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9144000" cy="5143500" type="screen16x9"/>
  <p:notesSz cx="6858000" cy="9144000"/>
  <p:embeddedFontLst>
    <p:embeddedFont>
      <p:font typeface="Cabin" panose="020B060402020202020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Lato" panose="020B0604020202020204" charset="0"/>
      <p:regular r:id="rId13"/>
      <p:bold r:id="rId14"/>
      <p:italic r:id="rId15"/>
      <p:boldItalic r:id="rId16"/>
    </p:embeddedFont>
    <p:embeddedFont>
      <p:font typeface="Playfair Display"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dObQFjAFes4GQCBdqcZahaN3d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B94195-DCAD-4850-BD2C-8AE5A661E938}">
  <a:tblStyle styleId="{2DB94195-DCAD-4850-BD2C-8AE5A661E938}" styleName="Table_0">
    <a:wholeTbl>
      <a:tcTxStyle b="off" i="off">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1851A2-F36B-4C69-8A6A-C98741FF18BD}"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9"/>
        <p:cNvGrpSpPr/>
        <p:nvPr/>
      </p:nvGrpSpPr>
      <p:grpSpPr>
        <a:xfrm>
          <a:off x="0" y="0"/>
          <a:ext cx="0" cy="0"/>
          <a:chOff x="0" y="0"/>
          <a:chExt cx="0" cy="0"/>
        </a:xfrm>
      </p:grpSpPr>
      <p:sp>
        <p:nvSpPr>
          <p:cNvPr id="10" name="Google Shape;10;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4"/>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2" name="Google Shape;1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 name="Google Shape;13;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48"/>
        <p:cNvGrpSpPr/>
        <p:nvPr/>
      </p:nvGrpSpPr>
      <p:grpSpPr>
        <a:xfrm>
          <a:off x="0" y="0"/>
          <a:ext cx="0" cy="0"/>
          <a:chOff x="0" y="0"/>
          <a:chExt cx="0" cy="0"/>
        </a:xfrm>
      </p:grpSpPr>
      <p:sp>
        <p:nvSpPr>
          <p:cNvPr id="49" name="Google Shape;49;p13"/>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3"/>
          <p:cNvSpPr txBox="1">
            <a:spLocks noGrp="1"/>
          </p:cNvSpPr>
          <p:nvPr>
            <p:ph type="title" hasCustomPrompt="1"/>
          </p:nvPr>
        </p:nvSpPr>
        <p:spPr>
          <a:xfrm>
            <a:off x="311700" y="1233100"/>
            <a:ext cx="8520600" cy="161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0000"/>
              <a:buFont typeface="Lato"/>
              <a:buNone/>
              <a:defRPr sz="10000">
                <a:latin typeface="Lato"/>
                <a:ea typeface="Lato"/>
                <a:cs typeface="Lato"/>
                <a:sym typeface="Lato"/>
              </a:defRPr>
            </a:lvl1pPr>
            <a:lvl2pPr lvl="1" algn="ctr">
              <a:lnSpc>
                <a:spcPct val="100000"/>
              </a:lnSpc>
              <a:spcBef>
                <a:spcPts val="0"/>
              </a:spcBef>
              <a:spcAft>
                <a:spcPts val="0"/>
              </a:spcAft>
              <a:buSzPts val="10000"/>
              <a:buFont typeface="Lato"/>
              <a:buNone/>
              <a:defRPr sz="10000">
                <a:latin typeface="Lato"/>
                <a:ea typeface="Lato"/>
                <a:cs typeface="Lato"/>
                <a:sym typeface="Lato"/>
              </a:defRPr>
            </a:lvl2pPr>
            <a:lvl3pPr lvl="2" algn="ctr">
              <a:lnSpc>
                <a:spcPct val="100000"/>
              </a:lnSpc>
              <a:spcBef>
                <a:spcPts val="0"/>
              </a:spcBef>
              <a:spcAft>
                <a:spcPts val="0"/>
              </a:spcAft>
              <a:buSzPts val="10000"/>
              <a:buFont typeface="Lato"/>
              <a:buNone/>
              <a:defRPr sz="10000">
                <a:latin typeface="Lato"/>
                <a:ea typeface="Lato"/>
                <a:cs typeface="Lato"/>
                <a:sym typeface="Lato"/>
              </a:defRPr>
            </a:lvl3pPr>
            <a:lvl4pPr lvl="3" algn="ctr">
              <a:lnSpc>
                <a:spcPct val="100000"/>
              </a:lnSpc>
              <a:spcBef>
                <a:spcPts val="0"/>
              </a:spcBef>
              <a:spcAft>
                <a:spcPts val="0"/>
              </a:spcAft>
              <a:buSzPts val="10000"/>
              <a:buFont typeface="Lato"/>
              <a:buNone/>
              <a:defRPr sz="10000">
                <a:latin typeface="Lato"/>
                <a:ea typeface="Lato"/>
                <a:cs typeface="Lato"/>
                <a:sym typeface="Lato"/>
              </a:defRPr>
            </a:lvl4pPr>
            <a:lvl5pPr lvl="4" algn="ctr">
              <a:lnSpc>
                <a:spcPct val="100000"/>
              </a:lnSpc>
              <a:spcBef>
                <a:spcPts val="0"/>
              </a:spcBef>
              <a:spcAft>
                <a:spcPts val="0"/>
              </a:spcAft>
              <a:buSzPts val="10000"/>
              <a:buFont typeface="Lato"/>
              <a:buNone/>
              <a:defRPr sz="10000">
                <a:latin typeface="Lato"/>
                <a:ea typeface="Lato"/>
                <a:cs typeface="Lato"/>
                <a:sym typeface="Lato"/>
              </a:defRPr>
            </a:lvl5pPr>
            <a:lvl6pPr lvl="5" algn="ctr">
              <a:lnSpc>
                <a:spcPct val="100000"/>
              </a:lnSpc>
              <a:spcBef>
                <a:spcPts val="0"/>
              </a:spcBef>
              <a:spcAft>
                <a:spcPts val="0"/>
              </a:spcAft>
              <a:buSzPts val="10000"/>
              <a:buFont typeface="Lato"/>
              <a:buNone/>
              <a:defRPr sz="10000">
                <a:latin typeface="Lato"/>
                <a:ea typeface="Lato"/>
                <a:cs typeface="Lato"/>
                <a:sym typeface="Lato"/>
              </a:defRPr>
            </a:lvl6pPr>
            <a:lvl7pPr lvl="6" algn="ctr">
              <a:lnSpc>
                <a:spcPct val="100000"/>
              </a:lnSpc>
              <a:spcBef>
                <a:spcPts val="0"/>
              </a:spcBef>
              <a:spcAft>
                <a:spcPts val="0"/>
              </a:spcAft>
              <a:buSzPts val="10000"/>
              <a:buFont typeface="Lato"/>
              <a:buNone/>
              <a:defRPr sz="10000">
                <a:latin typeface="Lato"/>
                <a:ea typeface="Lato"/>
                <a:cs typeface="Lato"/>
                <a:sym typeface="Lato"/>
              </a:defRPr>
            </a:lvl7pPr>
            <a:lvl8pPr lvl="7" algn="ctr">
              <a:lnSpc>
                <a:spcPct val="100000"/>
              </a:lnSpc>
              <a:spcBef>
                <a:spcPts val="0"/>
              </a:spcBef>
              <a:spcAft>
                <a:spcPts val="0"/>
              </a:spcAft>
              <a:buSzPts val="10000"/>
              <a:buFont typeface="Lato"/>
              <a:buNone/>
              <a:defRPr sz="10000">
                <a:latin typeface="Lato"/>
                <a:ea typeface="Lato"/>
                <a:cs typeface="Lato"/>
                <a:sym typeface="Lato"/>
              </a:defRPr>
            </a:lvl8pPr>
            <a:lvl9pPr lvl="8" algn="ctr">
              <a:lnSpc>
                <a:spcPct val="100000"/>
              </a:lnSpc>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3"/>
          <p:cNvSpPr txBox="1">
            <a:spLocks noGrp="1"/>
          </p:cNvSpPr>
          <p:nvPr>
            <p:ph type="body" idx="1"/>
          </p:nvPr>
        </p:nvSpPr>
        <p:spPr>
          <a:xfrm>
            <a:off x="311700" y="291945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1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5"/>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
          <p:cNvSpPr txBox="1">
            <a:spLocks noGrp="1"/>
          </p:cNvSpPr>
          <p:nvPr>
            <p:ph type="ctrTitle"/>
          </p:nvPr>
        </p:nvSpPr>
        <p:spPr>
          <a:xfrm>
            <a:off x="3096250" y="1627200"/>
            <a:ext cx="2951400" cy="158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8" name="Google Shape;18;p5"/>
          <p:cNvSpPr txBox="1">
            <a:spLocks noGrp="1"/>
          </p:cNvSpPr>
          <p:nvPr>
            <p:ph type="subTitle" idx="1"/>
          </p:nvPr>
        </p:nvSpPr>
        <p:spPr>
          <a:xfrm>
            <a:off x="3096363" y="3266930"/>
            <a:ext cx="2951400" cy="701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9" name="Google Shape;19;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bg>
      <p:bgPr>
        <a:solidFill>
          <a:schemeClr val="dk1"/>
        </a:solidFill>
        <a:effectLst/>
      </p:bgPr>
    </p:bg>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509550" y="1423875"/>
            <a:ext cx="8124900" cy="1798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22" name="Google Shape;22;p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5" name="Google Shape;25;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0" name="Google Shape;30;p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9"/>
          <p:cNvSpPr txBox="1">
            <a:spLocks noGrp="1"/>
          </p:cNvSpPr>
          <p:nvPr>
            <p:ph type="body" idx="1"/>
          </p:nvPr>
        </p:nvSpPr>
        <p:spPr>
          <a:xfrm>
            <a:off x="311700" y="1391378"/>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_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1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38"/>
        <p:cNvGrpSpPr/>
        <p:nvPr/>
      </p:nvGrpSpPr>
      <p:grpSpPr>
        <a:xfrm>
          <a:off x="0" y="0"/>
          <a:ext cx="0" cy="0"/>
          <a:chOff x="0" y="0"/>
          <a:chExt cx="0" cy="0"/>
        </a:xfrm>
      </p:grpSpPr>
      <p:sp>
        <p:nvSpPr>
          <p:cNvPr id="39" name="Google Shape;39;p11"/>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1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11"/>
          <p:cNvSpPr txBox="1">
            <a:spLocks noGrp="1"/>
          </p:cNvSpPr>
          <p:nvPr>
            <p:ph type="title"/>
          </p:nvPr>
        </p:nvSpPr>
        <p:spPr>
          <a:xfrm>
            <a:off x="265500" y="1107950"/>
            <a:ext cx="4045200" cy="168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11"/>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1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4" name="Google Shape;44;p1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5"/>
        <p:cNvGrpSpPr/>
        <p:nvPr/>
      </p:nvGrpSpPr>
      <p:grpSpPr>
        <a:xfrm>
          <a:off x="0" y="0"/>
          <a:ext cx="0" cy="0"/>
          <a:chOff x="0" y="0"/>
          <a:chExt cx="0" cy="0"/>
        </a:xfrm>
      </p:grpSpPr>
      <p:sp>
        <p:nvSpPr>
          <p:cNvPr id="46" name="Google Shape;46;p12"/>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p1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p:nvPr/>
        </p:nvSpPr>
        <p:spPr>
          <a:xfrm>
            <a:off x="1168650" y="165325"/>
            <a:ext cx="6778500" cy="391200"/>
          </a:xfrm>
          <a:prstGeom prst="rect">
            <a:avLst/>
          </a:prstGeom>
          <a:noFill/>
          <a:ln>
            <a:noFill/>
          </a:ln>
        </p:spPr>
        <p:txBody>
          <a:bodyPr spcFirstLastPara="1" wrap="square" lIns="91425" tIns="91425" rIns="91425" bIns="91425" anchor="ctr" anchorCtr="0">
            <a:noAutofit/>
          </a:bodyPr>
          <a:lstStyle/>
          <a:p>
            <a:pPr marL="0" marR="0" lvl="0" indent="0" algn="ctr" rtl="0">
              <a:lnSpc>
                <a:spcPct val="120000"/>
              </a:lnSpc>
              <a:spcBef>
                <a:spcPts val="0"/>
              </a:spcBef>
              <a:spcAft>
                <a:spcPts val="0"/>
              </a:spcAft>
              <a:buClr>
                <a:srgbClr val="000000"/>
              </a:buClr>
              <a:buSzPts val="1400"/>
              <a:buFont typeface="Arial"/>
              <a:buNone/>
            </a:pPr>
            <a:r>
              <a:rPr lang="en-GB" sz="1400" b="1" i="0" u="none" strike="noStrike" cap="none">
                <a:solidFill>
                  <a:srgbClr val="FF9900"/>
                </a:solidFill>
                <a:latin typeface="Cabin"/>
                <a:ea typeface="Cabin"/>
                <a:cs typeface="Cabin"/>
                <a:sym typeface="Cabin"/>
              </a:rPr>
              <a:t>KS3 Fitness Assessment Card</a:t>
            </a:r>
            <a:r>
              <a:rPr lang="en-GB" sz="1400" b="0" i="0" u="none" strike="noStrike" cap="none">
                <a:solidFill>
                  <a:srgbClr val="FF9900"/>
                </a:solidFill>
                <a:latin typeface="Cabin"/>
                <a:ea typeface="Cabin"/>
                <a:cs typeface="Cabin"/>
                <a:sym typeface="Cabin"/>
              </a:rPr>
              <a:t> </a:t>
            </a:r>
            <a:endParaRPr sz="1400" b="0" i="0" u="none" strike="noStrike" cap="none">
              <a:solidFill>
                <a:srgbClr val="FF9900"/>
              </a:solidFill>
              <a:latin typeface="Cabin"/>
              <a:ea typeface="Cabin"/>
              <a:cs typeface="Cabin"/>
              <a:sym typeface="Cabin"/>
            </a:endParaRPr>
          </a:p>
        </p:txBody>
      </p:sp>
      <p:graphicFrame>
        <p:nvGraphicFramePr>
          <p:cNvPr id="60" name="Google Shape;60;p1"/>
          <p:cNvGraphicFramePr/>
          <p:nvPr/>
        </p:nvGraphicFramePr>
        <p:xfrm>
          <a:off x="138475" y="730950"/>
          <a:ext cx="2270425" cy="4257700"/>
        </p:xfrm>
        <a:graphic>
          <a:graphicData uri="http://schemas.openxmlformats.org/drawingml/2006/table">
            <a:tbl>
              <a:tblPr>
                <a:noFill/>
                <a:tableStyleId>{2DB94195-DCAD-4850-BD2C-8AE5A661E938}</a:tableStyleId>
              </a:tblPr>
              <a:tblGrid>
                <a:gridCol w="1069050">
                  <a:extLst>
                    <a:ext uri="{9D8B030D-6E8A-4147-A177-3AD203B41FA5}">
                      <a16:colId xmlns:a16="http://schemas.microsoft.com/office/drawing/2014/main" val="20000"/>
                    </a:ext>
                  </a:extLst>
                </a:gridCol>
                <a:gridCol w="1201375">
                  <a:extLst>
                    <a:ext uri="{9D8B030D-6E8A-4147-A177-3AD203B41FA5}">
                      <a16:colId xmlns:a16="http://schemas.microsoft.com/office/drawing/2014/main" val="20001"/>
                    </a:ext>
                  </a:extLst>
                </a:gridCol>
              </a:tblGrid>
              <a:tr h="219675">
                <a:tc gridSpan="2">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Fitness Components &amp; Testing (</a:t>
                      </a:r>
                      <a:r>
                        <a:rPr lang="en-GB" sz="1000" b="1">
                          <a:solidFill>
                            <a:srgbClr val="FFFFFF"/>
                          </a:solidFill>
                          <a:latin typeface="Calibri"/>
                          <a:ea typeface="Calibri"/>
                          <a:cs typeface="Calibri"/>
                          <a:sym typeface="Calibri"/>
                        </a:rPr>
                        <a:t>year 7)</a:t>
                      </a:r>
                      <a:endParaRPr sz="1000" b="1" u="none" strike="noStrike" cap="none">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hMerge="1">
                  <a:txBody>
                    <a:bodyPr/>
                    <a:lstStyle/>
                    <a:p>
                      <a:endParaRPr lang="en-US"/>
                    </a:p>
                  </a:txBody>
                  <a:tcPr/>
                </a:tc>
                <a:extLst>
                  <a:ext uri="{0D108BD9-81ED-4DB2-BD59-A6C34878D82A}">
                    <a16:rowId xmlns:a16="http://schemas.microsoft.com/office/drawing/2014/main" val="10000"/>
                  </a:ext>
                </a:extLst>
              </a:tr>
              <a:tr h="206700">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Component</a:t>
                      </a:r>
                      <a:endParaRPr sz="9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Fitness Test</a:t>
                      </a:r>
                      <a:endParaRPr sz="9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r h="54132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solidFill>
                            <a:srgbClr val="0000FF"/>
                          </a:solidFill>
                          <a:latin typeface="Calibri"/>
                          <a:ea typeface="Calibri"/>
                          <a:cs typeface="Calibri"/>
                          <a:sym typeface="Calibri"/>
                        </a:rPr>
                        <a:t>Body Composition</a:t>
                      </a:r>
                      <a:endParaRPr sz="900" b="1" u="none" strike="noStrike" cap="none">
                        <a:solidFill>
                          <a:srgbClr val="0000FF"/>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BMI</a:t>
                      </a:r>
                      <a:endParaRPr sz="900" u="none" strike="noStrike" cap="none">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900"/>
                        <a:buFont typeface="Arial"/>
                        <a:buNone/>
                      </a:pPr>
                      <a:r>
                        <a:rPr lang="en-GB" sz="900">
                          <a:latin typeface="Calibri"/>
                          <a:ea typeface="Calibri"/>
                          <a:cs typeface="Calibri"/>
                          <a:sym typeface="Calibri"/>
                        </a:rPr>
                        <a:t>Skin-Fold Testing</a:t>
                      </a:r>
                      <a:endParaRPr sz="900">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900"/>
                        <a:buFont typeface="Arial"/>
                        <a:buNone/>
                      </a:pPr>
                      <a:r>
                        <a:rPr lang="en-GB" sz="900">
                          <a:latin typeface="Calibri"/>
                          <a:ea typeface="Calibri"/>
                          <a:cs typeface="Calibri"/>
                          <a:sym typeface="Calibri"/>
                        </a:rPr>
                        <a:t>BIA</a:t>
                      </a:r>
                      <a:endParaRPr sz="9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97650">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solidFill>
                            <a:srgbClr val="0000FF"/>
                          </a:solidFill>
                          <a:latin typeface="Calibri"/>
                          <a:ea typeface="Calibri"/>
                          <a:cs typeface="Calibri"/>
                          <a:sym typeface="Calibri"/>
                        </a:rPr>
                        <a:t>Speed</a:t>
                      </a:r>
                      <a:endParaRPr sz="900" b="1" u="none" strike="noStrike" cap="none">
                        <a:solidFill>
                          <a:srgbClr val="0000FF"/>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30m Sprint Test</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0957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solidFill>
                            <a:srgbClr val="0000FF"/>
                          </a:solidFill>
                          <a:latin typeface="Calibri"/>
                          <a:ea typeface="Calibri"/>
                          <a:cs typeface="Calibri"/>
                          <a:sym typeface="Calibri"/>
                        </a:rPr>
                        <a:t>Flexibility</a:t>
                      </a:r>
                      <a:endParaRPr sz="900" b="1" u="none" strike="noStrike" cap="none">
                        <a:solidFill>
                          <a:srgbClr val="0000FF"/>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Sit and Reach Test</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64100">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solidFill>
                            <a:srgbClr val="0000FF"/>
                          </a:solidFill>
                          <a:latin typeface="Calibri"/>
                          <a:ea typeface="Calibri"/>
                          <a:cs typeface="Calibri"/>
                          <a:sym typeface="Calibri"/>
                        </a:rPr>
                        <a:t>Muscular Endurance</a:t>
                      </a:r>
                      <a:endParaRPr sz="900" b="1" u="none" strike="noStrike" cap="none">
                        <a:solidFill>
                          <a:srgbClr val="0000FF"/>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1-Minute Sit-Up Test</a:t>
                      </a:r>
                      <a:endParaRPr sz="900" u="none" strike="noStrike" cap="none">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900"/>
                        <a:buFont typeface="Arial"/>
                        <a:buNone/>
                      </a:pPr>
                      <a:r>
                        <a:rPr lang="en-GB" sz="900">
                          <a:latin typeface="Calibri"/>
                          <a:ea typeface="Calibri"/>
                          <a:cs typeface="Calibri"/>
                          <a:sym typeface="Calibri"/>
                        </a:rPr>
                        <a:t>1-Minute Press-Up Test</a:t>
                      </a:r>
                      <a:endParaRPr sz="9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64100">
                <a:tc>
                  <a:txBody>
                    <a:bodyPr/>
                    <a:lstStyle/>
                    <a:p>
                      <a:pPr marL="0" marR="0" lvl="0" indent="0" algn="ctr" rtl="0">
                        <a:lnSpc>
                          <a:spcPct val="115000"/>
                        </a:lnSpc>
                        <a:spcBef>
                          <a:spcPts val="0"/>
                        </a:spcBef>
                        <a:spcAft>
                          <a:spcPts val="0"/>
                        </a:spcAft>
                        <a:buClr>
                          <a:srgbClr val="000000"/>
                        </a:buClr>
                        <a:buSzPts val="900"/>
                        <a:buFont typeface="Arial"/>
                        <a:buNone/>
                      </a:pPr>
                      <a:r>
                        <a:rPr lang="en-GB" sz="900" b="1">
                          <a:solidFill>
                            <a:srgbClr val="0000FF"/>
                          </a:solidFill>
                          <a:latin typeface="Calibri"/>
                          <a:ea typeface="Calibri"/>
                          <a:cs typeface="Calibri"/>
                          <a:sym typeface="Calibri"/>
                        </a:rPr>
                        <a:t>Muscular </a:t>
                      </a:r>
                      <a:r>
                        <a:rPr lang="en-GB" sz="900" b="1" u="none" strike="noStrike" cap="none">
                          <a:solidFill>
                            <a:srgbClr val="0000FF"/>
                          </a:solidFill>
                          <a:latin typeface="Calibri"/>
                          <a:ea typeface="Calibri"/>
                          <a:cs typeface="Calibri"/>
                          <a:sym typeface="Calibri"/>
                        </a:rPr>
                        <a:t>Strength</a:t>
                      </a:r>
                      <a:endParaRPr sz="900" b="1" u="none" strike="noStrike" cap="none">
                        <a:solidFill>
                          <a:srgbClr val="0000FF"/>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a:latin typeface="Calibri"/>
                          <a:ea typeface="Calibri"/>
                          <a:cs typeface="Calibri"/>
                          <a:sym typeface="Calibri"/>
                        </a:rPr>
                        <a:t>Hand </a:t>
                      </a:r>
                      <a:r>
                        <a:rPr lang="en-GB" sz="900" u="none" strike="noStrike" cap="none">
                          <a:latin typeface="Calibri"/>
                          <a:ea typeface="Calibri"/>
                          <a:cs typeface="Calibri"/>
                          <a:sym typeface="Calibri"/>
                        </a:rPr>
                        <a:t>Grip Dynamometer</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64100">
                <a:tc>
                  <a:txBody>
                    <a:bodyPr/>
                    <a:lstStyle/>
                    <a:p>
                      <a:pPr marL="0" marR="0" lvl="0" indent="0" algn="ctr" rtl="0">
                        <a:lnSpc>
                          <a:spcPct val="115000"/>
                        </a:lnSpc>
                        <a:spcBef>
                          <a:spcPts val="0"/>
                        </a:spcBef>
                        <a:spcAft>
                          <a:spcPts val="0"/>
                        </a:spcAft>
                        <a:buClr>
                          <a:srgbClr val="000000"/>
                        </a:buClr>
                        <a:buSzPts val="900"/>
                        <a:buFont typeface="Arial"/>
                        <a:buNone/>
                      </a:pPr>
                      <a:r>
                        <a:rPr lang="en-GB" sz="900" b="1">
                          <a:solidFill>
                            <a:srgbClr val="0000FF"/>
                          </a:solidFill>
                          <a:latin typeface="Calibri"/>
                          <a:ea typeface="Calibri"/>
                          <a:cs typeface="Calibri"/>
                          <a:sym typeface="Calibri"/>
                        </a:rPr>
                        <a:t>Aerobic Endurance</a:t>
                      </a:r>
                      <a:endParaRPr sz="900" b="1" u="none" strike="noStrike" cap="none">
                        <a:solidFill>
                          <a:srgbClr val="0000FF"/>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a:latin typeface="Calibri"/>
                          <a:ea typeface="Calibri"/>
                          <a:cs typeface="Calibri"/>
                          <a:sym typeface="Calibri"/>
                        </a:rPr>
                        <a:t>Multi-Stage Fitness Test</a:t>
                      </a:r>
                      <a:endParaRPr sz="900">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12 Minute Cooper Run</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0957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solidFill>
                            <a:srgbClr val="38761D"/>
                          </a:solidFill>
                          <a:latin typeface="Calibri"/>
                          <a:ea typeface="Calibri"/>
                          <a:cs typeface="Calibri"/>
                          <a:sym typeface="Calibri"/>
                        </a:rPr>
                        <a:t>Balance</a:t>
                      </a:r>
                      <a:endParaRPr sz="900" b="1" u="none" strike="noStrike" cap="none">
                        <a:solidFill>
                          <a:srgbClr val="38761D"/>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Stork Balance Test</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64100">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solidFill>
                            <a:srgbClr val="38761D"/>
                          </a:solidFill>
                          <a:latin typeface="Calibri"/>
                          <a:ea typeface="Calibri"/>
                          <a:cs typeface="Calibri"/>
                          <a:sym typeface="Calibri"/>
                        </a:rPr>
                        <a:t>Coordination</a:t>
                      </a:r>
                      <a:endParaRPr sz="900" b="1" u="none" strike="noStrike" cap="none">
                        <a:solidFill>
                          <a:srgbClr val="38761D"/>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Alternate Hand Wall Toss Test</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0957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solidFill>
                            <a:srgbClr val="38761D"/>
                          </a:solidFill>
                          <a:latin typeface="Calibri"/>
                          <a:ea typeface="Calibri"/>
                          <a:cs typeface="Calibri"/>
                          <a:sym typeface="Calibri"/>
                        </a:rPr>
                        <a:t>Power</a:t>
                      </a:r>
                      <a:endParaRPr sz="900" b="1" u="none" strike="noStrike" cap="none">
                        <a:solidFill>
                          <a:srgbClr val="38761D"/>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Vertical Jump Test</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0957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solidFill>
                            <a:srgbClr val="38761D"/>
                          </a:solidFill>
                          <a:latin typeface="Calibri"/>
                          <a:ea typeface="Calibri"/>
                          <a:cs typeface="Calibri"/>
                          <a:sym typeface="Calibri"/>
                        </a:rPr>
                        <a:t>Reaction Time</a:t>
                      </a:r>
                      <a:endParaRPr sz="900" b="1" u="none" strike="noStrike" cap="none">
                        <a:solidFill>
                          <a:srgbClr val="38761D"/>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Ruler Drop Test</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97650">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solidFill>
                            <a:srgbClr val="38761D"/>
                          </a:solidFill>
                          <a:latin typeface="Calibri"/>
                          <a:ea typeface="Calibri"/>
                          <a:cs typeface="Calibri"/>
                          <a:sym typeface="Calibri"/>
                        </a:rPr>
                        <a:t>Agility</a:t>
                      </a:r>
                      <a:endParaRPr sz="900" b="1" u="none" strike="noStrike" cap="none">
                        <a:solidFill>
                          <a:srgbClr val="38761D"/>
                        </a:solidFill>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Illinois Agility Run Test</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graphicFrame>
        <p:nvGraphicFramePr>
          <p:cNvPr id="61" name="Google Shape;61;p1"/>
          <p:cNvGraphicFramePr/>
          <p:nvPr/>
        </p:nvGraphicFramePr>
        <p:xfrm>
          <a:off x="2487225" y="729100"/>
          <a:ext cx="2789125" cy="2169728"/>
        </p:xfrm>
        <a:graphic>
          <a:graphicData uri="http://schemas.openxmlformats.org/drawingml/2006/table">
            <a:tbl>
              <a:tblPr>
                <a:noFill/>
                <a:tableStyleId>{2DB94195-DCAD-4850-BD2C-8AE5A661E938}</a:tableStyleId>
              </a:tblPr>
              <a:tblGrid>
                <a:gridCol w="1079925">
                  <a:extLst>
                    <a:ext uri="{9D8B030D-6E8A-4147-A177-3AD203B41FA5}">
                      <a16:colId xmlns:a16="http://schemas.microsoft.com/office/drawing/2014/main" val="20000"/>
                    </a:ext>
                  </a:extLst>
                </a:gridCol>
                <a:gridCol w="1709200">
                  <a:extLst>
                    <a:ext uri="{9D8B030D-6E8A-4147-A177-3AD203B41FA5}">
                      <a16:colId xmlns:a16="http://schemas.microsoft.com/office/drawing/2014/main" val="20001"/>
                    </a:ext>
                  </a:extLst>
                </a:gridCol>
              </a:tblGrid>
              <a:tr h="176225">
                <a:tc gridSpan="2">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Methods of Training (</a:t>
                      </a:r>
                      <a:r>
                        <a:rPr lang="en-GB" sz="1000" b="1">
                          <a:solidFill>
                            <a:srgbClr val="FFFFFF"/>
                          </a:solidFill>
                          <a:latin typeface="Calibri"/>
                          <a:ea typeface="Calibri"/>
                          <a:cs typeface="Calibri"/>
                          <a:sym typeface="Calibri"/>
                        </a:rPr>
                        <a:t>year 8)</a:t>
                      </a:r>
                      <a:endParaRPr sz="1000" b="1" u="none" strike="noStrike" cap="none">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hMerge="1">
                  <a:txBody>
                    <a:bodyPr/>
                    <a:lstStyle/>
                    <a:p>
                      <a:endParaRPr lang="en-US"/>
                    </a:p>
                  </a:txBody>
                  <a:tcPr/>
                </a:tc>
                <a:extLst>
                  <a:ext uri="{0D108BD9-81ED-4DB2-BD59-A6C34878D82A}">
                    <a16:rowId xmlns:a16="http://schemas.microsoft.com/office/drawing/2014/main" val="10000"/>
                  </a:ext>
                </a:extLst>
              </a:tr>
              <a:tr h="16822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Method</a:t>
                      </a:r>
                      <a:endParaRPr sz="9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Component of Fitness</a:t>
                      </a:r>
                      <a:endParaRPr sz="9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r h="22467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Continuous Training</a:t>
                      </a:r>
                      <a:endParaRPr sz="900" b="1"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a:latin typeface="Calibri"/>
                          <a:ea typeface="Calibri"/>
                          <a:cs typeface="Calibri"/>
                          <a:sym typeface="Calibri"/>
                        </a:rPr>
                        <a:t>Aerobic Endurance</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467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Fartlek Training</a:t>
                      </a:r>
                      <a:endParaRPr sz="900" b="1"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rgbClr val="000000"/>
                        </a:buClr>
                        <a:buSzPts val="900"/>
                        <a:buFont typeface="Arial"/>
                        <a:buNone/>
                      </a:pPr>
                      <a:r>
                        <a:rPr lang="en-GB" sz="900">
                          <a:latin typeface="Calibri"/>
                          <a:ea typeface="Calibri"/>
                          <a:cs typeface="Calibri"/>
                          <a:sym typeface="Calibri"/>
                        </a:rPr>
                        <a:t>Aerobic Endurance</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467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Interval Training</a:t>
                      </a:r>
                      <a:endParaRPr sz="900" b="1"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a:latin typeface="Calibri"/>
                          <a:ea typeface="Calibri"/>
                          <a:cs typeface="Calibri"/>
                          <a:sym typeface="Calibri"/>
                        </a:rPr>
                        <a:t>Speed &amp; Aerobic Endurance</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4400">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Resistance/Weight Training</a:t>
                      </a:r>
                      <a:endParaRPr sz="900" b="1"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a:latin typeface="Calibri"/>
                          <a:ea typeface="Calibri"/>
                          <a:cs typeface="Calibri"/>
                          <a:sym typeface="Calibri"/>
                        </a:rPr>
                        <a:t>Muscular </a:t>
                      </a:r>
                      <a:r>
                        <a:rPr lang="en-GB" sz="900" u="none" strike="noStrike" cap="none">
                          <a:latin typeface="Calibri"/>
                          <a:ea typeface="Calibri"/>
                          <a:cs typeface="Calibri"/>
                          <a:sym typeface="Calibri"/>
                        </a:rPr>
                        <a:t>Strength and Muscular Endurance</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9207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Circuit Training</a:t>
                      </a:r>
                      <a:endParaRPr sz="900" b="1"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Muscular endurance, Strength and/or Cardiovascular Fitness</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4675">
                <a:tc>
                  <a:txBody>
                    <a:bodyPr/>
                    <a:lstStyle/>
                    <a:p>
                      <a:pPr marL="0" marR="0" lvl="0" indent="0" algn="ctr" rtl="0">
                        <a:lnSpc>
                          <a:spcPct val="115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Plyometric Training</a:t>
                      </a:r>
                      <a:endParaRPr sz="900" b="1"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Power</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4675">
                <a:tc>
                  <a:txBody>
                    <a:bodyPr/>
                    <a:lstStyle/>
                    <a:p>
                      <a:pPr marL="0" marR="0" lvl="0" indent="0" algn="ctr" rtl="0">
                        <a:lnSpc>
                          <a:spcPct val="115000"/>
                        </a:lnSpc>
                        <a:spcBef>
                          <a:spcPts val="0"/>
                        </a:spcBef>
                        <a:spcAft>
                          <a:spcPts val="0"/>
                        </a:spcAft>
                        <a:buNone/>
                      </a:pPr>
                      <a:r>
                        <a:rPr lang="en-GB" sz="900" b="1">
                          <a:latin typeface="Calibri"/>
                          <a:ea typeface="Calibri"/>
                          <a:cs typeface="Calibri"/>
                          <a:sym typeface="Calibri"/>
                        </a:rPr>
                        <a:t>Flexibility Training</a:t>
                      </a:r>
                      <a:endParaRPr sz="900" b="1"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GB" sz="900">
                          <a:latin typeface="Calibri"/>
                          <a:ea typeface="Calibri"/>
                          <a:cs typeface="Calibri"/>
                          <a:sym typeface="Calibri"/>
                        </a:rPr>
                        <a:t>Static, Ballistic, PNF</a:t>
                      </a:r>
                      <a:endParaRPr sz="900" u="none" strike="noStrike" cap="none">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62" name="Google Shape;62;p1"/>
          <p:cNvGraphicFramePr/>
          <p:nvPr/>
        </p:nvGraphicFramePr>
        <p:xfrm>
          <a:off x="2487213" y="3147275"/>
          <a:ext cx="2789125" cy="1854400"/>
        </p:xfrm>
        <a:graphic>
          <a:graphicData uri="http://schemas.openxmlformats.org/drawingml/2006/table">
            <a:tbl>
              <a:tblPr>
                <a:noFill/>
                <a:tableStyleId>{2DB94195-DCAD-4850-BD2C-8AE5A661E938}</a:tableStyleId>
              </a:tblPr>
              <a:tblGrid>
                <a:gridCol w="2789125">
                  <a:extLst>
                    <a:ext uri="{9D8B030D-6E8A-4147-A177-3AD203B41FA5}">
                      <a16:colId xmlns:a16="http://schemas.microsoft.com/office/drawing/2014/main" val="20000"/>
                    </a:ext>
                  </a:extLst>
                </a:gridCol>
              </a:tblGrid>
              <a:tr h="175650">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Training Zones (</a:t>
                      </a:r>
                      <a:r>
                        <a:rPr lang="en-GB" sz="1000" b="1">
                          <a:solidFill>
                            <a:srgbClr val="FFFFFF"/>
                          </a:solidFill>
                          <a:latin typeface="Calibri"/>
                          <a:ea typeface="Calibri"/>
                          <a:cs typeface="Calibri"/>
                          <a:sym typeface="Calibri"/>
                        </a:rPr>
                        <a:t>year 8)</a:t>
                      </a:r>
                      <a:endParaRPr sz="1000" b="1" u="none" strike="noStrike" cap="none">
                        <a:solidFill>
                          <a:srgbClr val="FFFFFF"/>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1663900">
                <a:tc>
                  <a:txBody>
                    <a:bodyPr/>
                    <a:lstStyle/>
                    <a:p>
                      <a:pPr marL="0" marR="0" lvl="0" indent="0" algn="l" rtl="0">
                        <a:lnSpc>
                          <a:spcPct val="115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3" name="Google Shape;63;p1"/>
          <p:cNvPicPr preferRelativeResize="0"/>
          <p:nvPr/>
        </p:nvPicPr>
        <p:blipFill rotWithShape="1">
          <a:blip r:embed="rId3">
            <a:alphaModFix/>
          </a:blip>
          <a:srcRect/>
          <a:stretch/>
        </p:blipFill>
        <p:spPr>
          <a:xfrm>
            <a:off x="2978700" y="3398175"/>
            <a:ext cx="1655400" cy="1487825"/>
          </a:xfrm>
          <a:prstGeom prst="rect">
            <a:avLst/>
          </a:prstGeom>
          <a:noFill/>
          <a:ln>
            <a:noFill/>
          </a:ln>
        </p:spPr>
      </p:pic>
      <p:graphicFrame>
        <p:nvGraphicFramePr>
          <p:cNvPr id="64" name="Google Shape;64;p1"/>
          <p:cNvGraphicFramePr/>
          <p:nvPr/>
        </p:nvGraphicFramePr>
        <p:xfrm>
          <a:off x="5354675" y="729088"/>
          <a:ext cx="3647700" cy="4319445"/>
        </p:xfrm>
        <a:graphic>
          <a:graphicData uri="http://schemas.openxmlformats.org/drawingml/2006/table">
            <a:tbl>
              <a:tblPr>
                <a:noFill/>
                <a:tableStyleId>{2DB94195-DCAD-4850-BD2C-8AE5A661E938}</a:tableStyleId>
              </a:tblPr>
              <a:tblGrid>
                <a:gridCol w="669500">
                  <a:extLst>
                    <a:ext uri="{9D8B030D-6E8A-4147-A177-3AD203B41FA5}">
                      <a16:colId xmlns:a16="http://schemas.microsoft.com/office/drawing/2014/main" val="20000"/>
                    </a:ext>
                  </a:extLst>
                </a:gridCol>
                <a:gridCol w="2978200">
                  <a:extLst>
                    <a:ext uri="{9D8B030D-6E8A-4147-A177-3AD203B41FA5}">
                      <a16:colId xmlns:a16="http://schemas.microsoft.com/office/drawing/2014/main" val="20001"/>
                    </a:ext>
                  </a:extLst>
                </a:gridCol>
              </a:tblGrid>
              <a:tr h="214450">
                <a:tc gridSpan="2">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Principles of Training (</a:t>
                      </a:r>
                      <a:r>
                        <a:rPr lang="en-GB" sz="1000" b="1">
                          <a:solidFill>
                            <a:srgbClr val="FFFFFF"/>
                          </a:solidFill>
                          <a:latin typeface="Calibri"/>
                          <a:ea typeface="Calibri"/>
                          <a:cs typeface="Calibri"/>
                          <a:sym typeface="Calibri"/>
                        </a:rPr>
                        <a:t>year 9)</a:t>
                      </a:r>
                      <a:endParaRPr sz="1000" b="1" u="none" strike="noStrike" cap="none">
                        <a:solidFill>
                          <a:srgbClr val="FFFFFF"/>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9900"/>
                    </a:solidFill>
                  </a:tcPr>
                </a:tc>
                <a:tc hMerge="1">
                  <a:txBody>
                    <a:bodyPr/>
                    <a:lstStyle/>
                    <a:p>
                      <a:endParaRPr lang="en-US"/>
                    </a:p>
                  </a:txBody>
                  <a:tcPr/>
                </a:tc>
                <a:extLst>
                  <a:ext uri="{0D108BD9-81ED-4DB2-BD59-A6C34878D82A}">
                    <a16:rowId xmlns:a16="http://schemas.microsoft.com/office/drawing/2014/main" val="10000"/>
                  </a:ext>
                </a:extLst>
              </a:tr>
              <a:tr h="195125">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Principle</a:t>
                      </a:r>
                      <a:endParaRPr sz="900" b="1"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Application</a:t>
                      </a:r>
                      <a:endParaRPr sz="900" b="1"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r h="305250">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rgbClr val="0000FF"/>
                          </a:solidFill>
                          <a:latin typeface="Calibri"/>
                          <a:ea typeface="Calibri"/>
                          <a:cs typeface="Calibri"/>
                          <a:sym typeface="Calibri"/>
                        </a:rPr>
                        <a:t>Frequency</a:t>
                      </a:r>
                      <a:endParaRPr sz="900" b="1" u="none" strike="noStrike" cap="none">
                        <a:solidFill>
                          <a:srgbClr val="0000FF"/>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Frequency</a:t>
                      </a:r>
                      <a:r>
                        <a:rPr lang="en-GB" sz="900" u="none" strike="noStrike" cap="none">
                          <a:latin typeface="Calibri"/>
                          <a:ea typeface="Calibri"/>
                          <a:cs typeface="Calibri"/>
                          <a:sym typeface="Calibri"/>
                        </a:rPr>
                        <a:t> is increased by training a </a:t>
                      </a:r>
                      <a:r>
                        <a:rPr lang="en-GB" sz="900" b="1" u="none" strike="noStrike" cap="none">
                          <a:latin typeface="Calibri"/>
                          <a:ea typeface="Calibri"/>
                          <a:cs typeface="Calibri"/>
                          <a:sym typeface="Calibri"/>
                        </a:rPr>
                        <a:t>greater</a:t>
                      </a:r>
                      <a:r>
                        <a:rPr lang="en-GB" sz="900" u="none" strike="noStrike" cap="none">
                          <a:latin typeface="Calibri"/>
                          <a:ea typeface="Calibri"/>
                          <a:cs typeface="Calibri"/>
                          <a:sym typeface="Calibri"/>
                        </a:rPr>
                        <a:t> </a:t>
                      </a:r>
                      <a:r>
                        <a:rPr lang="en-GB" sz="900" b="1" u="none" strike="noStrike" cap="none">
                          <a:latin typeface="Calibri"/>
                          <a:ea typeface="Calibri"/>
                          <a:cs typeface="Calibri"/>
                          <a:sym typeface="Calibri"/>
                        </a:rPr>
                        <a:t>number</a:t>
                      </a:r>
                      <a:r>
                        <a:rPr lang="en-GB" sz="900" u="none" strike="noStrike" cap="none">
                          <a:latin typeface="Calibri"/>
                          <a:ea typeface="Calibri"/>
                          <a:cs typeface="Calibri"/>
                          <a:sym typeface="Calibri"/>
                        </a:rPr>
                        <a:t> of times each week.</a:t>
                      </a:r>
                      <a:endParaRPr sz="900"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8800">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rgbClr val="0000FF"/>
                          </a:solidFill>
                          <a:latin typeface="Calibri"/>
                          <a:ea typeface="Calibri"/>
                          <a:cs typeface="Calibri"/>
                          <a:sym typeface="Calibri"/>
                        </a:rPr>
                        <a:t>Intensity</a:t>
                      </a:r>
                      <a:endParaRPr sz="900" b="1" u="none" strike="noStrike" cap="none">
                        <a:solidFill>
                          <a:srgbClr val="0000FF"/>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Intensity</a:t>
                      </a:r>
                      <a:r>
                        <a:rPr lang="en-GB" sz="900" u="none" strike="noStrike" cap="none">
                          <a:latin typeface="Calibri"/>
                          <a:ea typeface="Calibri"/>
                          <a:cs typeface="Calibri"/>
                          <a:sym typeface="Calibri"/>
                        </a:rPr>
                        <a:t> is increased by lifting a </a:t>
                      </a:r>
                      <a:r>
                        <a:rPr lang="en-GB" sz="900" b="1" u="none" strike="noStrike" cap="none">
                          <a:latin typeface="Calibri"/>
                          <a:ea typeface="Calibri"/>
                          <a:cs typeface="Calibri"/>
                          <a:sym typeface="Calibri"/>
                        </a:rPr>
                        <a:t>greater</a:t>
                      </a:r>
                      <a:r>
                        <a:rPr lang="en-GB" sz="900" u="none" strike="noStrike" cap="none">
                          <a:latin typeface="Calibri"/>
                          <a:ea typeface="Calibri"/>
                          <a:cs typeface="Calibri"/>
                          <a:sym typeface="Calibri"/>
                        </a:rPr>
                        <a:t> </a:t>
                      </a:r>
                      <a:r>
                        <a:rPr lang="en-GB" sz="900" b="1" u="none" strike="noStrike" cap="none">
                          <a:latin typeface="Calibri"/>
                          <a:ea typeface="Calibri"/>
                          <a:cs typeface="Calibri"/>
                          <a:sym typeface="Calibri"/>
                        </a:rPr>
                        <a:t>resistance</a:t>
                      </a:r>
                      <a:r>
                        <a:rPr lang="en-GB" sz="900" u="none" strike="noStrike" cap="none">
                          <a:latin typeface="Calibri"/>
                          <a:ea typeface="Calibri"/>
                          <a:cs typeface="Calibri"/>
                          <a:sym typeface="Calibri"/>
                        </a:rPr>
                        <a:t>, such as with weight training, or by training at a </a:t>
                      </a:r>
                      <a:r>
                        <a:rPr lang="en-GB" sz="900" b="1" u="none" strike="noStrike" cap="none">
                          <a:latin typeface="Calibri"/>
                          <a:ea typeface="Calibri"/>
                          <a:cs typeface="Calibri"/>
                          <a:sym typeface="Calibri"/>
                        </a:rPr>
                        <a:t>higher</a:t>
                      </a:r>
                      <a:r>
                        <a:rPr lang="en-GB" sz="900" u="none" strike="noStrike" cap="none">
                          <a:latin typeface="Calibri"/>
                          <a:ea typeface="Calibri"/>
                          <a:cs typeface="Calibri"/>
                          <a:sym typeface="Calibri"/>
                        </a:rPr>
                        <a:t> </a:t>
                      </a:r>
                      <a:r>
                        <a:rPr lang="en-GB" sz="900" b="1" u="none" strike="noStrike" cap="none">
                          <a:latin typeface="Calibri"/>
                          <a:ea typeface="Calibri"/>
                          <a:cs typeface="Calibri"/>
                          <a:sym typeface="Calibri"/>
                        </a:rPr>
                        <a:t>percentage</a:t>
                      </a:r>
                      <a:r>
                        <a:rPr lang="en-GB" sz="900" u="none" strike="noStrike" cap="none">
                          <a:latin typeface="Calibri"/>
                          <a:ea typeface="Calibri"/>
                          <a:cs typeface="Calibri"/>
                          <a:sym typeface="Calibri"/>
                        </a:rPr>
                        <a:t> of maximum heart rate.</a:t>
                      </a:r>
                      <a:endParaRPr sz="900"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38800">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rgbClr val="0000FF"/>
                          </a:solidFill>
                          <a:latin typeface="Calibri"/>
                          <a:ea typeface="Calibri"/>
                          <a:cs typeface="Calibri"/>
                          <a:sym typeface="Calibri"/>
                        </a:rPr>
                        <a:t>Time</a:t>
                      </a:r>
                      <a:endParaRPr sz="900" b="1" u="none" strike="noStrike" cap="none">
                        <a:solidFill>
                          <a:srgbClr val="0000FF"/>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Time</a:t>
                      </a:r>
                      <a:r>
                        <a:rPr lang="en-GB" sz="900" u="none" strike="noStrike" cap="none">
                          <a:latin typeface="Calibri"/>
                          <a:ea typeface="Calibri"/>
                          <a:cs typeface="Calibri"/>
                          <a:sym typeface="Calibri"/>
                        </a:rPr>
                        <a:t> can be manipulated by training for </a:t>
                      </a:r>
                      <a:r>
                        <a:rPr lang="en-GB" sz="900" b="1" u="none" strike="noStrike" cap="none">
                          <a:latin typeface="Calibri"/>
                          <a:ea typeface="Calibri"/>
                          <a:cs typeface="Calibri"/>
                          <a:sym typeface="Calibri"/>
                        </a:rPr>
                        <a:t>longer</a:t>
                      </a:r>
                      <a:r>
                        <a:rPr lang="en-GB" sz="900" u="none" strike="noStrike" cap="none">
                          <a:latin typeface="Calibri"/>
                          <a:ea typeface="Calibri"/>
                          <a:cs typeface="Calibri"/>
                          <a:sym typeface="Calibri"/>
                        </a:rPr>
                        <a:t>, </a:t>
                      </a:r>
                      <a:r>
                        <a:rPr lang="en-GB" sz="900" b="1" u="none" strike="noStrike" cap="none">
                          <a:latin typeface="Calibri"/>
                          <a:ea typeface="Calibri"/>
                          <a:cs typeface="Calibri"/>
                          <a:sym typeface="Calibri"/>
                        </a:rPr>
                        <a:t>reducing</a:t>
                      </a:r>
                      <a:r>
                        <a:rPr lang="en-GB" sz="900" u="none" strike="noStrike" cap="none">
                          <a:latin typeface="Calibri"/>
                          <a:ea typeface="Calibri"/>
                          <a:cs typeface="Calibri"/>
                          <a:sym typeface="Calibri"/>
                        </a:rPr>
                        <a:t> </a:t>
                      </a:r>
                      <a:r>
                        <a:rPr lang="en-GB" sz="900" b="1" u="none" strike="noStrike" cap="none">
                          <a:latin typeface="Calibri"/>
                          <a:ea typeface="Calibri"/>
                          <a:cs typeface="Calibri"/>
                          <a:sym typeface="Calibri"/>
                        </a:rPr>
                        <a:t>recovery</a:t>
                      </a:r>
                      <a:r>
                        <a:rPr lang="en-GB" sz="900" u="none" strike="noStrike" cap="none">
                          <a:latin typeface="Calibri"/>
                          <a:ea typeface="Calibri"/>
                          <a:cs typeface="Calibri"/>
                          <a:sym typeface="Calibri"/>
                        </a:rPr>
                        <a:t> </a:t>
                      </a:r>
                      <a:r>
                        <a:rPr lang="en-GB" sz="900" b="1" u="none" strike="noStrike" cap="none">
                          <a:latin typeface="Calibri"/>
                          <a:ea typeface="Calibri"/>
                          <a:cs typeface="Calibri"/>
                          <a:sym typeface="Calibri"/>
                        </a:rPr>
                        <a:t>times</a:t>
                      </a:r>
                      <a:r>
                        <a:rPr lang="en-GB" sz="900" u="none" strike="noStrike" cap="none">
                          <a:latin typeface="Calibri"/>
                          <a:ea typeface="Calibri"/>
                          <a:cs typeface="Calibri"/>
                          <a:sym typeface="Calibri"/>
                        </a:rPr>
                        <a:t> or by completing a </a:t>
                      </a:r>
                      <a:r>
                        <a:rPr lang="en-GB" sz="900" b="1" u="none" strike="noStrike" cap="none">
                          <a:latin typeface="Calibri"/>
                          <a:ea typeface="Calibri"/>
                          <a:cs typeface="Calibri"/>
                          <a:sym typeface="Calibri"/>
                        </a:rPr>
                        <a:t>greater</a:t>
                      </a:r>
                      <a:r>
                        <a:rPr lang="en-GB" sz="900" u="none" strike="noStrike" cap="none">
                          <a:latin typeface="Calibri"/>
                          <a:ea typeface="Calibri"/>
                          <a:cs typeface="Calibri"/>
                          <a:sym typeface="Calibri"/>
                        </a:rPr>
                        <a:t> </a:t>
                      </a:r>
                      <a:r>
                        <a:rPr lang="en-GB" sz="900" b="1" u="none" strike="noStrike" cap="none">
                          <a:latin typeface="Calibri"/>
                          <a:ea typeface="Calibri"/>
                          <a:cs typeface="Calibri"/>
                          <a:sym typeface="Calibri"/>
                        </a:rPr>
                        <a:t>number</a:t>
                      </a:r>
                      <a:r>
                        <a:rPr lang="en-GB" sz="900" u="none" strike="noStrike" cap="none">
                          <a:latin typeface="Calibri"/>
                          <a:ea typeface="Calibri"/>
                          <a:cs typeface="Calibri"/>
                          <a:sym typeface="Calibri"/>
                        </a:rPr>
                        <a:t> of sets or repetitions (also known as reps).</a:t>
                      </a:r>
                      <a:endParaRPr sz="900"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38800">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rgbClr val="0000FF"/>
                          </a:solidFill>
                          <a:latin typeface="Calibri"/>
                          <a:ea typeface="Calibri"/>
                          <a:cs typeface="Calibri"/>
                          <a:sym typeface="Calibri"/>
                        </a:rPr>
                        <a:t>Type</a:t>
                      </a:r>
                      <a:endParaRPr sz="900" b="1" u="none" strike="noStrike" cap="none">
                        <a:solidFill>
                          <a:srgbClr val="0000FF"/>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latin typeface="Calibri"/>
                          <a:ea typeface="Calibri"/>
                          <a:cs typeface="Calibri"/>
                          <a:sym typeface="Calibri"/>
                        </a:rPr>
                        <a:t>Type</a:t>
                      </a:r>
                      <a:r>
                        <a:rPr lang="en-GB" sz="900" u="none" strike="noStrike" cap="none">
                          <a:latin typeface="Calibri"/>
                          <a:ea typeface="Calibri"/>
                          <a:cs typeface="Calibri"/>
                          <a:sym typeface="Calibri"/>
                        </a:rPr>
                        <a:t> of training is manipulated by offering a </a:t>
                      </a:r>
                      <a:r>
                        <a:rPr lang="en-GB" sz="900" b="1" u="none" strike="noStrike" cap="none">
                          <a:latin typeface="Calibri"/>
                          <a:ea typeface="Calibri"/>
                          <a:cs typeface="Calibri"/>
                          <a:sym typeface="Calibri"/>
                        </a:rPr>
                        <a:t>variety</a:t>
                      </a:r>
                      <a:r>
                        <a:rPr lang="en-GB" sz="900" u="none" strike="noStrike" cap="none">
                          <a:latin typeface="Calibri"/>
                          <a:ea typeface="Calibri"/>
                          <a:cs typeface="Calibri"/>
                          <a:sym typeface="Calibri"/>
                        </a:rPr>
                        <a:t> of training types and experiences to the athlete by combining training methods.</a:t>
                      </a:r>
                      <a:endParaRPr sz="900"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5125">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rgbClr val="38761D"/>
                          </a:solidFill>
                          <a:latin typeface="Calibri"/>
                          <a:ea typeface="Calibri"/>
                          <a:cs typeface="Calibri"/>
                          <a:sym typeface="Calibri"/>
                        </a:rPr>
                        <a:t>Specificity</a:t>
                      </a:r>
                      <a:endParaRPr sz="900" b="1" u="none" strike="noStrike" cap="none">
                        <a:solidFill>
                          <a:srgbClr val="38761D"/>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Training should be </a:t>
                      </a:r>
                      <a:r>
                        <a:rPr lang="en-GB" sz="900" b="1" u="none" strike="noStrike" cap="none">
                          <a:latin typeface="Calibri"/>
                          <a:ea typeface="Calibri"/>
                          <a:cs typeface="Calibri"/>
                          <a:sym typeface="Calibri"/>
                        </a:rPr>
                        <a:t>matched</a:t>
                      </a:r>
                      <a:r>
                        <a:rPr lang="en-GB" sz="900" u="none" strike="noStrike" cap="none">
                          <a:latin typeface="Calibri"/>
                          <a:ea typeface="Calibri"/>
                          <a:cs typeface="Calibri"/>
                          <a:sym typeface="Calibri"/>
                        </a:rPr>
                        <a:t> to the </a:t>
                      </a:r>
                      <a:r>
                        <a:rPr lang="en-GB" sz="900" b="1" u="none" strike="noStrike" cap="none">
                          <a:latin typeface="Calibri"/>
                          <a:ea typeface="Calibri"/>
                          <a:cs typeface="Calibri"/>
                          <a:sym typeface="Calibri"/>
                        </a:rPr>
                        <a:t>requirements</a:t>
                      </a:r>
                      <a:r>
                        <a:rPr lang="en-GB" sz="900" u="none" strike="noStrike" cap="none">
                          <a:latin typeface="Calibri"/>
                          <a:ea typeface="Calibri"/>
                          <a:cs typeface="Calibri"/>
                          <a:sym typeface="Calibri"/>
                        </a:rPr>
                        <a:t> of the </a:t>
                      </a:r>
                      <a:r>
                        <a:rPr lang="en-GB" sz="900" b="1" u="none" strike="noStrike" cap="none">
                          <a:latin typeface="Calibri"/>
                          <a:ea typeface="Calibri"/>
                          <a:cs typeface="Calibri"/>
                          <a:sym typeface="Calibri"/>
                        </a:rPr>
                        <a:t>activity</a:t>
                      </a:r>
                      <a:r>
                        <a:rPr lang="en-GB" sz="900" u="none" strike="noStrike" cap="none">
                          <a:latin typeface="Calibri"/>
                          <a:ea typeface="Calibri"/>
                          <a:cs typeface="Calibri"/>
                          <a:sym typeface="Calibri"/>
                        </a:rPr>
                        <a:t> that the performer is involved in.</a:t>
                      </a:r>
                      <a:endParaRPr sz="900" b="1"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74175">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rgbClr val="38761D"/>
                          </a:solidFill>
                          <a:latin typeface="Calibri"/>
                          <a:ea typeface="Calibri"/>
                          <a:cs typeface="Calibri"/>
                          <a:sym typeface="Calibri"/>
                        </a:rPr>
                        <a:t>Progressive Overload</a:t>
                      </a:r>
                      <a:endParaRPr sz="900" b="1" u="none" strike="noStrike" cap="none">
                        <a:solidFill>
                          <a:srgbClr val="38761D"/>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The </a:t>
                      </a:r>
                      <a:r>
                        <a:rPr lang="en-GB" sz="900" b="1" u="none" strike="noStrike" cap="none">
                          <a:latin typeface="Calibri"/>
                          <a:ea typeface="Calibri"/>
                          <a:cs typeface="Calibri"/>
                          <a:sym typeface="Calibri"/>
                        </a:rPr>
                        <a:t>frequency</a:t>
                      </a:r>
                      <a:r>
                        <a:rPr lang="en-GB" sz="900" u="none" strike="noStrike" cap="none">
                          <a:latin typeface="Calibri"/>
                          <a:ea typeface="Calibri"/>
                          <a:cs typeface="Calibri"/>
                          <a:sym typeface="Calibri"/>
                        </a:rPr>
                        <a:t>, </a:t>
                      </a:r>
                      <a:r>
                        <a:rPr lang="en-GB" sz="900" b="1" u="none" strike="noStrike" cap="none">
                          <a:latin typeface="Calibri"/>
                          <a:ea typeface="Calibri"/>
                          <a:cs typeface="Calibri"/>
                          <a:sym typeface="Calibri"/>
                        </a:rPr>
                        <a:t>intensity</a:t>
                      </a:r>
                      <a:r>
                        <a:rPr lang="en-GB" sz="900" u="none" strike="noStrike" cap="none">
                          <a:latin typeface="Calibri"/>
                          <a:ea typeface="Calibri"/>
                          <a:cs typeface="Calibri"/>
                          <a:sym typeface="Calibri"/>
                        </a:rPr>
                        <a:t>, </a:t>
                      </a:r>
                      <a:r>
                        <a:rPr lang="en-GB" sz="900" b="1" u="none" strike="noStrike" cap="none">
                          <a:latin typeface="Calibri"/>
                          <a:ea typeface="Calibri"/>
                          <a:cs typeface="Calibri"/>
                          <a:sym typeface="Calibri"/>
                        </a:rPr>
                        <a:t>time</a:t>
                      </a:r>
                      <a:r>
                        <a:rPr lang="en-GB" sz="900" u="none" strike="noStrike" cap="none">
                          <a:latin typeface="Calibri"/>
                          <a:ea typeface="Calibri"/>
                          <a:cs typeface="Calibri"/>
                          <a:sym typeface="Calibri"/>
                        </a:rPr>
                        <a:t> and/or </a:t>
                      </a:r>
                      <a:r>
                        <a:rPr lang="en-GB" sz="900" b="1" u="none" strike="noStrike" cap="none">
                          <a:latin typeface="Calibri"/>
                          <a:ea typeface="Calibri"/>
                          <a:cs typeface="Calibri"/>
                          <a:sym typeface="Calibri"/>
                        </a:rPr>
                        <a:t>type</a:t>
                      </a:r>
                      <a:r>
                        <a:rPr lang="en-GB" sz="900" u="none" strike="noStrike" cap="none">
                          <a:latin typeface="Calibri"/>
                          <a:ea typeface="Calibri"/>
                          <a:cs typeface="Calibri"/>
                          <a:sym typeface="Calibri"/>
                        </a:rPr>
                        <a:t> of exercise are gradually increased to ensure levels of performance improve.</a:t>
                      </a:r>
                      <a:endParaRPr sz="900" b="1"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25125">
                <a:tc>
                  <a:txBody>
                    <a:bodyPr/>
                    <a:lstStyle/>
                    <a:p>
                      <a:pPr marL="0" marR="0" lvl="0" indent="0" algn="ctr" rtl="0">
                        <a:lnSpc>
                          <a:spcPct val="100000"/>
                        </a:lnSpc>
                        <a:spcBef>
                          <a:spcPts val="0"/>
                        </a:spcBef>
                        <a:spcAft>
                          <a:spcPts val="0"/>
                        </a:spcAft>
                        <a:buClr>
                          <a:srgbClr val="000000"/>
                        </a:buClr>
                        <a:buSzPts val="900"/>
                        <a:buFont typeface="Arial"/>
                        <a:buNone/>
                      </a:pPr>
                      <a:r>
                        <a:rPr lang="en-GB" sz="900" b="1">
                          <a:solidFill>
                            <a:srgbClr val="38761D"/>
                          </a:solidFill>
                          <a:latin typeface="Calibri"/>
                          <a:ea typeface="Calibri"/>
                          <a:cs typeface="Calibri"/>
                          <a:sym typeface="Calibri"/>
                        </a:rPr>
                        <a:t>Adaptation</a:t>
                      </a:r>
                      <a:endParaRPr sz="900" b="1" u="none" strike="noStrike" cap="none">
                        <a:solidFill>
                          <a:srgbClr val="38761D"/>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a:latin typeface="Calibri"/>
                          <a:ea typeface="Calibri"/>
                          <a:cs typeface="Calibri"/>
                          <a:sym typeface="Calibri"/>
                        </a:rPr>
                        <a:t>Occurs during the </a:t>
                      </a:r>
                      <a:r>
                        <a:rPr lang="en-GB" sz="900" b="1">
                          <a:latin typeface="Calibri"/>
                          <a:ea typeface="Calibri"/>
                          <a:cs typeface="Calibri"/>
                          <a:sym typeface="Calibri"/>
                        </a:rPr>
                        <a:t>recovery period</a:t>
                      </a:r>
                      <a:r>
                        <a:rPr lang="en-GB" sz="900">
                          <a:latin typeface="Calibri"/>
                          <a:ea typeface="Calibri"/>
                          <a:cs typeface="Calibri"/>
                          <a:sym typeface="Calibri"/>
                        </a:rPr>
                        <a:t> after the training session is completed.</a:t>
                      </a:r>
                      <a:endParaRPr sz="900" b="1"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25125">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rgbClr val="38761D"/>
                          </a:solidFill>
                          <a:latin typeface="Calibri"/>
                          <a:ea typeface="Calibri"/>
                          <a:cs typeface="Calibri"/>
                          <a:sym typeface="Calibri"/>
                        </a:rPr>
                        <a:t>Variation</a:t>
                      </a:r>
                      <a:endParaRPr sz="900" b="1" u="none" strike="noStrike" cap="none">
                        <a:solidFill>
                          <a:srgbClr val="38761D"/>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Using a </a:t>
                      </a:r>
                      <a:r>
                        <a:rPr lang="en-GB" sz="900" b="1" u="none" strike="noStrike" cap="none">
                          <a:latin typeface="Calibri"/>
                          <a:ea typeface="Calibri"/>
                          <a:cs typeface="Calibri"/>
                          <a:sym typeface="Calibri"/>
                        </a:rPr>
                        <a:t>variety</a:t>
                      </a:r>
                      <a:r>
                        <a:rPr lang="en-GB" sz="900" u="none" strike="noStrike" cap="none">
                          <a:latin typeface="Calibri"/>
                          <a:ea typeface="Calibri"/>
                          <a:cs typeface="Calibri"/>
                          <a:sym typeface="Calibri"/>
                        </a:rPr>
                        <a:t> of training methods </a:t>
                      </a:r>
                      <a:r>
                        <a:rPr lang="en-GB" sz="900" b="1" u="none" strike="noStrike" cap="none">
                          <a:latin typeface="Calibri"/>
                          <a:ea typeface="Calibri"/>
                          <a:cs typeface="Calibri"/>
                          <a:sym typeface="Calibri"/>
                        </a:rPr>
                        <a:t>consistently</a:t>
                      </a:r>
                      <a:r>
                        <a:rPr lang="en-GB" sz="900" u="none" strike="noStrike" cap="none">
                          <a:latin typeface="Calibri"/>
                          <a:ea typeface="Calibri"/>
                          <a:cs typeface="Calibri"/>
                          <a:sym typeface="Calibri"/>
                        </a:rPr>
                        <a:t> </a:t>
                      </a:r>
                      <a:r>
                        <a:rPr lang="en-GB" sz="900" b="1" u="none" strike="noStrike" cap="none">
                          <a:latin typeface="Calibri"/>
                          <a:ea typeface="Calibri"/>
                          <a:cs typeface="Calibri"/>
                          <a:sym typeface="Calibri"/>
                        </a:rPr>
                        <a:t>challenges</a:t>
                      </a:r>
                      <a:r>
                        <a:rPr lang="en-GB" sz="900" u="none" strike="noStrike" cap="none">
                          <a:latin typeface="Calibri"/>
                          <a:ea typeface="Calibri"/>
                          <a:cs typeface="Calibri"/>
                          <a:sym typeface="Calibri"/>
                        </a:rPr>
                        <a:t> your body.</a:t>
                      </a:r>
                      <a:endParaRPr sz="900" b="1"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438800">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rgbClr val="38761D"/>
                          </a:solidFill>
                          <a:latin typeface="Calibri"/>
                          <a:ea typeface="Calibri"/>
                          <a:cs typeface="Calibri"/>
                          <a:sym typeface="Calibri"/>
                        </a:rPr>
                        <a:t>Reversibility</a:t>
                      </a:r>
                      <a:endParaRPr sz="900" b="1" u="none" strike="noStrike" cap="none">
                        <a:solidFill>
                          <a:srgbClr val="38761D"/>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Any adaptation that takes place as a result of training will be reversed when you stop training. If you take a break or don’t train often enough you will</a:t>
                      </a:r>
                      <a:r>
                        <a:rPr lang="en-GB" sz="900" b="1" u="none" strike="noStrike" cap="none">
                          <a:latin typeface="Calibri"/>
                          <a:ea typeface="Calibri"/>
                          <a:cs typeface="Calibri"/>
                          <a:sym typeface="Calibri"/>
                        </a:rPr>
                        <a:t> lose fitness</a:t>
                      </a:r>
                      <a:r>
                        <a:rPr lang="en-GB" sz="900" u="none" strike="noStrike" cap="none">
                          <a:latin typeface="Calibri"/>
                          <a:ea typeface="Calibri"/>
                          <a:cs typeface="Calibri"/>
                          <a:sym typeface="Calibri"/>
                        </a:rPr>
                        <a:t>.</a:t>
                      </a:r>
                      <a:endParaRPr sz="900" b="1"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93575">
                <a:tc>
                  <a:txBody>
                    <a:bodyPr/>
                    <a:lstStyle/>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rgbClr val="38761D"/>
                          </a:solidFill>
                          <a:latin typeface="Calibri"/>
                          <a:ea typeface="Calibri"/>
                          <a:cs typeface="Calibri"/>
                          <a:sym typeface="Calibri"/>
                        </a:rPr>
                        <a:t>Individual Needs/   </a:t>
                      </a:r>
                      <a:r>
                        <a:rPr lang="en-GB" sz="900" b="1">
                          <a:solidFill>
                            <a:srgbClr val="38761D"/>
                          </a:solidFill>
                          <a:latin typeface="Calibri"/>
                          <a:ea typeface="Calibri"/>
                          <a:cs typeface="Calibri"/>
                          <a:sym typeface="Calibri"/>
                        </a:rPr>
                        <a:t>D</a:t>
                      </a:r>
                      <a:r>
                        <a:rPr lang="en-GB" sz="900" b="1" u="none" strike="noStrike" cap="none">
                          <a:solidFill>
                            <a:srgbClr val="38761D"/>
                          </a:solidFill>
                          <a:latin typeface="Calibri"/>
                          <a:ea typeface="Calibri"/>
                          <a:cs typeface="Calibri"/>
                          <a:sym typeface="Calibri"/>
                        </a:rPr>
                        <a:t>ifferences</a:t>
                      </a:r>
                      <a:endParaRPr sz="900" b="1" u="none" strike="noStrike" cap="none">
                        <a:solidFill>
                          <a:srgbClr val="38761D"/>
                        </a:solidFill>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latin typeface="Calibri"/>
                          <a:ea typeface="Calibri"/>
                          <a:cs typeface="Calibri"/>
                          <a:sym typeface="Calibri"/>
                        </a:rPr>
                        <a:t>No two exercise programmes should be exactly the same because they should be designed to </a:t>
                      </a:r>
                      <a:r>
                        <a:rPr lang="en-GB" sz="900" b="1" u="none" strike="noStrike" cap="none">
                          <a:latin typeface="Calibri"/>
                          <a:ea typeface="Calibri"/>
                          <a:cs typeface="Calibri"/>
                          <a:sym typeface="Calibri"/>
                        </a:rPr>
                        <a:t>meet</a:t>
                      </a:r>
                      <a:r>
                        <a:rPr lang="en-GB" sz="900" u="none" strike="noStrike" cap="none">
                          <a:latin typeface="Calibri"/>
                          <a:ea typeface="Calibri"/>
                          <a:cs typeface="Calibri"/>
                          <a:sym typeface="Calibri"/>
                        </a:rPr>
                        <a:t> the </a:t>
                      </a:r>
                      <a:r>
                        <a:rPr lang="en-GB" sz="900" b="1" u="none" strike="noStrike" cap="none">
                          <a:latin typeface="Calibri"/>
                          <a:ea typeface="Calibri"/>
                          <a:cs typeface="Calibri"/>
                          <a:sym typeface="Calibri"/>
                        </a:rPr>
                        <a:t>needs</a:t>
                      </a:r>
                      <a:r>
                        <a:rPr lang="en-GB" sz="900" u="none" strike="noStrike" cap="none">
                          <a:latin typeface="Calibri"/>
                          <a:ea typeface="Calibri"/>
                          <a:cs typeface="Calibri"/>
                          <a:sym typeface="Calibri"/>
                        </a:rPr>
                        <a:t> of an </a:t>
                      </a:r>
                      <a:r>
                        <a:rPr lang="en-GB" sz="900" b="1" u="none" strike="noStrike" cap="none">
                          <a:latin typeface="Calibri"/>
                          <a:ea typeface="Calibri"/>
                          <a:cs typeface="Calibri"/>
                          <a:sym typeface="Calibri"/>
                        </a:rPr>
                        <a:t>individual</a:t>
                      </a:r>
                      <a:r>
                        <a:rPr lang="en-GB" sz="900" u="none" strike="noStrike" cap="none">
                          <a:latin typeface="Calibri"/>
                          <a:ea typeface="Calibri"/>
                          <a:cs typeface="Calibri"/>
                          <a:sym typeface="Calibri"/>
                        </a:rPr>
                        <a:t>. </a:t>
                      </a:r>
                      <a:endParaRPr sz="900" b="1" u="none" strike="noStrike" cap="none">
                        <a:latin typeface="Calibri"/>
                        <a:ea typeface="Calibri"/>
                        <a:cs typeface="Calibri"/>
                        <a:sym typeface="Calibri"/>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bl>
          </a:graphicData>
        </a:graphic>
      </p:graphicFrame>
      <p:pic>
        <p:nvPicPr>
          <p:cNvPr id="65" name="Google Shape;65;p1"/>
          <p:cNvPicPr preferRelativeResize="0"/>
          <p:nvPr/>
        </p:nvPicPr>
        <p:blipFill rotWithShape="1">
          <a:blip r:embed="rId4">
            <a:alphaModFix/>
          </a:blip>
          <a:srcRect b="20229"/>
          <a:stretch/>
        </p:blipFill>
        <p:spPr>
          <a:xfrm>
            <a:off x="134900" y="36850"/>
            <a:ext cx="1574100" cy="532725"/>
          </a:xfrm>
          <a:prstGeom prst="rect">
            <a:avLst/>
          </a:prstGeom>
          <a:noFill/>
          <a:ln>
            <a:noFill/>
          </a:ln>
        </p:spPr>
      </p:pic>
      <p:pic>
        <p:nvPicPr>
          <p:cNvPr id="66" name="Google Shape;66;p1"/>
          <p:cNvPicPr preferRelativeResize="0"/>
          <p:nvPr/>
        </p:nvPicPr>
        <p:blipFill>
          <a:blip r:embed="rId5">
            <a:alphaModFix/>
          </a:blip>
          <a:stretch>
            <a:fillRect/>
          </a:stretch>
        </p:blipFill>
        <p:spPr>
          <a:xfrm>
            <a:off x="8361475" y="32013"/>
            <a:ext cx="694882" cy="65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p:nvPr/>
        </p:nvSpPr>
        <p:spPr>
          <a:xfrm>
            <a:off x="1175038" y="174625"/>
            <a:ext cx="6778500" cy="391200"/>
          </a:xfrm>
          <a:prstGeom prst="rect">
            <a:avLst/>
          </a:prstGeom>
          <a:noFill/>
          <a:ln>
            <a:noFill/>
          </a:ln>
        </p:spPr>
        <p:txBody>
          <a:bodyPr spcFirstLastPara="1" wrap="square" lIns="91425" tIns="91425" rIns="91425" bIns="91425" anchor="ctr" anchorCtr="0">
            <a:noAutofit/>
          </a:bodyPr>
          <a:lstStyle/>
          <a:p>
            <a:pPr marL="0" marR="0" lvl="0" indent="0" algn="ctr" rtl="0">
              <a:lnSpc>
                <a:spcPct val="120000"/>
              </a:lnSpc>
              <a:spcBef>
                <a:spcPts val="0"/>
              </a:spcBef>
              <a:spcAft>
                <a:spcPts val="0"/>
              </a:spcAft>
              <a:buClr>
                <a:srgbClr val="000000"/>
              </a:buClr>
              <a:buSzPts val="1400"/>
              <a:buFont typeface="Arial"/>
              <a:buNone/>
            </a:pPr>
            <a:r>
              <a:rPr lang="en-GB" sz="1400" b="1" i="0" u="none" strike="noStrike" cap="none">
                <a:solidFill>
                  <a:srgbClr val="FF9900"/>
                </a:solidFill>
                <a:latin typeface="Cabin"/>
                <a:ea typeface="Cabin"/>
                <a:cs typeface="Cabin"/>
                <a:sym typeface="Cabin"/>
              </a:rPr>
              <a:t>KS3 Fitness Assessment Card:</a:t>
            </a:r>
            <a:r>
              <a:rPr lang="en-GB" sz="1400" b="0" i="0" u="none" strike="noStrike" cap="none">
                <a:solidFill>
                  <a:srgbClr val="FF9900"/>
                </a:solidFill>
                <a:latin typeface="Cabin"/>
                <a:ea typeface="Cabin"/>
                <a:cs typeface="Cabin"/>
                <a:sym typeface="Cabin"/>
              </a:rPr>
              <a:t> Grading Criteria</a:t>
            </a:r>
            <a:endParaRPr sz="1400" b="0" i="0" u="none" strike="noStrike" cap="none">
              <a:solidFill>
                <a:srgbClr val="FF9900"/>
              </a:solidFill>
              <a:latin typeface="Cabin"/>
              <a:ea typeface="Cabin"/>
              <a:cs typeface="Cabin"/>
              <a:sym typeface="Cabin"/>
            </a:endParaRPr>
          </a:p>
        </p:txBody>
      </p:sp>
      <p:graphicFrame>
        <p:nvGraphicFramePr>
          <p:cNvPr id="72" name="Google Shape;72;p2"/>
          <p:cNvGraphicFramePr/>
          <p:nvPr>
            <p:extLst>
              <p:ext uri="{D42A27DB-BD31-4B8C-83A1-F6EECF244321}">
                <p14:modId xmlns:p14="http://schemas.microsoft.com/office/powerpoint/2010/main" val="3449952135"/>
              </p:ext>
            </p:extLst>
          </p:nvPr>
        </p:nvGraphicFramePr>
        <p:xfrm>
          <a:off x="100825" y="704650"/>
          <a:ext cx="8575962" cy="4084925"/>
        </p:xfrm>
        <a:graphic>
          <a:graphicData uri="http://schemas.openxmlformats.org/drawingml/2006/table">
            <a:tbl>
              <a:tblPr>
                <a:noFill/>
                <a:tableStyleId>{C01851A2-F36B-4C69-8A6A-C98741FF18BD}</a:tableStyleId>
              </a:tblPr>
              <a:tblGrid>
                <a:gridCol w="1052820">
                  <a:extLst>
                    <a:ext uri="{9D8B030D-6E8A-4147-A177-3AD203B41FA5}">
                      <a16:colId xmlns:a16="http://schemas.microsoft.com/office/drawing/2014/main" val="20000"/>
                    </a:ext>
                  </a:extLst>
                </a:gridCol>
                <a:gridCol w="1378424">
                  <a:extLst>
                    <a:ext uri="{9D8B030D-6E8A-4147-A177-3AD203B41FA5}">
                      <a16:colId xmlns:a16="http://schemas.microsoft.com/office/drawing/2014/main" val="20001"/>
                    </a:ext>
                  </a:extLst>
                </a:gridCol>
                <a:gridCol w="1459170">
                  <a:extLst>
                    <a:ext uri="{9D8B030D-6E8A-4147-A177-3AD203B41FA5}">
                      <a16:colId xmlns:a16="http://schemas.microsoft.com/office/drawing/2014/main" val="20003"/>
                    </a:ext>
                  </a:extLst>
                </a:gridCol>
                <a:gridCol w="1443212">
                  <a:extLst>
                    <a:ext uri="{9D8B030D-6E8A-4147-A177-3AD203B41FA5}">
                      <a16:colId xmlns:a16="http://schemas.microsoft.com/office/drawing/2014/main" val="20004"/>
                    </a:ext>
                  </a:extLst>
                </a:gridCol>
                <a:gridCol w="1522999">
                  <a:extLst>
                    <a:ext uri="{9D8B030D-6E8A-4147-A177-3AD203B41FA5}">
                      <a16:colId xmlns:a16="http://schemas.microsoft.com/office/drawing/2014/main" val="20005"/>
                    </a:ext>
                  </a:extLst>
                </a:gridCol>
                <a:gridCol w="1719337">
                  <a:extLst>
                    <a:ext uri="{9D8B030D-6E8A-4147-A177-3AD203B41FA5}">
                      <a16:colId xmlns:a16="http://schemas.microsoft.com/office/drawing/2014/main" val="20006"/>
                    </a:ext>
                  </a:extLst>
                </a:gridCol>
              </a:tblGrid>
              <a:tr h="396750">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Fitness Components</a:t>
                      </a:r>
                      <a:endParaRPr sz="1000" b="1"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dirty="0">
                          <a:solidFill>
                            <a:srgbClr val="FFFFFF"/>
                          </a:solidFill>
                          <a:latin typeface="Calibri"/>
                          <a:ea typeface="Calibri"/>
                          <a:cs typeface="Calibri"/>
                          <a:sym typeface="Calibri"/>
                        </a:rPr>
                        <a:t>Training Methods</a:t>
                      </a:r>
                      <a:endParaRPr sz="1000" u="none" strike="noStrike" cap="none" dirty="0">
                        <a:solidFill>
                          <a:srgbClr val="FFFFFF"/>
                        </a:solidFill>
                        <a:latin typeface="Calibri"/>
                        <a:ea typeface="Calibri"/>
                        <a:cs typeface="Calibri"/>
                        <a:sym typeface="Calibri"/>
                      </a:endParaRPr>
                    </a:p>
                  </a:txBody>
                  <a:tcPr marL="91425" marR="91425" marT="91425" marB="914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Principles of Training</a:t>
                      </a:r>
                      <a:endParaRPr sz="10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Goal Setting</a:t>
                      </a:r>
                      <a:endParaRPr sz="10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solidFill>
                            <a:srgbClr val="FFFFFF"/>
                          </a:solidFill>
                          <a:latin typeface="Calibri"/>
                          <a:ea typeface="Calibri"/>
                          <a:cs typeface="Calibri"/>
                          <a:sym typeface="Calibri"/>
                        </a:rPr>
                        <a:t>Safety</a:t>
                      </a:r>
                      <a:endParaRPr sz="1000" b="1"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892725">
                <a:tc>
                  <a:txBody>
                    <a:bodyPr/>
                    <a:lstStyle/>
                    <a:p>
                      <a:pPr marL="0" lvl="0" indent="0" algn="ctr" rtl="0">
                        <a:spcBef>
                          <a:spcPts val="0"/>
                        </a:spcBef>
                        <a:spcAft>
                          <a:spcPts val="0"/>
                        </a:spcAft>
                        <a:buClr>
                          <a:srgbClr val="000000"/>
                        </a:buClr>
                        <a:buSzPts val="1100"/>
                        <a:buFont typeface="Arial"/>
                        <a:buNone/>
                      </a:pPr>
                      <a:r>
                        <a:rPr lang="en-GB" sz="1000" b="1">
                          <a:latin typeface="Calibri"/>
                          <a:ea typeface="Calibri"/>
                          <a:cs typeface="Calibri"/>
                          <a:sym typeface="Calibri"/>
                        </a:rPr>
                        <a:t>Olympian</a:t>
                      </a:r>
                      <a:endParaRPr sz="1000" b="1">
                        <a:latin typeface="Calibri"/>
                        <a:ea typeface="Calibri"/>
                        <a:cs typeface="Calibri"/>
                        <a:sym typeface="Calibri"/>
                      </a:endParaRPr>
                    </a:p>
                    <a:p>
                      <a:pPr marL="0" lvl="0" indent="0" algn="ctr" rtl="0">
                        <a:spcBef>
                          <a:spcPts val="0"/>
                        </a:spcBef>
                        <a:spcAft>
                          <a:spcPts val="0"/>
                        </a:spcAft>
                        <a:buClr>
                          <a:srgbClr val="000000"/>
                        </a:buClr>
                        <a:buSzPts val="1100"/>
                        <a:buFont typeface="Arial"/>
                        <a:buNone/>
                      </a:pPr>
                      <a:r>
                        <a:rPr lang="en-GB" sz="1000" b="1">
                          <a:solidFill>
                            <a:schemeClr val="lt1"/>
                          </a:solidFill>
                          <a:latin typeface="Calibri"/>
                          <a:ea typeface="Calibri"/>
                          <a:cs typeface="Calibri"/>
                          <a:sym typeface="Calibri"/>
                        </a:rPr>
                        <a:t>(Skillful)</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define each component of fitness, name the appropriate fitness test(s) and the relevant method of training to improve each component.</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explain all methods of training, as well as providing multiple examples of each (with specific athletes) and links it to the appropriate component(s) of fitness.</a:t>
                      </a:r>
                      <a:endParaRPr sz="600" u="none" strike="noStrike" cap="none">
                        <a:latin typeface="Calibri"/>
                        <a:ea typeface="Calibri"/>
                        <a:cs typeface="Calibri"/>
                        <a:sym typeface="Calibri"/>
                      </a:endParaRPr>
                    </a:p>
                  </a:txBody>
                  <a:tcPr marL="91425" marR="91425" marT="91425" marB="914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apply the principles of training to their training/exercise to ensure it is successful and meets their individual goals. Able to explain each principle in detail without support.</a:t>
                      </a:r>
                      <a:endParaRPr sz="600" u="none" strike="noStrike" cap="none">
                        <a:latin typeface="Calibri"/>
                        <a:ea typeface="Calibri"/>
                        <a:cs typeface="Calibri"/>
                        <a:sym typeface="Calibri"/>
                      </a:endParaRPr>
                    </a:p>
                  </a:txBody>
                  <a:tcPr marL="46800" marR="46800" marT="36000" marB="46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set themselves specific goals and is able to fully justify their choices when questioned regarding their training/exercise programme. Can also set appropriate goals for the peers and explain them. </a:t>
                      </a:r>
                      <a:endParaRPr sz="600" u="none" strike="noStrike" cap="none">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demonstrate an excellent knowledge of all areas within their fitness lessons. Able to provide advice and instructions to their peers to allow them to access the resources effectively and safely. </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97275">
                <a:tc>
                  <a:txBody>
                    <a:bodyPr/>
                    <a:lstStyle/>
                    <a:p>
                      <a:pPr marL="0" lvl="0" indent="0" algn="ctr" rtl="0">
                        <a:spcBef>
                          <a:spcPts val="0"/>
                        </a:spcBef>
                        <a:spcAft>
                          <a:spcPts val="0"/>
                        </a:spcAft>
                        <a:buClr>
                          <a:srgbClr val="000000"/>
                        </a:buClr>
                        <a:buSzPts val="1000"/>
                        <a:buFont typeface="Arial"/>
                        <a:buNone/>
                      </a:pPr>
                      <a:r>
                        <a:rPr lang="en-GB" sz="1000" b="1">
                          <a:latin typeface="Calibri"/>
                          <a:ea typeface="Calibri"/>
                          <a:cs typeface="Calibri"/>
                          <a:sym typeface="Calibri"/>
                        </a:rPr>
                        <a:t>Gold</a:t>
                      </a:r>
                      <a:endParaRPr sz="1000" b="1">
                        <a:latin typeface="Calibri"/>
                        <a:ea typeface="Calibri"/>
                        <a:cs typeface="Calibri"/>
                        <a:sym typeface="Calibri"/>
                      </a:endParaRPr>
                    </a:p>
                    <a:p>
                      <a:pPr marL="0" lvl="0" indent="0" algn="ctr" rtl="0">
                        <a:spcBef>
                          <a:spcPts val="0"/>
                        </a:spcBef>
                        <a:spcAft>
                          <a:spcPts val="0"/>
                        </a:spcAft>
                        <a:buClr>
                          <a:srgbClr val="000000"/>
                        </a:buClr>
                        <a:buSzPts val="1000"/>
                        <a:buFont typeface="Arial"/>
                        <a:buNone/>
                      </a:pPr>
                      <a:r>
                        <a:rPr lang="en-GB" sz="1000" b="1">
                          <a:solidFill>
                            <a:schemeClr val="lt1"/>
                          </a:solidFill>
                          <a:latin typeface="Calibri"/>
                          <a:ea typeface="Calibri"/>
                          <a:cs typeface="Calibri"/>
                          <a:sym typeface="Calibri"/>
                        </a:rPr>
                        <a:t>(Able)</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define the vast majority of  components, name the appropriate fitness test(s) and the relevant method of training to improve each component.</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explain all methods of training, as well as providing examples. Can link the vast majority to the appropriate component(s) of fitness.</a:t>
                      </a:r>
                      <a:endParaRPr sz="600" u="none" strike="noStrike" cap="none">
                        <a:latin typeface="Calibri"/>
                        <a:ea typeface="Calibri"/>
                        <a:cs typeface="Calibri"/>
                        <a:sym typeface="Calibri"/>
                      </a:endParaRPr>
                    </a:p>
                  </a:txBody>
                  <a:tcPr marL="91425" marR="91425" marT="91425" marB="914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apply the principles of training to the majority of their training/exercise to ensure it is successful and meets their individual goals. Able to explain each principle in without support.</a:t>
                      </a:r>
                      <a:endParaRPr sz="600" u="none" strike="noStrike" cap="none">
                        <a:latin typeface="Calibri"/>
                        <a:ea typeface="Calibri"/>
                        <a:cs typeface="Calibri"/>
                        <a:sym typeface="Calibri"/>
                      </a:endParaRPr>
                    </a:p>
                  </a:txBody>
                  <a:tcPr marL="46800" marR="468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set themselves appropriate goals and is able to justify their choices when questioned regarding their training/exercise programme. Can also set appropriate goals for the peers and them with a small amount of prompting. </a:t>
                      </a:r>
                      <a:endParaRPr sz="600" u="none" strike="noStrike" cap="none">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demonstrate a very good knowledge of all areas within their fitness lessons. Feels confident when talking to the peers about the resources and can provide instructions and advice. </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92725">
                <a:tc>
                  <a:txBody>
                    <a:bodyPr/>
                    <a:lstStyle/>
                    <a:p>
                      <a:pPr marL="0" lvl="0" indent="0" algn="ctr" rtl="0">
                        <a:spcBef>
                          <a:spcPts val="0"/>
                        </a:spcBef>
                        <a:spcAft>
                          <a:spcPts val="0"/>
                        </a:spcAft>
                        <a:buClr>
                          <a:srgbClr val="000000"/>
                        </a:buClr>
                        <a:buSzPts val="1000"/>
                        <a:buFont typeface="Arial"/>
                        <a:buNone/>
                      </a:pPr>
                      <a:r>
                        <a:rPr lang="en-GB" sz="1000" b="1">
                          <a:latin typeface="Calibri"/>
                          <a:ea typeface="Calibri"/>
                          <a:cs typeface="Calibri"/>
                          <a:sym typeface="Calibri"/>
                        </a:rPr>
                        <a:t>Silver</a:t>
                      </a:r>
                      <a:endParaRPr sz="1000" b="1">
                        <a:latin typeface="Calibri"/>
                        <a:ea typeface="Calibri"/>
                        <a:cs typeface="Calibri"/>
                        <a:sym typeface="Calibri"/>
                      </a:endParaRPr>
                    </a:p>
                    <a:p>
                      <a:pPr marL="0" lvl="0" indent="0" algn="ctr" rtl="0">
                        <a:spcBef>
                          <a:spcPts val="0"/>
                        </a:spcBef>
                        <a:spcAft>
                          <a:spcPts val="0"/>
                        </a:spcAft>
                        <a:buClr>
                          <a:srgbClr val="000000"/>
                        </a:buClr>
                        <a:buSzPts val="1000"/>
                        <a:buFont typeface="Arial"/>
                        <a:buNone/>
                      </a:pPr>
                      <a:r>
                        <a:rPr lang="en-GB" sz="1000" b="1">
                          <a:solidFill>
                            <a:schemeClr val="lt1"/>
                          </a:solidFill>
                          <a:latin typeface="Calibri"/>
                          <a:ea typeface="Calibri"/>
                          <a:cs typeface="Calibri"/>
                          <a:sym typeface="Calibri"/>
                        </a:rPr>
                        <a:t>(Developing)</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define most of the components, name the appropriate fitness test(s) and the relevant method of training to improve each component.</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explain all methods of training with little support. Can provide examples. Can link the vast majority to the appropriate component(s) of fitness with little support.</a:t>
                      </a:r>
                      <a:endParaRPr sz="600" u="none" strike="noStrike" cap="none">
                        <a:latin typeface="Calibri"/>
                        <a:ea typeface="Calibri"/>
                        <a:cs typeface="Calibri"/>
                        <a:sym typeface="Calibri"/>
                      </a:endParaRPr>
                    </a:p>
                  </a:txBody>
                  <a:tcPr marL="91425" marR="91425" marT="91425" marB="914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apply most of the principles of training to the their training/exercise to ensure it is successful and meets their individual goals most of the time. Able to explain each principle with little support.</a:t>
                      </a:r>
                      <a:endParaRPr sz="600" u="none" strike="noStrike" cap="none">
                        <a:latin typeface="Calibri"/>
                        <a:ea typeface="Calibri"/>
                        <a:cs typeface="Calibri"/>
                        <a:sym typeface="Calibri"/>
                      </a:endParaRPr>
                    </a:p>
                  </a:txBody>
                  <a:tcPr marL="46800" marR="468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set themselves appropriate goals and is able to justify their choices when questioned. Can relate to their training/exercise with some support. </a:t>
                      </a:r>
                      <a:endParaRPr sz="600" u="none" strike="noStrike" cap="none">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Shows a good knowledge of many areas within their fitness lessons. Conducts themselves well and is able to provide advice to their peers regarding the activities. </a:t>
                      </a:r>
                      <a:endParaRPr sz="6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05450">
                <a:tc>
                  <a:txBody>
                    <a:bodyPr/>
                    <a:lstStyle/>
                    <a:p>
                      <a:pPr marL="0" lvl="0" indent="0" algn="ctr" rtl="0">
                        <a:spcBef>
                          <a:spcPts val="0"/>
                        </a:spcBef>
                        <a:spcAft>
                          <a:spcPts val="0"/>
                        </a:spcAft>
                        <a:buClr>
                          <a:srgbClr val="000000"/>
                        </a:buClr>
                        <a:buSzPts val="1000"/>
                        <a:buFont typeface="Arial"/>
                        <a:buNone/>
                      </a:pPr>
                      <a:r>
                        <a:rPr lang="en-GB" sz="1000" b="1">
                          <a:latin typeface="Calibri"/>
                          <a:ea typeface="Calibri"/>
                          <a:cs typeface="Calibri"/>
                          <a:sym typeface="Calibri"/>
                        </a:rPr>
                        <a:t>Bronze</a:t>
                      </a:r>
                      <a:endParaRPr sz="1000" b="1">
                        <a:latin typeface="Calibri"/>
                        <a:ea typeface="Calibri"/>
                        <a:cs typeface="Calibri"/>
                        <a:sym typeface="Calibri"/>
                      </a:endParaRPr>
                    </a:p>
                    <a:p>
                      <a:pPr marL="0" lvl="0" indent="0" algn="ctr" rtl="0">
                        <a:spcBef>
                          <a:spcPts val="0"/>
                        </a:spcBef>
                        <a:spcAft>
                          <a:spcPts val="0"/>
                        </a:spcAft>
                        <a:buClr>
                          <a:srgbClr val="000000"/>
                        </a:buClr>
                        <a:buSzPts val="1000"/>
                        <a:buFont typeface="Arial"/>
                        <a:buNone/>
                      </a:pPr>
                      <a:r>
                        <a:rPr lang="en-GB" sz="1000" b="1">
                          <a:solidFill>
                            <a:schemeClr val="lt1"/>
                          </a:solidFill>
                          <a:latin typeface="Calibri"/>
                          <a:ea typeface="Calibri"/>
                          <a:cs typeface="Calibri"/>
                          <a:sym typeface="Calibri"/>
                        </a:rPr>
                        <a:t>(Emerging)</a:t>
                      </a:r>
                      <a:endParaRPr sz="1000" b="1">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5F06"/>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define some of the components, name the appropriate fitness test(s) and the relevant method of training to improve each component.</a:t>
                      </a:r>
                      <a:endParaRPr sz="600" u="none" strike="noStrike" cap="none">
                        <a:latin typeface="Calibri"/>
                        <a:ea typeface="Calibri"/>
                        <a:cs typeface="Calibri"/>
                        <a:sym typeface="Calibri"/>
                      </a:endParaRPr>
                    </a:p>
                  </a:txBody>
                  <a:tcPr marL="9525" marR="9525" marT="95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dirty="0">
                          <a:latin typeface="Calibri"/>
                          <a:ea typeface="Calibri"/>
                          <a:cs typeface="Calibri"/>
                          <a:sym typeface="Calibri"/>
                        </a:rPr>
                        <a:t>Able to explain methods of training with little support. Can provide some examples. Can link the vast majority to the appropriate component(s) of fitness with support.</a:t>
                      </a:r>
                      <a:endParaRPr sz="60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600" u="none" strike="noStrike" cap="none" dirty="0">
                        <a:latin typeface="Calibri"/>
                        <a:ea typeface="Calibri"/>
                        <a:cs typeface="Calibri"/>
                        <a:sym typeface="Calibri"/>
                      </a:endParaRPr>
                    </a:p>
                  </a:txBody>
                  <a:tcPr marL="91425" marR="91425" marT="91425" marB="914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With support, is able to apply some of the principles of training to the their training/exercise to ensure it is successful and meets their individual goals. Able to explain each principle with some support.</a:t>
                      </a:r>
                      <a:endParaRPr sz="600" u="none" strike="noStrike" cap="none">
                        <a:latin typeface="Calibri"/>
                        <a:ea typeface="Calibri"/>
                        <a:cs typeface="Calibri"/>
                        <a:sym typeface="Calibri"/>
                      </a:endParaRPr>
                    </a:p>
                  </a:txBody>
                  <a:tcPr marL="46800" marR="468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Able to set themselves mostly appropriate goals and is able to justify their choices with support when questioned. Can relate to their training/exercise with support. </a:t>
                      </a:r>
                      <a:endParaRPr sz="600" u="none" strike="noStrike" cap="none">
                        <a:latin typeface="Calibri"/>
                        <a:ea typeface="Calibri"/>
                        <a:cs typeface="Calibri"/>
                        <a:sym typeface="Calibri"/>
                      </a:endParaRPr>
                    </a:p>
                  </a:txBody>
                  <a:tcPr marL="45725" marR="4572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dirty="0">
                          <a:latin typeface="Calibri"/>
                          <a:ea typeface="Calibri"/>
                          <a:cs typeface="Calibri"/>
                          <a:sym typeface="Calibri"/>
                        </a:rPr>
                        <a:t>Shows some knowledge of the areas of study within their fitness lessons. Can follow direct instruction well and is comfortable working with their peers within the lesson.</a:t>
                      </a:r>
                      <a:endParaRPr sz="600" u="none" strike="noStrike" cap="none" dirty="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3" name="Google Shape;73;p2"/>
          <p:cNvSpPr txBox="1"/>
          <p:nvPr/>
        </p:nvSpPr>
        <p:spPr>
          <a:xfrm>
            <a:off x="129398" y="5955439"/>
            <a:ext cx="88587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1" u="none" strike="noStrike" cap="none">
                <a:solidFill>
                  <a:srgbClr val="DD4949"/>
                </a:solidFill>
                <a:latin typeface="Cabin"/>
                <a:ea typeface="Cabin"/>
                <a:cs typeface="Cabin"/>
                <a:sym typeface="Cabin"/>
              </a:rPr>
              <a:t>Use the above criteria to self and peer assess during PE lessons. Identify what steps you can take to achieve the next level. </a:t>
            </a:r>
            <a:endParaRPr sz="1000" b="1" i="1" u="none" strike="noStrike" cap="none">
              <a:solidFill>
                <a:srgbClr val="DD4949"/>
              </a:solidFill>
              <a:latin typeface="Cabin"/>
              <a:ea typeface="Cabin"/>
              <a:cs typeface="Cabin"/>
              <a:sym typeface="Cabin"/>
            </a:endParaRPr>
          </a:p>
        </p:txBody>
      </p:sp>
      <p:pic>
        <p:nvPicPr>
          <p:cNvPr id="74" name="Google Shape;74;p2"/>
          <p:cNvPicPr preferRelativeResize="0"/>
          <p:nvPr/>
        </p:nvPicPr>
        <p:blipFill rotWithShape="1">
          <a:blip r:embed="rId3">
            <a:alphaModFix/>
          </a:blip>
          <a:srcRect b="20229"/>
          <a:stretch/>
        </p:blipFill>
        <p:spPr>
          <a:xfrm>
            <a:off x="134900" y="36850"/>
            <a:ext cx="1574100" cy="532725"/>
          </a:xfrm>
          <a:prstGeom prst="rect">
            <a:avLst/>
          </a:prstGeom>
          <a:noFill/>
          <a:ln>
            <a:noFill/>
          </a:ln>
        </p:spPr>
      </p:pic>
      <p:pic>
        <p:nvPicPr>
          <p:cNvPr id="75" name="Google Shape;75;p2"/>
          <p:cNvPicPr preferRelativeResize="0"/>
          <p:nvPr/>
        </p:nvPicPr>
        <p:blipFill>
          <a:blip r:embed="rId4">
            <a:alphaModFix/>
          </a:blip>
          <a:stretch>
            <a:fillRect/>
          </a:stretch>
        </p:blipFill>
        <p:spPr>
          <a:xfrm>
            <a:off x="8361475" y="32013"/>
            <a:ext cx="694882" cy="657825"/>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1061</Words>
  <Application>Microsoft Office PowerPoint</Application>
  <PresentationFormat>On-screen Show (16:9)</PresentationFormat>
  <Paragraphs>106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Playfair Display</vt:lpstr>
      <vt:lpstr>Cabin</vt:lpstr>
      <vt:lpstr>Calibri</vt:lpstr>
      <vt:lpstr>Arial</vt:lpstr>
      <vt:lpstr>Lato</vt:lpstr>
      <vt:lpstr>Coral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Willis,O</dc:creator>
  <cp:lastModifiedBy>Bunning,L</cp:lastModifiedBy>
  <cp:revision>2</cp:revision>
  <dcterms:modified xsi:type="dcterms:W3CDTF">2023-09-28T16:07:57Z</dcterms:modified>
</cp:coreProperties>
</file>