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
  </p:notesMasterIdLst>
  <p:sldIdLst>
    <p:sldId id="256" r:id="rId2"/>
    <p:sldId id="257" r:id="rId3"/>
  </p:sldIdLst>
  <p:sldSz cx="9144000" cy="5143500" type="screen16x9"/>
  <p:notesSz cx="6858000" cy="9144000"/>
  <p:embeddedFontLst>
    <p:embeddedFont>
      <p:font typeface="Cabin" panose="020B0604020202020204" charset="0"/>
      <p:regular r:id="rId5"/>
      <p:bold r:id="rId6"/>
      <p:italic r:id="rId7"/>
      <p:boldItalic r:id="rId8"/>
    </p:embeddedFont>
    <p:embeddedFont>
      <p:font typeface="Calibri" panose="020F0502020204030204" pitchFamily="34" charset="0"/>
      <p:regular r:id="rId9"/>
      <p:bold r:id="rId10"/>
      <p:italic r:id="rId11"/>
      <p:boldItalic r:id="rId12"/>
    </p:embeddedFont>
    <p:embeddedFont>
      <p:font typeface="Lato" panose="020B0604020202020204" charset="0"/>
      <p:regular r:id="rId13"/>
      <p:bold r:id="rId14"/>
      <p:italic r:id="rId15"/>
      <p:boldItalic r:id="rId16"/>
    </p:embeddedFont>
    <p:embeddedFont>
      <p:font typeface="Playfair Display" panose="020B060402020202020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D1ED10A-3F22-42E8-A88C-09894FAD71C0}">
  <a:tblStyle styleId="{AD1ED10A-3F22-42E8-A88C-09894FAD71C0}"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B7D22267-1B2C-4ECE-8DCD-ABAE2A9C2520}"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3" d="100"/>
          <a:sy n="143" d="100"/>
        </p:scale>
        <p:origin x="684"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12.fntdata"/><Relationship Id="rId20"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24" Type="http://schemas.openxmlformats.org/officeDocument/2006/relationships/tableStyles" Target="tableStyles.xml"/><Relationship Id="rId5" Type="http://schemas.openxmlformats.org/officeDocument/2006/relationships/font" Target="fonts/font1.fntdata"/><Relationship Id="rId15" Type="http://schemas.openxmlformats.org/officeDocument/2006/relationships/font" Target="fonts/font11.fntdata"/><Relationship Id="rId23" Type="http://schemas.openxmlformats.org/officeDocument/2006/relationships/theme" Target="theme/theme1.xml"/><Relationship Id="rId10" Type="http://schemas.openxmlformats.org/officeDocument/2006/relationships/font" Target="fonts/font6.fntdata"/><Relationship Id="rId19" Type="http://schemas.openxmlformats.org/officeDocument/2006/relationships/font" Target="fonts/font15.fntdata"/><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font" Target="fonts/font10.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5c52c35ff1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5c52c35ff1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749050" y="748800"/>
            <a:ext cx="3645900" cy="3645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992950" y="992700"/>
            <a:ext cx="3158100" cy="3158100"/>
          </a:xfrm>
          <a:prstGeom prst="rect">
            <a:avLst/>
          </a:prstGeom>
          <a:noFill/>
          <a:ln w="28575" cap="flat" cmpd="sng">
            <a:solidFill>
              <a:schemeClr val="lt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096250" y="1627200"/>
            <a:ext cx="2951400" cy="15843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algn="ctr">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algn="ctr">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algn="ctr">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algn="ctr">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algn="ctr">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algn="ctr">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algn="ctr">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algn="ctr">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a:endParaRPr/>
          </a:p>
        </p:txBody>
      </p:sp>
      <p:sp>
        <p:nvSpPr>
          <p:cNvPr id="13" name="Google Shape;13;p2"/>
          <p:cNvSpPr txBox="1">
            <a:spLocks noGrp="1"/>
          </p:cNvSpPr>
          <p:nvPr>
            <p:ph type="subTitle" idx="1"/>
          </p:nvPr>
        </p:nvSpPr>
        <p:spPr>
          <a:xfrm>
            <a:off x="3096363" y="3266930"/>
            <a:ext cx="2951400" cy="7014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9pPr>
          </a:lstStyle>
          <a:p>
            <a:endParaRPr/>
          </a:p>
        </p:txBody>
      </p:sp>
      <p:sp>
        <p:nvSpPr>
          <p:cNvPr id="14" name="Google Shape;14;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1"/>
          <p:cNvSpPr txBox="1">
            <a:spLocks noGrp="1"/>
          </p:cNvSpPr>
          <p:nvPr>
            <p:ph type="title" hasCustomPrompt="1"/>
          </p:nvPr>
        </p:nvSpPr>
        <p:spPr>
          <a:xfrm>
            <a:off x="311700" y="1233100"/>
            <a:ext cx="8520600" cy="1610100"/>
          </a:xfrm>
          <a:prstGeom prst="rect">
            <a:avLst/>
          </a:prstGeom>
        </p:spPr>
        <p:txBody>
          <a:bodyPr spcFirstLastPara="1" wrap="square" lIns="91425" tIns="91425" rIns="91425" bIns="91425" anchor="b" anchorCtr="0">
            <a:noAutofit/>
          </a:bodyPr>
          <a:lstStyle>
            <a:lvl1pPr lvl="0" algn="ctr">
              <a:spcBef>
                <a:spcPts val="0"/>
              </a:spcBef>
              <a:spcAft>
                <a:spcPts val="0"/>
              </a:spcAft>
              <a:buSzPts val="10000"/>
              <a:buFont typeface="Lato"/>
              <a:buNone/>
              <a:defRPr sz="10000">
                <a:latin typeface="Lato"/>
                <a:ea typeface="Lato"/>
                <a:cs typeface="Lato"/>
                <a:sym typeface="Lato"/>
              </a:defRPr>
            </a:lvl1pPr>
            <a:lvl2pPr lvl="1" algn="ctr">
              <a:spcBef>
                <a:spcPts val="0"/>
              </a:spcBef>
              <a:spcAft>
                <a:spcPts val="0"/>
              </a:spcAft>
              <a:buSzPts val="10000"/>
              <a:buFont typeface="Lato"/>
              <a:buNone/>
              <a:defRPr sz="10000">
                <a:latin typeface="Lato"/>
                <a:ea typeface="Lato"/>
                <a:cs typeface="Lato"/>
                <a:sym typeface="Lato"/>
              </a:defRPr>
            </a:lvl2pPr>
            <a:lvl3pPr lvl="2" algn="ctr">
              <a:spcBef>
                <a:spcPts val="0"/>
              </a:spcBef>
              <a:spcAft>
                <a:spcPts val="0"/>
              </a:spcAft>
              <a:buSzPts val="10000"/>
              <a:buFont typeface="Lato"/>
              <a:buNone/>
              <a:defRPr sz="10000">
                <a:latin typeface="Lato"/>
                <a:ea typeface="Lato"/>
                <a:cs typeface="Lato"/>
                <a:sym typeface="Lato"/>
              </a:defRPr>
            </a:lvl3pPr>
            <a:lvl4pPr lvl="3" algn="ctr">
              <a:spcBef>
                <a:spcPts val="0"/>
              </a:spcBef>
              <a:spcAft>
                <a:spcPts val="0"/>
              </a:spcAft>
              <a:buSzPts val="10000"/>
              <a:buFont typeface="Lato"/>
              <a:buNone/>
              <a:defRPr sz="10000">
                <a:latin typeface="Lato"/>
                <a:ea typeface="Lato"/>
                <a:cs typeface="Lato"/>
                <a:sym typeface="Lato"/>
              </a:defRPr>
            </a:lvl4pPr>
            <a:lvl5pPr lvl="4" algn="ctr">
              <a:spcBef>
                <a:spcPts val="0"/>
              </a:spcBef>
              <a:spcAft>
                <a:spcPts val="0"/>
              </a:spcAft>
              <a:buSzPts val="10000"/>
              <a:buFont typeface="Lato"/>
              <a:buNone/>
              <a:defRPr sz="10000">
                <a:latin typeface="Lato"/>
                <a:ea typeface="Lato"/>
                <a:cs typeface="Lato"/>
                <a:sym typeface="Lato"/>
              </a:defRPr>
            </a:lvl5pPr>
            <a:lvl6pPr lvl="5" algn="ctr">
              <a:spcBef>
                <a:spcPts val="0"/>
              </a:spcBef>
              <a:spcAft>
                <a:spcPts val="0"/>
              </a:spcAft>
              <a:buSzPts val="10000"/>
              <a:buFont typeface="Lato"/>
              <a:buNone/>
              <a:defRPr sz="10000">
                <a:latin typeface="Lato"/>
                <a:ea typeface="Lato"/>
                <a:cs typeface="Lato"/>
                <a:sym typeface="Lato"/>
              </a:defRPr>
            </a:lvl6pPr>
            <a:lvl7pPr lvl="6" algn="ctr">
              <a:spcBef>
                <a:spcPts val="0"/>
              </a:spcBef>
              <a:spcAft>
                <a:spcPts val="0"/>
              </a:spcAft>
              <a:buSzPts val="10000"/>
              <a:buFont typeface="Lato"/>
              <a:buNone/>
              <a:defRPr sz="10000">
                <a:latin typeface="Lato"/>
                <a:ea typeface="Lato"/>
                <a:cs typeface="Lato"/>
                <a:sym typeface="Lato"/>
              </a:defRPr>
            </a:lvl7pPr>
            <a:lvl8pPr lvl="7" algn="ctr">
              <a:spcBef>
                <a:spcPts val="0"/>
              </a:spcBef>
              <a:spcAft>
                <a:spcPts val="0"/>
              </a:spcAft>
              <a:buSzPts val="10000"/>
              <a:buFont typeface="Lato"/>
              <a:buNone/>
              <a:defRPr sz="10000">
                <a:latin typeface="Lato"/>
                <a:ea typeface="Lato"/>
                <a:cs typeface="Lato"/>
                <a:sym typeface="Lato"/>
              </a:defRPr>
            </a:lvl8pPr>
            <a:lvl9pPr lvl="8" algn="ctr">
              <a:spcBef>
                <a:spcPts val="0"/>
              </a:spcBef>
              <a:spcAft>
                <a:spcPts val="0"/>
              </a:spcAft>
              <a:buSzPts val="10000"/>
              <a:buFont typeface="Lato"/>
              <a:buNone/>
              <a:defRPr sz="10000">
                <a:latin typeface="Lato"/>
                <a:ea typeface="Lato"/>
                <a:cs typeface="Lato"/>
                <a:sym typeface="Lato"/>
              </a:defRPr>
            </a:lvl9pPr>
          </a:lstStyle>
          <a:p>
            <a:r>
              <a:t>xx%</a:t>
            </a:r>
          </a:p>
        </p:txBody>
      </p:sp>
      <p:sp>
        <p:nvSpPr>
          <p:cNvPr id="51" name="Google Shape;51;p11"/>
          <p:cNvSpPr txBox="1">
            <a:spLocks noGrp="1"/>
          </p:cNvSpPr>
          <p:nvPr>
            <p:ph type="body" idx="1"/>
          </p:nvPr>
        </p:nvSpPr>
        <p:spPr>
          <a:xfrm>
            <a:off x="311700" y="2919450"/>
            <a:ext cx="85206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509550" y="1423875"/>
            <a:ext cx="8124900" cy="1798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17" name="Google Shape;17;p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1" name="Google Shape;21;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2" name="Google Shape;22;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5" name="Google Shape;25;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6" name="Google Shape;26;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0" name="Google Shape;30;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91378"/>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2"/>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37" name="Google Shape;37;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1" name="Google Shape;41;p9"/>
          <p:cNvSpPr txBox="1">
            <a:spLocks noGrp="1"/>
          </p:cNvSpPr>
          <p:nvPr>
            <p:ph type="title"/>
          </p:nvPr>
        </p:nvSpPr>
        <p:spPr>
          <a:xfrm>
            <a:off x="265500" y="1107950"/>
            <a:ext cx="4045200" cy="16836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4" name="Google Shape;44;p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7" name="Google Shape;47;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coral">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91350"/>
            <a:ext cx="8520600" cy="6261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p:nvPr/>
        </p:nvSpPr>
        <p:spPr>
          <a:xfrm>
            <a:off x="1168650" y="165325"/>
            <a:ext cx="6778500" cy="391200"/>
          </a:xfrm>
          <a:prstGeom prst="rect">
            <a:avLst/>
          </a:prstGeom>
          <a:noFill/>
          <a:ln>
            <a:noFill/>
          </a:ln>
        </p:spPr>
        <p:txBody>
          <a:bodyPr spcFirstLastPara="1" wrap="square" lIns="91425" tIns="91425" rIns="91425" bIns="91425" anchor="ctr" anchorCtr="0">
            <a:noAutofit/>
          </a:bodyPr>
          <a:lstStyle/>
          <a:p>
            <a:pPr marL="0" lvl="0" indent="0" algn="ctr" rtl="0">
              <a:lnSpc>
                <a:spcPct val="120000"/>
              </a:lnSpc>
              <a:spcBef>
                <a:spcPts val="0"/>
              </a:spcBef>
              <a:spcAft>
                <a:spcPts val="0"/>
              </a:spcAft>
              <a:buNone/>
            </a:pPr>
            <a:r>
              <a:rPr lang="en-GB" b="1">
                <a:solidFill>
                  <a:srgbClr val="DD4949"/>
                </a:solidFill>
                <a:latin typeface="Cabin"/>
                <a:ea typeface="Cabin"/>
                <a:cs typeface="Cabin"/>
                <a:sym typeface="Cabin"/>
              </a:rPr>
              <a:t>KS3 Cricket Assessment Card:</a:t>
            </a:r>
            <a:r>
              <a:rPr lang="en-GB">
                <a:solidFill>
                  <a:srgbClr val="DD4949"/>
                </a:solidFill>
                <a:latin typeface="Cabin"/>
                <a:ea typeface="Cabin"/>
                <a:cs typeface="Cabin"/>
                <a:sym typeface="Cabin"/>
              </a:rPr>
              <a:t> Rules, Regulations, and Equipment</a:t>
            </a:r>
            <a:endParaRPr>
              <a:solidFill>
                <a:srgbClr val="DD4949"/>
              </a:solidFill>
              <a:latin typeface="Cabin"/>
              <a:ea typeface="Cabin"/>
              <a:cs typeface="Cabin"/>
              <a:sym typeface="Cabin"/>
            </a:endParaRPr>
          </a:p>
        </p:txBody>
      </p:sp>
      <p:graphicFrame>
        <p:nvGraphicFramePr>
          <p:cNvPr id="60" name="Google Shape;60;p13"/>
          <p:cNvGraphicFramePr/>
          <p:nvPr/>
        </p:nvGraphicFramePr>
        <p:xfrm>
          <a:off x="118975" y="740750"/>
          <a:ext cx="3840800" cy="2065850"/>
        </p:xfrm>
        <a:graphic>
          <a:graphicData uri="http://schemas.openxmlformats.org/drawingml/2006/table">
            <a:tbl>
              <a:tblPr>
                <a:noFill/>
                <a:tableStyleId>{AD1ED10A-3F22-42E8-A88C-09894FAD71C0}</a:tableStyleId>
              </a:tblPr>
              <a:tblGrid>
                <a:gridCol w="863700">
                  <a:extLst>
                    <a:ext uri="{9D8B030D-6E8A-4147-A177-3AD203B41FA5}">
                      <a16:colId xmlns:a16="http://schemas.microsoft.com/office/drawing/2014/main" val="20000"/>
                    </a:ext>
                  </a:extLst>
                </a:gridCol>
                <a:gridCol w="1488550">
                  <a:extLst>
                    <a:ext uri="{9D8B030D-6E8A-4147-A177-3AD203B41FA5}">
                      <a16:colId xmlns:a16="http://schemas.microsoft.com/office/drawing/2014/main" val="20001"/>
                    </a:ext>
                  </a:extLst>
                </a:gridCol>
                <a:gridCol w="1488550">
                  <a:extLst>
                    <a:ext uri="{9D8B030D-6E8A-4147-A177-3AD203B41FA5}">
                      <a16:colId xmlns:a16="http://schemas.microsoft.com/office/drawing/2014/main" val="20002"/>
                    </a:ext>
                  </a:extLst>
                </a:gridCol>
              </a:tblGrid>
              <a:tr h="171800">
                <a:tc gridSpan="3">
                  <a:txBody>
                    <a:bodyPr/>
                    <a:lstStyle/>
                    <a:p>
                      <a:pPr marL="0" lvl="0" indent="0" algn="ctr" rtl="0">
                        <a:spcBef>
                          <a:spcPts val="0"/>
                        </a:spcBef>
                        <a:spcAft>
                          <a:spcPts val="0"/>
                        </a:spcAft>
                        <a:buNone/>
                      </a:pPr>
                      <a:r>
                        <a:rPr lang="en-GB" sz="1000" b="1">
                          <a:solidFill>
                            <a:srgbClr val="FFFFFF"/>
                          </a:solidFill>
                          <a:latin typeface="Calibri"/>
                          <a:ea typeface="Calibri"/>
                          <a:cs typeface="Calibri"/>
                          <a:sym typeface="Calibri"/>
                        </a:rPr>
                        <a:t>Equipment (1)</a:t>
                      </a:r>
                      <a:endParaRPr sz="1000" b="1">
                        <a:solidFill>
                          <a:srgbClr val="DD4949"/>
                        </a:solidFill>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494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875350">
                <a:tc gridSpan="3">
                  <a:txBody>
                    <a:bodyPr/>
                    <a:lstStyle/>
                    <a:p>
                      <a:pPr marL="0" lvl="0" indent="0" algn="l" rtl="0">
                        <a:spcBef>
                          <a:spcPts val="0"/>
                        </a:spcBef>
                        <a:spcAft>
                          <a:spcPts val="0"/>
                        </a:spcAft>
                        <a:buNone/>
                      </a:pPr>
                      <a:endParaRPr sz="1000">
                        <a:latin typeface="Calibri"/>
                        <a:ea typeface="Calibri"/>
                        <a:cs typeface="Calibri"/>
                        <a:sym typeface="Calibri"/>
                      </a:endParaRPr>
                    </a:p>
                    <a:p>
                      <a:pPr marL="0" lvl="0" indent="0" algn="l" rtl="0">
                        <a:spcBef>
                          <a:spcPts val="0"/>
                        </a:spcBef>
                        <a:spcAft>
                          <a:spcPts val="0"/>
                        </a:spcAft>
                        <a:buNone/>
                      </a:pPr>
                      <a:r>
                        <a:rPr lang="en-GB" sz="900">
                          <a:latin typeface="Calibri"/>
                          <a:ea typeface="Calibri"/>
                          <a:cs typeface="Calibri"/>
                          <a:sym typeface="Calibri"/>
                        </a:rPr>
                        <a:t>Cricket Balls</a:t>
                      </a:r>
                      <a:endParaRPr sz="900">
                        <a:latin typeface="Calibri"/>
                        <a:ea typeface="Calibri"/>
                        <a:cs typeface="Calibri"/>
                        <a:sym typeface="Calibri"/>
                      </a:endParaRPr>
                    </a:p>
                    <a:p>
                      <a:pPr marL="0" lvl="0" indent="0" algn="l" rtl="0">
                        <a:spcBef>
                          <a:spcPts val="0"/>
                        </a:spcBef>
                        <a:spcAft>
                          <a:spcPts val="0"/>
                        </a:spcAft>
                        <a:buNone/>
                      </a:pPr>
                      <a:endParaRPr sz="900">
                        <a:latin typeface="Calibri"/>
                        <a:ea typeface="Calibri"/>
                        <a:cs typeface="Calibri"/>
                        <a:sym typeface="Calibri"/>
                      </a:endParaRPr>
                    </a:p>
                    <a:p>
                      <a:pPr marL="0" lvl="0" indent="0" algn="l" rtl="0">
                        <a:spcBef>
                          <a:spcPts val="0"/>
                        </a:spcBef>
                        <a:spcAft>
                          <a:spcPts val="0"/>
                        </a:spcAft>
                        <a:buNone/>
                      </a:pPr>
                      <a:r>
                        <a:rPr lang="en-GB" sz="900">
                          <a:latin typeface="Calibri"/>
                          <a:ea typeface="Calibri"/>
                          <a:cs typeface="Calibri"/>
                          <a:sym typeface="Calibri"/>
                        </a:rPr>
                        <a:t>Cricket Bats</a:t>
                      </a:r>
                      <a:endParaRPr sz="900">
                        <a:latin typeface="Calibri"/>
                        <a:ea typeface="Calibri"/>
                        <a:cs typeface="Calibri"/>
                        <a:sym typeface="Calibri"/>
                      </a:endParaRPr>
                    </a:p>
                    <a:p>
                      <a:pPr marL="0" lvl="0" indent="0" algn="l" rtl="0">
                        <a:spcBef>
                          <a:spcPts val="0"/>
                        </a:spcBef>
                        <a:spcAft>
                          <a:spcPts val="0"/>
                        </a:spcAft>
                        <a:buNone/>
                      </a:pPr>
                      <a:endParaRPr sz="900">
                        <a:latin typeface="Calibri"/>
                        <a:ea typeface="Calibri"/>
                        <a:cs typeface="Calibri"/>
                        <a:sym typeface="Calibri"/>
                      </a:endParaRPr>
                    </a:p>
                    <a:p>
                      <a:pPr marL="0" lvl="0" indent="0" algn="l" rtl="0">
                        <a:spcBef>
                          <a:spcPts val="0"/>
                        </a:spcBef>
                        <a:spcAft>
                          <a:spcPts val="0"/>
                        </a:spcAft>
                        <a:buNone/>
                      </a:pPr>
                      <a:r>
                        <a:rPr lang="en-GB" sz="900">
                          <a:latin typeface="Calibri"/>
                          <a:ea typeface="Calibri"/>
                          <a:cs typeface="Calibri"/>
                          <a:sym typeface="Calibri"/>
                        </a:rPr>
                        <a:t>Stumps and Wickets</a:t>
                      </a:r>
                      <a:endParaRPr sz="900">
                        <a:latin typeface="Calibri"/>
                        <a:ea typeface="Calibri"/>
                        <a:cs typeface="Calibri"/>
                        <a:sym typeface="Calibri"/>
                      </a:endParaRPr>
                    </a:p>
                    <a:p>
                      <a:pPr marL="0" lvl="0" indent="0" algn="l" rtl="0">
                        <a:spcBef>
                          <a:spcPts val="0"/>
                        </a:spcBef>
                        <a:spcAft>
                          <a:spcPts val="0"/>
                        </a:spcAft>
                        <a:buNone/>
                      </a:pPr>
                      <a:endParaRPr sz="900">
                        <a:latin typeface="Calibri"/>
                        <a:ea typeface="Calibri"/>
                        <a:cs typeface="Calibri"/>
                        <a:sym typeface="Calibri"/>
                      </a:endParaRPr>
                    </a:p>
                    <a:p>
                      <a:pPr marL="0" lvl="0" indent="0" algn="l" rtl="0">
                        <a:spcBef>
                          <a:spcPts val="0"/>
                        </a:spcBef>
                        <a:spcAft>
                          <a:spcPts val="0"/>
                        </a:spcAft>
                        <a:buNone/>
                      </a:pPr>
                      <a:r>
                        <a:rPr lang="en-GB" sz="900">
                          <a:latin typeface="Calibri"/>
                          <a:ea typeface="Calibri"/>
                          <a:cs typeface="Calibri"/>
                          <a:sym typeface="Calibri"/>
                        </a:rPr>
                        <a:t>Crease/Pitch</a:t>
                      </a:r>
                      <a:endParaRPr sz="900">
                        <a:latin typeface="Calibri"/>
                        <a:ea typeface="Calibri"/>
                        <a:cs typeface="Calibri"/>
                        <a:sym typeface="Calibri"/>
                      </a:endParaRPr>
                    </a:p>
                    <a:p>
                      <a:pPr marL="0" lvl="0" indent="0" algn="l" rtl="0">
                        <a:spcBef>
                          <a:spcPts val="0"/>
                        </a:spcBef>
                        <a:spcAft>
                          <a:spcPts val="0"/>
                        </a:spcAft>
                        <a:buNone/>
                      </a:pPr>
                      <a:endParaRPr sz="900">
                        <a:latin typeface="Calibri"/>
                        <a:ea typeface="Calibri"/>
                        <a:cs typeface="Calibri"/>
                        <a:sym typeface="Calibri"/>
                      </a:endParaRPr>
                    </a:p>
                    <a:p>
                      <a:pPr marL="0" lvl="0" indent="0" algn="l" rtl="0">
                        <a:spcBef>
                          <a:spcPts val="0"/>
                        </a:spcBef>
                        <a:spcAft>
                          <a:spcPts val="0"/>
                        </a:spcAft>
                        <a:buNone/>
                      </a:pPr>
                      <a:r>
                        <a:rPr lang="en-GB" sz="900">
                          <a:latin typeface="Calibri"/>
                          <a:ea typeface="Calibri"/>
                          <a:cs typeface="Calibri"/>
                          <a:sym typeface="Calibri"/>
                        </a:rPr>
                        <a:t>Umpires</a:t>
                      </a:r>
                      <a:endParaRPr sz="900">
                        <a:latin typeface="Calibri"/>
                        <a:ea typeface="Calibri"/>
                        <a:cs typeface="Calibri"/>
                        <a:sym typeface="Calibri"/>
                      </a:endParaRPr>
                    </a:p>
                    <a:p>
                      <a:pPr marL="0" lvl="0" indent="0" algn="l" rtl="0">
                        <a:spcBef>
                          <a:spcPts val="0"/>
                        </a:spcBef>
                        <a:spcAft>
                          <a:spcPts val="0"/>
                        </a:spcAft>
                        <a:buNone/>
                      </a:pPr>
                      <a:endParaRPr sz="900">
                        <a:latin typeface="Calibri"/>
                        <a:ea typeface="Calibri"/>
                        <a:cs typeface="Calibri"/>
                        <a:sym typeface="Calibri"/>
                      </a:endParaRPr>
                    </a:p>
                    <a:p>
                      <a:pPr marL="0" lvl="0" indent="0" algn="l" rtl="0">
                        <a:spcBef>
                          <a:spcPts val="0"/>
                        </a:spcBef>
                        <a:spcAft>
                          <a:spcPts val="0"/>
                        </a:spcAft>
                        <a:buNone/>
                      </a:pPr>
                      <a:r>
                        <a:rPr lang="en-GB" sz="900">
                          <a:latin typeface="Calibri"/>
                          <a:ea typeface="Calibri"/>
                          <a:cs typeface="Calibri"/>
                          <a:sym typeface="Calibri"/>
                        </a:rPr>
                        <a:t>Scorers </a:t>
                      </a:r>
                      <a:endParaRPr sz="900">
                        <a:latin typeface="Calibri"/>
                        <a:ea typeface="Calibri"/>
                        <a:cs typeface="Calibri"/>
                        <a:sym typeface="Calibri"/>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bl>
          </a:graphicData>
        </a:graphic>
      </p:graphicFrame>
      <p:graphicFrame>
        <p:nvGraphicFramePr>
          <p:cNvPr id="61" name="Google Shape;61;p13"/>
          <p:cNvGraphicFramePr/>
          <p:nvPr>
            <p:extLst>
              <p:ext uri="{D42A27DB-BD31-4B8C-83A1-F6EECF244321}">
                <p14:modId xmlns:p14="http://schemas.microsoft.com/office/powerpoint/2010/main" val="276717214"/>
              </p:ext>
            </p:extLst>
          </p:nvPr>
        </p:nvGraphicFramePr>
        <p:xfrm>
          <a:off x="4045575" y="740750"/>
          <a:ext cx="1531650" cy="2560320"/>
        </p:xfrm>
        <a:graphic>
          <a:graphicData uri="http://schemas.openxmlformats.org/drawingml/2006/table">
            <a:tbl>
              <a:tblPr>
                <a:noFill/>
                <a:tableStyleId>{AD1ED10A-3F22-42E8-A88C-09894FAD71C0}</a:tableStyleId>
              </a:tblPr>
              <a:tblGrid>
                <a:gridCol w="411350">
                  <a:extLst>
                    <a:ext uri="{9D8B030D-6E8A-4147-A177-3AD203B41FA5}">
                      <a16:colId xmlns:a16="http://schemas.microsoft.com/office/drawing/2014/main" val="20000"/>
                    </a:ext>
                  </a:extLst>
                </a:gridCol>
                <a:gridCol w="708950">
                  <a:extLst>
                    <a:ext uri="{9D8B030D-6E8A-4147-A177-3AD203B41FA5}">
                      <a16:colId xmlns:a16="http://schemas.microsoft.com/office/drawing/2014/main" val="20001"/>
                    </a:ext>
                  </a:extLst>
                </a:gridCol>
                <a:gridCol w="411350">
                  <a:extLst>
                    <a:ext uri="{9D8B030D-6E8A-4147-A177-3AD203B41FA5}">
                      <a16:colId xmlns:a16="http://schemas.microsoft.com/office/drawing/2014/main" val="20002"/>
                    </a:ext>
                  </a:extLst>
                </a:gridCol>
              </a:tblGrid>
              <a:tr h="153709">
                <a:tc gridSpan="3">
                  <a:txBody>
                    <a:bodyPr/>
                    <a:lstStyle/>
                    <a:p>
                      <a:pPr marL="0" lvl="0" indent="0" algn="ctr" rtl="0">
                        <a:spcBef>
                          <a:spcPts val="0"/>
                        </a:spcBef>
                        <a:spcAft>
                          <a:spcPts val="0"/>
                        </a:spcAft>
                        <a:buNone/>
                      </a:pPr>
                      <a:r>
                        <a:rPr lang="en-GB" sz="1000" b="1">
                          <a:solidFill>
                            <a:srgbClr val="FFFFFF"/>
                          </a:solidFill>
                          <a:latin typeface="Calibri"/>
                          <a:ea typeface="Calibri"/>
                          <a:cs typeface="Calibri"/>
                          <a:sym typeface="Calibri"/>
                        </a:rPr>
                        <a:t>Key Terms (2)</a:t>
                      </a:r>
                      <a:endParaRPr sz="1000" b="1">
                        <a:solidFill>
                          <a:srgbClr val="FFFFFF"/>
                        </a:solidFill>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494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912141">
                <a:tc gridSpan="3">
                  <a:txBody>
                    <a:bodyPr/>
                    <a:lstStyle/>
                    <a:p>
                      <a:pPr marL="0" lvl="0" indent="0" algn="ctr" rtl="0">
                        <a:spcBef>
                          <a:spcPts val="0"/>
                        </a:spcBef>
                        <a:spcAft>
                          <a:spcPts val="0"/>
                        </a:spcAft>
                        <a:buNone/>
                      </a:pPr>
                      <a:r>
                        <a:rPr lang="en-GB" sz="900" dirty="0">
                          <a:latin typeface="Calibri"/>
                          <a:ea typeface="Calibri"/>
                          <a:cs typeface="Calibri"/>
                          <a:sym typeface="Calibri"/>
                        </a:rPr>
                        <a:t>Bowling</a:t>
                      </a:r>
                      <a:endParaRPr sz="900" dirty="0">
                        <a:latin typeface="Calibri"/>
                        <a:ea typeface="Calibri"/>
                        <a:cs typeface="Calibri"/>
                        <a:sym typeface="Calibri"/>
                      </a:endParaRPr>
                    </a:p>
                    <a:p>
                      <a:pPr marL="0" lvl="0" indent="0" algn="ctr" rtl="0">
                        <a:spcBef>
                          <a:spcPts val="0"/>
                        </a:spcBef>
                        <a:spcAft>
                          <a:spcPts val="0"/>
                        </a:spcAft>
                        <a:buNone/>
                      </a:pPr>
                      <a:r>
                        <a:rPr lang="en-GB" sz="900" dirty="0">
                          <a:latin typeface="Calibri"/>
                          <a:ea typeface="Calibri"/>
                          <a:cs typeface="Calibri"/>
                          <a:sym typeface="Calibri"/>
                        </a:rPr>
                        <a:t>Fielding</a:t>
                      </a:r>
                      <a:endParaRPr sz="900" dirty="0">
                        <a:latin typeface="Calibri"/>
                        <a:ea typeface="Calibri"/>
                        <a:cs typeface="Calibri"/>
                        <a:sym typeface="Calibri"/>
                      </a:endParaRPr>
                    </a:p>
                    <a:p>
                      <a:pPr marL="0" lvl="0" indent="0" algn="ctr" rtl="0">
                        <a:spcBef>
                          <a:spcPts val="0"/>
                        </a:spcBef>
                        <a:spcAft>
                          <a:spcPts val="0"/>
                        </a:spcAft>
                        <a:buNone/>
                      </a:pPr>
                      <a:r>
                        <a:rPr lang="en-GB" sz="900" dirty="0">
                          <a:latin typeface="Calibri"/>
                          <a:ea typeface="Calibri"/>
                          <a:cs typeface="Calibri"/>
                          <a:sym typeface="Calibri"/>
                        </a:rPr>
                        <a:t>Batting</a:t>
                      </a:r>
                      <a:endParaRPr sz="900" dirty="0">
                        <a:latin typeface="Calibri"/>
                        <a:ea typeface="Calibri"/>
                        <a:cs typeface="Calibri"/>
                        <a:sym typeface="Calibri"/>
                      </a:endParaRPr>
                    </a:p>
                    <a:p>
                      <a:pPr marL="0" lvl="0" indent="0" algn="ctr" rtl="0">
                        <a:spcBef>
                          <a:spcPts val="0"/>
                        </a:spcBef>
                        <a:spcAft>
                          <a:spcPts val="0"/>
                        </a:spcAft>
                        <a:buNone/>
                      </a:pPr>
                      <a:r>
                        <a:rPr lang="en-GB" sz="900" dirty="0">
                          <a:latin typeface="Calibri"/>
                          <a:ea typeface="Calibri"/>
                          <a:cs typeface="Calibri"/>
                          <a:sym typeface="Calibri"/>
                        </a:rPr>
                        <a:t>Throwing</a:t>
                      </a:r>
                      <a:endParaRPr sz="900" dirty="0">
                        <a:latin typeface="Calibri"/>
                        <a:ea typeface="Calibri"/>
                        <a:cs typeface="Calibri"/>
                        <a:sym typeface="Calibri"/>
                      </a:endParaRPr>
                    </a:p>
                    <a:p>
                      <a:pPr marL="0" lvl="0" indent="0" algn="ctr" rtl="0">
                        <a:spcBef>
                          <a:spcPts val="0"/>
                        </a:spcBef>
                        <a:spcAft>
                          <a:spcPts val="0"/>
                        </a:spcAft>
                        <a:buNone/>
                      </a:pPr>
                      <a:r>
                        <a:rPr lang="en-GB" sz="900" dirty="0">
                          <a:latin typeface="Calibri"/>
                          <a:ea typeface="Calibri"/>
                          <a:cs typeface="Calibri"/>
                          <a:sym typeface="Calibri"/>
                        </a:rPr>
                        <a:t>Catching</a:t>
                      </a:r>
                      <a:endParaRPr sz="900" dirty="0">
                        <a:latin typeface="Calibri"/>
                        <a:ea typeface="Calibri"/>
                        <a:cs typeface="Calibri"/>
                        <a:sym typeface="Calibri"/>
                      </a:endParaRPr>
                    </a:p>
                    <a:p>
                      <a:pPr marL="0" lvl="0" indent="0" algn="ctr" rtl="0">
                        <a:spcBef>
                          <a:spcPts val="0"/>
                        </a:spcBef>
                        <a:spcAft>
                          <a:spcPts val="0"/>
                        </a:spcAft>
                        <a:buNone/>
                      </a:pPr>
                      <a:r>
                        <a:rPr lang="en-GB" sz="900" dirty="0">
                          <a:latin typeface="Calibri"/>
                          <a:ea typeface="Calibri"/>
                          <a:cs typeface="Calibri"/>
                          <a:sym typeface="Calibri"/>
                        </a:rPr>
                        <a:t>Runs</a:t>
                      </a:r>
                      <a:endParaRPr sz="900" dirty="0">
                        <a:latin typeface="Calibri"/>
                        <a:ea typeface="Calibri"/>
                        <a:cs typeface="Calibri"/>
                        <a:sym typeface="Calibri"/>
                      </a:endParaRPr>
                    </a:p>
                    <a:p>
                      <a:pPr marL="0" lvl="0" indent="0" algn="ctr" rtl="0">
                        <a:spcBef>
                          <a:spcPts val="0"/>
                        </a:spcBef>
                        <a:spcAft>
                          <a:spcPts val="0"/>
                        </a:spcAft>
                        <a:buNone/>
                      </a:pPr>
                      <a:r>
                        <a:rPr lang="en-GB" sz="900" dirty="0">
                          <a:latin typeface="Calibri"/>
                          <a:ea typeface="Calibri"/>
                          <a:cs typeface="Calibri"/>
                          <a:sym typeface="Calibri"/>
                        </a:rPr>
                        <a:t>Over</a:t>
                      </a:r>
                      <a:endParaRPr sz="900" dirty="0">
                        <a:latin typeface="Calibri"/>
                        <a:ea typeface="Calibri"/>
                        <a:cs typeface="Calibri"/>
                        <a:sym typeface="Calibri"/>
                      </a:endParaRPr>
                    </a:p>
                    <a:p>
                      <a:pPr marL="0" lvl="0" indent="0" algn="ctr" rtl="0">
                        <a:spcBef>
                          <a:spcPts val="0"/>
                        </a:spcBef>
                        <a:spcAft>
                          <a:spcPts val="0"/>
                        </a:spcAft>
                        <a:buNone/>
                      </a:pPr>
                      <a:r>
                        <a:rPr lang="en-GB" sz="900" dirty="0">
                          <a:latin typeface="Calibri"/>
                          <a:ea typeface="Calibri"/>
                          <a:cs typeface="Calibri"/>
                          <a:sym typeface="Calibri"/>
                        </a:rPr>
                        <a:t>Innings </a:t>
                      </a:r>
                    </a:p>
                    <a:p>
                      <a:pPr marL="0" lvl="0" indent="0" algn="ctr" rtl="0">
                        <a:spcBef>
                          <a:spcPts val="0"/>
                        </a:spcBef>
                        <a:spcAft>
                          <a:spcPts val="0"/>
                        </a:spcAft>
                        <a:buNone/>
                      </a:pPr>
                      <a:r>
                        <a:rPr lang="en-GB" sz="900" dirty="0">
                          <a:latin typeface="Calibri"/>
                          <a:ea typeface="Calibri"/>
                          <a:cs typeface="Calibri"/>
                          <a:sym typeface="Calibri"/>
                        </a:rPr>
                        <a:t>Offside</a:t>
                      </a:r>
                    </a:p>
                    <a:p>
                      <a:pPr marL="0" lvl="0" indent="0" algn="ctr" rtl="0">
                        <a:spcBef>
                          <a:spcPts val="0"/>
                        </a:spcBef>
                        <a:spcAft>
                          <a:spcPts val="0"/>
                        </a:spcAft>
                        <a:buNone/>
                      </a:pPr>
                      <a:r>
                        <a:rPr lang="en-GB" sz="900" dirty="0">
                          <a:latin typeface="Calibri"/>
                          <a:ea typeface="Calibri"/>
                          <a:cs typeface="Calibri"/>
                          <a:sym typeface="Calibri"/>
                        </a:rPr>
                        <a:t>Legside</a:t>
                      </a:r>
                    </a:p>
                    <a:p>
                      <a:pPr marL="0" lvl="0" indent="0" algn="ctr" rtl="0">
                        <a:spcBef>
                          <a:spcPts val="0"/>
                        </a:spcBef>
                        <a:spcAft>
                          <a:spcPts val="0"/>
                        </a:spcAft>
                        <a:buNone/>
                      </a:pPr>
                      <a:r>
                        <a:rPr lang="en-GB" sz="900" dirty="0">
                          <a:latin typeface="Calibri"/>
                          <a:ea typeface="Calibri"/>
                          <a:cs typeface="Calibri"/>
                          <a:sym typeface="Calibri"/>
                        </a:rPr>
                        <a:t>Square leg</a:t>
                      </a:r>
                      <a:endParaRPr sz="900" dirty="0">
                        <a:latin typeface="Calibri"/>
                        <a:ea typeface="Calibri"/>
                        <a:cs typeface="Calibri"/>
                        <a:sym typeface="Calibri"/>
                      </a:endParaRPr>
                    </a:p>
                    <a:p>
                      <a:pPr marL="0" lvl="0" indent="0" algn="ctr" rtl="0">
                        <a:spcBef>
                          <a:spcPts val="0"/>
                        </a:spcBef>
                        <a:spcAft>
                          <a:spcPts val="0"/>
                        </a:spcAft>
                        <a:buNone/>
                      </a:pPr>
                      <a:endParaRPr sz="900" dirty="0">
                        <a:latin typeface="Calibri"/>
                        <a:ea typeface="Calibri"/>
                        <a:cs typeface="Calibri"/>
                        <a:sym typeface="Calibri"/>
                      </a:endParaRPr>
                    </a:p>
                    <a:p>
                      <a:pPr marL="0" lvl="0" indent="0" algn="ctr" rtl="0">
                        <a:spcBef>
                          <a:spcPts val="0"/>
                        </a:spcBef>
                        <a:spcAft>
                          <a:spcPts val="0"/>
                        </a:spcAft>
                        <a:buNone/>
                      </a:pPr>
                      <a:endParaRPr sz="900" dirty="0">
                        <a:latin typeface="Calibri"/>
                        <a:ea typeface="Calibri"/>
                        <a:cs typeface="Calibri"/>
                        <a:sym typeface="Calibri"/>
                      </a:endParaRPr>
                    </a:p>
                    <a:p>
                      <a:pPr marL="0" lvl="0" indent="0" algn="ctr" rtl="0">
                        <a:spcBef>
                          <a:spcPts val="0"/>
                        </a:spcBef>
                        <a:spcAft>
                          <a:spcPts val="0"/>
                        </a:spcAft>
                        <a:buNone/>
                      </a:pPr>
                      <a:endParaRPr sz="900" dirty="0">
                        <a:latin typeface="Calibri"/>
                        <a:ea typeface="Calibri"/>
                        <a:cs typeface="Calibri"/>
                        <a:sym typeface="Calibri"/>
                      </a:endParaRPr>
                    </a:p>
                    <a:p>
                      <a:pPr marL="0" lvl="0" indent="0" algn="ctr" rtl="0">
                        <a:spcBef>
                          <a:spcPts val="0"/>
                        </a:spcBef>
                        <a:spcAft>
                          <a:spcPts val="0"/>
                        </a:spcAft>
                        <a:buNone/>
                      </a:pPr>
                      <a:endParaRPr sz="900" dirty="0">
                        <a:latin typeface="Calibri"/>
                        <a:ea typeface="Calibri"/>
                        <a:cs typeface="Calibri"/>
                        <a:sym typeface="Calibri"/>
                      </a:endParaRPr>
                    </a:p>
                    <a:p>
                      <a:pPr marL="0" lvl="0" indent="0" algn="ctr" rtl="0">
                        <a:spcBef>
                          <a:spcPts val="0"/>
                        </a:spcBef>
                        <a:spcAft>
                          <a:spcPts val="0"/>
                        </a:spcAft>
                        <a:buNone/>
                      </a:pPr>
                      <a:endParaRPr sz="900" dirty="0">
                        <a:latin typeface="Calibri"/>
                        <a:ea typeface="Calibri"/>
                        <a:cs typeface="Calibri"/>
                        <a:sym typeface="Calibri"/>
                      </a:endParaRPr>
                    </a:p>
                    <a:p>
                      <a:pPr marL="0" lvl="0" indent="0" algn="ctr" rtl="0">
                        <a:spcBef>
                          <a:spcPts val="0"/>
                        </a:spcBef>
                        <a:spcAft>
                          <a:spcPts val="0"/>
                        </a:spcAft>
                        <a:buNone/>
                      </a:pPr>
                      <a:endParaRPr sz="900" dirty="0">
                        <a:latin typeface="Calibri"/>
                        <a:ea typeface="Calibri"/>
                        <a:cs typeface="Calibri"/>
                        <a:sym typeface="Calibri"/>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bl>
          </a:graphicData>
        </a:graphic>
      </p:graphicFrame>
      <p:graphicFrame>
        <p:nvGraphicFramePr>
          <p:cNvPr id="62" name="Google Shape;62;p13"/>
          <p:cNvGraphicFramePr/>
          <p:nvPr/>
        </p:nvGraphicFramePr>
        <p:xfrm>
          <a:off x="118975" y="2910625"/>
          <a:ext cx="5458225" cy="2065850"/>
        </p:xfrm>
        <a:graphic>
          <a:graphicData uri="http://schemas.openxmlformats.org/drawingml/2006/table">
            <a:tbl>
              <a:tblPr>
                <a:noFill/>
                <a:tableStyleId>{AD1ED10A-3F22-42E8-A88C-09894FAD71C0}</a:tableStyleId>
              </a:tblPr>
              <a:tblGrid>
                <a:gridCol w="1359425">
                  <a:extLst>
                    <a:ext uri="{9D8B030D-6E8A-4147-A177-3AD203B41FA5}">
                      <a16:colId xmlns:a16="http://schemas.microsoft.com/office/drawing/2014/main" val="20000"/>
                    </a:ext>
                  </a:extLst>
                </a:gridCol>
                <a:gridCol w="2049400">
                  <a:extLst>
                    <a:ext uri="{9D8B030D-6E8A-4147-A177-3AD203B41FA5}">
                      <a16:colId xmlns:a16="http://schemas.microsoft.com/office/drawing/2014/main" val="20001"/>
                    </a:ext>
                  </a:extLst>
                </a:gridCol>
                <a:gridCol w="2049400">
                  <a:extLst>
                    <a:ext uri="{9D8B030D-6E8A-4147-A177-3AD203B41FA5}">
                      <a16:colId xmlns:a16="http://schemas.microsoft.com/office/drawing/2014/main" val="20002"/>
                    </a:ext>
                  </a:extLst>
                </a:gridCol>
              </a:tblGrid>
              <a:tr h="215800">
                <a:tc gridSpan="3">
                  <a:txBody>
                    <a:bodyPr/>
                    <a:lstStyle/>
                    <a:p>
                      <a:pPr marL="0" lvl="0" indent="0" algn="ctr" rtl="0">
                        <a:spcBef>
                          <a:spcPts val="0"/>
                        </a:spcBef>
                        <a:spcAft>
                          <a:spcPts val="0"/>
                        </a:spcAft>
                        <a:buNone/>
                      </a:pPr>
                      <a:r>
                        <a:rPr lang="en-GB" sz="1000" b="1">
                          <a:solidFill>
                            <a:srgbClr val="FFFFFF"/>
                          </a:solidFill>
                          <a:latin typeface="Calibri"/>
                          <a:ea typeface="Calibri"/>
                          <a:cs typeface="Calibri"/>
                          <a:sym typeface="Calibri"/>
                        </a:rPr>
                        <a:t>Key Rules (3)</a:t>
                      </a:r>
                      <a:endParaRPr sz="1000" b="1">
                        <a:solidFill>
                          <a:srgbClr val="FFFFFF"/>
                        </a:solidFill>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494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850050">
                <a:tc gridSpan="3">
                  <a:txBody>
                    <a:bodyPr/>
                    <a:lstStyle/>
                    <a:p>
                      <a:pPr marL="457200" lvl="0" indent="-285750" algn="l" rtl="0">
                        <a:lnSpc>
                          <a:spcPct val="100000"/>
                        </a:lnSpc>
                        <a:spcBef>
                          <a:spcPts val="0"/>
                        </a:spcBef>
                        <a:spcAft>
                          <a:spcPts val="0"/>
                        </a:spcAft>
                        <a:buSzPts val="900"/>
                        <a:buFont typeface="Calibri"/>
                        <a:buChar char="●"/>
                      </a:pPr>
                      <a:r>
                        <a:rPr lang="en-GB" sz="900">
                          <a:highlight>
                            <a:srgbClr val="FFFFFF"/>
                          </a:highlight>
                          <a:latin typeface="Calibri"/>
                          <a:ea typeface="Calibri"/>
                          <a:cs typeface="Calibri"/>
                          <a:sym typeface="Calibri"/>
                        </a:rPr>
                        <a:t>Each team is made up of 11 players.</a:t>
                      </a:r>
                      <a:endParaRPr sz="900" dirty="0">
                        <a:highlight>
                          <a:srgbClr val="FFFFFF"/>
                        </a:highlight>
                        <a:latin typeface="Calibri"/>
                        <a:ea typeface="Calibri"/>
                        <a:cs typeface="Calibri"/>
                        <a:sym typeface="Calibri"/>
                      </a:endParaRPr>
                    </a:p>
                    <a:p>
                      <a:pPr marL="457200" lvl="0" indent="-285750" algn="l" rtl="0">
                        <a:lnSpc>
                          <a:spcPct val="100000"/>
                        </a:lnSpc>
                        <a:spcBef>
                          <a:spcPts val="0"/>
                        </a:spcBef>
                        <a:spcAft>
                          <a:spcPts val="0"/>
                        </a:spcAft>
                        <a:buSzPts val="900"/>
                        <a:buFont typeface="Calibri"/>
                        <a:buChar char="●"/>
                      </a:pPr>
                      <a:r>
                        <a:rPr lang="en-GB" sz="900" dirty="0">
                          <a:highlight>
                            <a:srgbClr val="FFFFFF"/>
                          </a:highlight>
                          <a:latin typeface="Calibri"/>
                          <a:ea typeface="Calibri"/>
                          <a:cs typeface="Calibri"/>
                          <a:sym typeface="Calibri"/>
                        </a:rPr>
                        <a:t>To score a point a batter must hit the ball and run to the other end of the pitch.</a:t>
                      </a:r>
                      <a:endParaRPr sz="900" dirty="0">
                        <a:highlight>
                          <a:srgbClr val="FFFFFF"/>
                        </a:highlight>
                        <a:latin typeface="Calibri"/>
                        <a:ea typeface="Calibri"/>
                        <a:cs typeface="Calibri"/>
                        <a:sym typeface="Calibri"/>
                      </a:endParaRPr>
                    </a:p>
                    <a:p>
                      <a:pPr marL="457200" lvl="0" indent="-285750" algn="l" rtl="0">
                        <a:lnSpc>
                          <a:spcPct val="100000"/>
                        </a:lnSpc>
                        <a:spcBef>
                          <a:spcPts val="0"/>
                        </a:spcBef>
                        <a:spcAft>
                          <a:spcPts val="0"/>
                        </a:spcAft>
                        <a:buSzPts val="900"/>
                        <a:buFont typeface="Calibri"/>
                        <a:buChar char="●"/>
                      </a:pPr>
                      <a:r>
                        <a:rPr lang="en-GB" sz="900" dirty="0">
                          <a:highlight>
                            <a:srgbClr val="FFFFFF"/>
                          </a:highlight>
                          <a:latin typeface="Calibri"/>
                          <a:ea typeface="Calibri"/>
                          <a:cs typeface="Calibri"/>
                          <a:sym typeface="Calibri"/>
                        </a:rPr>
                        <a:t>If the ball is hit to the boundary then four runs are awarded, if the ball has touched the floor. Six runs are awarded if the ball has gone straight over the boundary, line in the air.</a:t>
                      </a:r>
                      <a:endParaRPr sz="900" dirty="0">
                        <a:highlight>
                          <a:srgbClr val="FFFFFF"/>
                        </a:highlight>
                        <a:latin typeface="Calibri"/>
                        <a:ea typeface="Calibri"/>
                        <a:cs typeface="Calibri"/>
                        <a:sym typeface="Calibri"/>
                      </a:endParaRPr>
                    </a:p>
                    <a:p>
                      <a:pPr marL="457200" lvl="0" indent="-285750" algn="l" rtl="0">
                        <a:lnSpc>
                          <a:spcPct val="100000"/>
                        </a:lnSpc>
                        <a:spcBef>
                          <a:spcPts val="0"/>
                        </a:spcBef>
                        <a:spcAft>
                          <a:spcPts val="0"/>
                        </a:spcAft>
                        <a:buSzPts val="900"/>
                        <a:buFont typeface="Calibri"/>
                        <a:buChar char="●"/>
                      </a:pPr>
                      <a:r>
                        <a:rPr lang="en-GB" sz="900" dirty="0">
                          <a:latin typeface="Calibri"/>
                          <a:ea typeface="Calibri"/>
                          <a:cs typeface="Calibri"/>
                          <a:sym typeface="Calibri"/>
                        </a:rPr>
                        <a:t>A no ball will be called if a bowler bowls the ball above head height after bouncing or waist height from a full toss. </a:t>
                      </a:r>
                      <a:endParaRPr sz="900" dirty="0">
                        <a:latin typeface="Calibri"/>
                        <a:ea typeface="Calibri"/>
                        <a:cs typeface="Calibri"/>
                        <a:sym typeface="Calibri"/>
                      </a:endParaRPr>
                    </a:p>
                    <a:p>
                      <a:pPr marL="457200" lvl="0" indent="-285750" algn="l" rtl="0">
                        <a:lnSpc>
                          <a:spcPct val="100000"/>
                        </a:lnSpc>
                        <a:spcBef>
                          <a:spcPts val="0"/>
                        </a:spcBef>
                        <a:spcAft>
                          <a:spcPts val="0"/>
                        </a:spcAft>
                        <a:buSzPts val="900"/>
                        <a:buFont typeface="Calibri"/>
                        <a:buChar char="●"/>
                      </a:pPr>
                      <a:r>
                        <a:rPr lang="en-GB" sz="900" dirty="0">
                          <a:latin typeface="Calibri"/>
                          <a:ea typeface="Calibri"/>
                          <a:cs typeface="Calibri"/>
                          <a:sym typeface="Calibri"/>
                        </a:rPr>
                        <a:t>A wide will be called if a blower bowls the ball wide of the markings on the pitch indicating the width. </a:t>
                      </a:r>
                      <a:endParaRPr sz="900" dirty="0">
                        <a:latin typeface="Calibri"/>
                        <a:ea typeface="Calibri"/>
                        <a:cs typeface="Calibri"/>
                        <a:sym typeface="Calibri"/>
                      </a:endParaRPr>
                    </a:p>
                    <a:p>
                      <a:pPr marL="457200" lvl="0" indent="-285750" algn="l" rtl="0">
                        <a:lnSpc>
                          <a:spcPct val="100000"/>
                        </a:lnSpc>
                        <a:spcBef>
                          <a:spcPts val="0"/>
                        </a:spcBef>
                        <a:spcAft>
                          <a:spcPts val="0"/>
                        </a:spcAft>
                        <a:buSzPts val="900"/>
                        <a:buFont typeface="Calibri"/>
                        <a:buChar char="●"/>
                      </a:pPr>
                      <a:r>
                        <a:rPr lang="en-GB" sz="900" dirty="0">
                          <a:latin typeface="Calibri"/>
                          <a:ea typeface="Calibri"/>
                          <a:cs typeface="Calibri"/>
                          <a:sym typeface="Calibri"/>
                        </a:rPr>
                        <a:t>Players can be given out by being caught, stumped, bowled, leg before wicket (LBW), hitting own stumps and being run out.</a:t>
                      </a:r>
                      <a:endParaRPr sz="900" dirty="0">
                        <a:latin typeface="Calibri"/>
                        <a:ea typeface="Calibri"/>
                        <a:cs typeface="Calibri"/>
                        <a:sym typeface="Calibri"/>
                      </a:endParaRPr>
                    </a:p>
                    <a:p>
                      <a:pPr marL="457200" lvl="0" indent="-285750" algn="l" rtl="0">
                        <a:lnSpc>
                          <a:spcPct val="100000"/>
                        </a:lnSpc>
                        <a:spcBef>
                          <a:spcPts val="0"/>
                        </a:spcBef>
                        <a:spcAft>
                          <a:spcPts val="0"/>
                        </a:spcAft>
                        <a:buSzPts val="900"/>
                        <a:buFont typeface="Calibri"/>
                        <a:buChar char="●"/>
                      </a:pPr>
                      <a:r>
                        <a:rPr lang="en-GB" sz="900" dirty="0">
                          <a:latin typeface="Calibri"/>
                          <a:ea typeface="Calibri"/>
                          <a:cs typeface="Calibri"/>
                          <a:sym typeface="Calibri"/>
                        </a:rPr>
                        <a:t>Two umpires, one stood at the end of the pitch as one at square leg.</a:t>
                      </a:r>
                      <a:endParaRPr sz="900" dirty="0">
                        <a:latin typeface="Calibri"/>
                        <a:ea typeface="Calibri"/>
                        <a:cs typeface="Calibri"/>
                        <a:sym typeface="Calibri"/>
                      </a:endParaRPr>
                    </a:p>
                  </a:txBody>
                  <a:tcPr marL="28575" marR="28575" marT="19050" marB="36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bl>
          </a:graphicData>
        </a:graphic>
      </p:graphicFrame>
      <p:pic>
        <p:nvPicPr>
          <p:cNvPr id="63" name="Google Shape;63;p13"/>
          <p:cNvPicPr preferRelativeResize="0"/>
          <p:nvPr/>
        </p:nvPicPr>
        <p:blipFill rotWithShape="1">
          <a:blip r:embed="rId3">
            <a:alphaModFix/>
          </a:blip>
          <a:srcRect/>
          <a:stretch/>
        </p:blipFill>
        <p:spPr>
          <a:xfrm>
            <a:off x="152400" y="152400"/>
            <a:ext cx="1571625" cy="533400"/>
          </a:xfrm>
          <a:prstGeom prst="rect">
            <a:avLst/>
          </a:prstGeom>
          <a:noFill/>
          <a:ln>
            <a:noFill/>
          </a:ln>
        </p:spPr>
      </p:pic>
      <p:pic>
        <p:nvPicPr>
          <p:cNvPr id="64" name="Google Shape;64;p13"/>
          <p:cNvPicPr preferRelativeResize="0"/>
          <p:nvPr/>
        </p:nvPicPr>
        <p:blipFill rotWithShape="1">
          <a:blip r:embed="rId4">
            <a:alphaModFix/>
          </a:blip>
          <a:srcRect/>
          <a:stretch/>
        </p:blipFill>
        <p:spPr>
          <a:xfrm>
            <a:off x="8449525" y="102400"/>
            <a:ext cx="536375" cy="532725"/>
          </a:xfrm>
          <a:prstGeom prst="rect">
            <a:avLst/>
          </a:prstGeom>
          <a:noFill/>
          <a:ln>
            <a:noFill/>
          </a:ln>
        </p:spPr>
      </p:pic>
      <p:pic>
        <p:nvPicPr>
          <p:cNvPr id="65" name="Google Shape;65;p13"/>
          <p:cNvPicPr preferRelativeResize="0"/>
          <p:nvPr/>
        </p:nvPicPr>
        <p:blipFill>
          <a:blip r:embed="rId5">
            <a:alphaModFix/>
          </a:blip>
          <a:stretch>
            <a:fillRect/>
          </a:stretch>
        </p:blipFill>
        <p:spPr>
          <a:xfrm>
            <a:off x="1682525" y="1054500"/>
            <a:ext cx="1131700" cy="1209525"/>
          </a:xfrm>
          <a:prstGeom prst="rect">
            <a:avLst/>
          </a:prstGeom>
          <a:noFill/>
          <a:ln>
            <a:noFill/>
          </a:ln>
        </p:spPr>
      </p:pic>
      <p:pic>
        <p:nvPicPr>
          <p:cNvPr id="66" name="Google Shape;66;p13"/>
          <p:cNvPicPr preferRelativeResize="0"/>
          <p:nvPr/>
        </p:nvPicPr>
        <p:blipFill>
          <a:blip r:embed="rId6">
            <a:alphaModFix/>
          </a:blip>
          <a:stretch>
            <a:fillRect/>
          </a:stretch>
        </p:blipFill>
        <p:spPr>
          <a:xfrm>
            <a:off x="2292275" y="2016375"/>
            <a:ext cx="721625" cy="721650"/>
          </a:xfrm>
          <a:prstGeom prst="rect">
            <a:avLst/>
          </a:prstGeom>
          <a:noFill/>
          <a:ln>
            <a:noFill/>
          </a:ln>
        </p:spPr>
      </p:pic>
      <p:pic>
        <p:nvPicPr>
          <p:cNvPr id="67" name="Google Shape;67;p13"/>
          <p:cNvPicPr preferRelativeResize="0"/>
          <p:nvPr/>
        </p:nvPicPr>
        <p:blipFill>
          <a:blip r:embed="rId7">
            <a:alphaModFix/>
          </a:blip>
          <a:stretch>
            <a:fillRect/>
          </a:stretch>
        </p:blipFill>
        <p:spPr>
          <a:xfrm>
            <a:off x="3013900" y="947200"/>
            <a:ext cx="932425" cy="1572775"/>
          </a:xfrm>
          <a:prstGeom prst="rect">
            <a:avLst/>
          </a:prstGeom>
          <a:noFill/>
          <a:ln>
            <a:noFill/>
          </a:ln>
        </p:spPr>
      </p:pic>
      <p:pic>
        <p:nvPicPr>
          <p:cNvPr id="68" name="Google Shape;68;p13"/>
          <p:cNvPicPr preferRelativeResize="0"/>
          <p:nvPr/>
        </p:nvPicPr>
        <p:blipFill>
          <a:blip r:embed="rId8">
            <a:alphaModFix/>
          </a:blip>
          <a:stretch>
            <a:fillRect/>
          </a:stretch>
        </p:blipFill>
        <p:spPr>
          <a:xfrm>
            <a:off x="5616425" y="801675"/>
            <a:ext cx="3335325" cy="3839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4"/>
          <p:cNvSpPr txBox="1"/>
          <p:nvPr/>
        </p:nvSpPr>
        <p:spPr>
          <a:xfrm>
            <a:off x="1175038" y="174625"/>
            <a:ext cx="6778500" cy="391200"/>
          </a:xfrm>
          <a:prstGeom prst="rect">
            <a:avLst/>
          </a:prstGeom>
          <a:noFill/>
          <a:ln>
            <a:noFill/>
          </a:ln>
        </p:spPr>
        <p:txBody>
          <a:bodyPr spcFirstLastPara="1" wrap="square" lIns="91425" tIns="91425" rIns="91425" bIns="91425" anchor="ctr" anchorCtr="0">
            <a:noAutofit/>
          </a:bodyPr>
          <a:lstStyle/>
          <a:p>
            <a:pPr marL="0" lvl="0" indent="0" algn="ctr" rtl="0">
              <a:lnSpc>
                <a:spcPct val="120000"/>
              </a:lnSpc>
              <a:spcBef>
                <a:spcPts val="0"/>
              </a:spcBef>
              <a:spcAft>
                <a:spcPts val="0"/>
              </a:spcAft>
              <a:buNone/>
            </a:pPr>
            <a:r>
              <a:rPr lang="en-GB" b="1">
                <a:solidFill>
                  <a:srgbClr val="DD4949"/>
                </a:solidFill>
                <a:latin typeface="Cabin"/>
                <a:ea typeface="Cabin"/>
                <a:cs typeface="Cabin"/>
                <a:sym typeface="Cabin"/>
              </a:rPr>
              <a:t>KS3 Cricket Assessment Card:</a:t>
            </a:r>
            <a:r>
              <a:rPr lang="en-GB">
                <a:solidFill>
                  <a:srgbClr val="DD4949"/>
                </a:solidFill>
                <a:latin typeface="Cabin"/>
                <a:ea typeface="Cabin"/>
                <a:cs typeface="Cabin"/>
                <a:sym typeface="Cabin"/>
              </a:rPr>
              <a:t> Grading Criteria</a:t>
            </a:r>
            <a:endParaRPr>
              <a:solidFill>
                <a:srgbClr val="DD4949"/>
              </a:solidFill>
              <a:latin typeface="Cabin"/>
              <a:ea typeface="Cabin"/>
              <a:cs typeface="Cabin"/>
              <a:sym typeface="Cabin"/>
            </a:endParaRPr>
          </a:p>
        </p:txBody>
      </p:sp>
      <p:graphicFrame>
        <p:nvGraphicFramePr>
          <p:cNvPr id="74" name="Google Shape;74;p14"/>
          <p:cNvGraphicFramePr/>
          <p:nvPr/>
        </p:nvGraphicFramePr>
        <p:xfrm>
          <a:off x="100825" y="704650"/>
          <a:ext cx="3000000" cy="3000000"/>
        </p:xfrm>
        <a:graphic>
          <a:graphicData uri="http://schemas.openxmlformats.org/drawingml/2006/table">
            <a:tbl>
              <a:tblPr>
                <a:noFill/>
                <a:tableStyleId>{B7D22267-1B2C-4ECE-8DCD-ABAE2A9C2520}</a:tableStyleId>
              </a:tblPr>
              <a:tblGrid>
                <a:gridCol w="714250">
                  <a:extLst>
                    <a:ext uri="{9D8B030D-6E8A-4147-A177-3AD203B41FA5}">
                      <a16:colId xmlns:a16="http://schemas.microsoft.com/office/drawing/2014/main" val="20000"/>
                    </a:ext>
                  </a:extLst>
                </a:gridCol>
                <a:gridCol w="1285975">
                  <a:extLst>
                    <a:ext uri="{9D8B030D-6E8A-4147-A177-3AD203B41FA5}">
                      <a16:colId xmlns:a16="http://schemas.microsoft.com/office/drawing/2014/main" val="20001"/>
                    </a:ext>
                  </a:extLst>
                </a:gridCol>
                <a:gridCol w="1293900">
                  <a:extLst>
                    <a:ext uri="{9D8B030D-6E8A-4147-A177-3AD203B41FA5}">
                      <a16:colId xmlns:a16="http://schemas.microsoft.com/office/drawing/2014/main" val="20002"/>
                    </a:ext>
                  </a:extLst>
                </a:gridCol>
                <a:gridCol w="1293900">
                  <a:extLst>
                    <a:ext uri="{9D8B030D-6E8A-4147-A177-3AD203B41FA5}">
                      <a16:colId xmlns:a16="http://schemas.microsoft.com/office/drawing/2014/main" val="20003"/>
                    </a:ext>
                  </a:extLst>
                </a:gridCol>
                <a:gridCol w="1293900">
                  <a:extLst>
                    <a:ext uri="{9D8B030D-6E8A-4147-A177-3AD203B41FA5}">
                      <a16:colId xmlns:a16="http://schemas.microsoft.com/office/drawing/2014/main" val="20004"/>
                    </a:ext>
                  </a:extLst>
                </a:gridCol>
                <a:gridCol w="1293900">
                  <a:extLst>
                    <a:ext uri="{9D8B030D-6E8A-4147-A177-3AD203B41FA5}">
                      <a16:colId xmlns:a16="http://schemas.microsoft.com/office/drawing/2014/main" val="20005"/>
                    </a:ext>
                  </a:extLst>
                </a:gridCol>
                <a:gridCol w="1751000">
                  <a:extLst>
                    <a:ext uri="{9D8B030D-6E8A-4147-A177-3AD203B41FA5}">
                      <a16:colId xmlns:a16="http://schemas.microsoft.com/office/drawing/2014/main" val="20006"/>
                    </a:ext>
                  </a:extLst>
                </a:gridCol>
              </a:tblGrid>
              <a:tr h="420100">
                <a:tc>
                  <a:txBody>
                    <a:bodyPr/>
                    <a:lstStyle/>
                    <a:p>
                      <a:pPr marL="0" lvl="0" indent="0" algn="ctr" rtl="0">
                        <a:spcBef>
                          <a:spcPts val="0"/>
                        </a:spcBef>
                        <a:spcAft>
                          <a:spcPts val="0"/>
                        </a:spcAft>
                        <a:buNone/>
                      </a:pPr>
                      <a:endParaRPr sz="1000">
                        <a:solidFill>
                          <a:srgbClr val="FFFFFF"/>
                        </a:solidFill>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666666"/>
                    </a:solidFill>
                  </a:tcPr>
                </a:tc>
                <a:tc>
                  <a:txBody>
                    <a:bodyPr/>
                    <a:lstStyle/>
                    <a:p>
                      <a:pPr marL="0" lvl="0" indent="0" algn="ctr" rtl="0">
                        <a:spcBef>
                          <a:spcPts val="0"/>
                        </a:spcBef>
                        <a:spcAft>
                          <a:spcPts val="0"/>
                        </a:spcAft>
                        <a:buNone/>
                      </a:pPr>
                      <a:r>
                        <a:rPr lang="en-GB" sz="1000" b="1">
                          <a:solidFill>
                            <a:srgbClr val="FFFFFF"/>
                          </a:solidFill>
                          <a:latin typeface="Calibri"/>
                          <a:ea typeface="Calibri"/>
                          <a:cs typeface="Calibri"/>
                          <a:sym typeface="Calibri"/>
                        </a:rPr>
                        <a:t>Skill 1: </a:t>
                      </a:r>
                      <a:r>
                        <a:rPr lang="en-GB" sz="1000">
                          <a:solidFill>
                            <a:srgbClr val="FFFFFF"/>
                          </a:solidFill>
                          <a:latin typeface="Calibri"/>
                          <a:ea typeface="Calibri"/>
                          <a:cs typeface="Calibri"/>
                          <a:sym typeface="Calibri"/>
                        </a:rPr>
                        <a:t>Catching</a:t>
                      </a:r>
                      <a:endParaRPr sz="1000">
                        <a:solidFill>
                          <a:srgbClr val="FFFFFF"/>
                        </a:solidFill>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666666"/>
                    </a:solidFill>
                  </a:tcPr>
                </a:tc>
                <a:tc>
                  <a:txBody>
                    <a:bodyPr/>
                    <a:lstStyle/>
                    <a:p>
                      <a:pPr marL="0" lvl="0" indent="0" algn="ctr" rtl="0">
                        <a:spcBef>
                          <a:spcPts val="0"/>
                        </a:spcBef>
                        <a:spcAft>
                          <a:spcPts val="0"/>
                        </a:spcAft>
                        <a:buNone/>
                      </a:pPr>
                      <a:r>
                        <a:rPr lang="en-GB" sz="1000" b="1">
                          <a:solidFill>
                            <a:schemeClr val="lt1"/>
                          </a:solidFill>
                          <a:latin typeface="Calibri"/>
                          <a:ea typeface="Calibri"/>
                          <a:cs typeface="Calibri"/>
                          <a:sym typeface="Calibri"/>
                        </a:rPr>
                        <a:t>Skill 2: </a:t>
                      </a:r>
                      <a:r>
                        <a:rPr lang="en-GB" sz="1000">
                          <a:solidFill>
                            <a:schemeClr val="lt1"/>
                          </a:solidFill>
                          <a:latin typeface="Calibri"/>
                          <a:ea typeface="Calibri"/>
                          <a:cs typeface="Calibri"/>
                          <a:sym typeface="Calibri"/>
                        </a:rPr>
                        <a:t>Throwing</a:t>
                      </a:r>
                      <a:endParaRPr sz="1000" b="1">
                        <a:solidFill>
                          <a:srgbClr val="FFFFFF"/>
                        </a:solidFill>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666666"/>
                    </a:solidFill>
                  </a:tcPr>
                </a:tc>
                <a:tc>
                  <a:txBody>
                    <a:bodyPr/>
                    <a:lstStyle/>
                    <a:p>
                      <a:pPr marL="0" lvl="0" indent="0" algn="ctr" rtl="0">
                        <a:spcBef>
                          <a:spcPts val="0"/>
                        </a:spcBef>
                        <a:spcAft>
                          <a:spcPts val="0"/>
                        </a:spcAft>
                        <a:buNone/>
                      </a:pPr>
                      <a:r>
                        <a:rPr lang="en-GB" sz="1000" b="1">
                          <a:solidFill>
                            <a:schemeClr val="lt1"/>
                          </a:solidFill>
                          <a:latin typeface="Calibri"/>
                          <a:ea typeface="Calibri"/>
                          <a:cs typeface="Calibri"/>
                          <a:sym typeface="Calibri"/>
                        </a:rPr>
                        <a:t>Skill 3: </a:t>
                      </a:r>
                      <a:r>
                        <a:rPr lang="en-GB" sz="1000">
                          <a:solidFill>
                            <a:schemeClr val="lt1"/>
                          </a:solidFill>
                          <a:latin typeface="Calibri"/>
                          <a:ea typeface="Calibri"/>
                          <a:cs typeface="Calibri"/>
                          <a:sym typeface="Calibri"/>
                        </a:rPr>
                        <a:t>Fielding</a:t>
                      </a:r>
                      <a:endParaRPr sz="1000" b="1">
                        <a:solidFill>
                          <a:srgbClr val="FFFFFF"/>
                        </a:solidFill>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666666"/>
                    </a:solidFill>
                  </a:tcPr>
                </a:tc>
                <a:tc>
                  <a:txBody>
                    <a:bodyPr/>
                    <a:lstStyle/>
                    <a:p>
                      <a:pPr marL="0" lvl="0" indent="0" algn="ctr" rtl="0">
                        <a:spcBef>
                          <a:spcPts val="0"/>
                        </a:spcBef>
                        <a:spcAft>
                          <a:spcPts val="0"/>
                        </a:spcAft>
                        <a:buNone/>
                      </a:pPr>
                      <a:r>
                        <a:rPr lang="en-GB" sz="1000" b="1">
                          <a:solidFill>
                            <a:schemeClr val="lt1"/>
                          </a:solidFill>
                          <a:latin typeface="Calibri"/>
                          <a:ea typeface="Calibri"/>
                          <a:cs typeface="Calibri"/>
                          <a:sym typeface="Calibri"/>
                        </a:rPr>
                        <a:t>Skill 4: </a:t>
                      </a:r>
                      <a:r>
                        <a:rPr lang="en-GB" sz="1000">
                          <a:solidFill>
                            <a:schemeClr val="lt1"/>
                          </a:solidFill>
                          <a:latin typeface="Calibri"/>
                          <a:ea typeface="Calibri"/>
                          <a:cs typeface="Calibri"/>
                          <a:sym typeface="Calibri"/>
                        </a:rPr>
                        <a:t>Bowling</a:t>
                      </a:r>
                      <a:endParaRPr sz="1000" b="1">
                        <a:solidFill>
                          <a:srgbClr val="FFFFFF"/>
                        </a:solidFill>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666666"/>
                    </a:solidFill>
                  </a:tcPr>
                </a:tc>
                <a:tc>
                  <a:txBody>
                    <a:bodyPr/>
                    <a:lstStyle/>
                    <a:p>
                      <a:pPr marL="0" lvl="0" indent="0" algn="ctr" rtl="0">
                        <a:spcBef>
                          <a:spcPts val="0"/>
                        </a:spcBef>
                        <a:spcAft>
                          <a:spcPts val="0"/>
                        </a:spcAft>
                        <a:buNone/>
                      </a:pPr>
                      <a:r>
                        <a:rPr lang="en-GB" sz="1000" b="1">
                          <a:solidFill>
                            <a:schemeClr val="lt1"/>
                          </a:solidFill>
                          <a:latin typeface="Calibri"/>
                          <a:ea typeface="Calibri"/>
                          <a:cs typeface="Calibri"/>
                          <a:sym typeface="Calibri"/>
                        </a:rPr>
                        <a:t>Skill 5: </a:t>
                      </a:r>
                      <a:r>
                        <a:rPr lang="en-GB" sz="1000">
                          <a:solidFill>
                            <a:schemeClr val="lt1"/>
                          </a:solidFill>
                          <a:latin typeface="Calibri"/>
                          <a:ea typeface="Calibri"/>
                          <a:cs typeface="Calibri"/>
                          <a:sym typeface="Calibri"/>
                        </a:rPr>
                        <a:t>Batting</a:t>
                      </a:r>
                      <a:endParaRPr sz="1000" b="1">
                        <a:solidFill>
                          <a:srgbClr val="FFFFFF"/>
                        </a:solidFill>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666666"/>
                    </a:solidFill>
                  </a:tcPr>
                </a:tc>
                <a:tc>
                  <a:txBody>
                    <a:bodyPr/>
                    <a:lstStyle/>
                    <a:p>
                      <a:pPr marL="0" lvl="0" indent="0" algn="ctr" rtl="0">
                        <a:spcBef>
                          <a:spcPts val="0"/>
                        </a:spcBef>
                        <a:spcAft>
                          <a:spcPts val="0"/>
                        </a:spcAft>
                        <a:buNone/>
                      </a:pPr>
                      <a:r>
                        <a:rPr lang="en-GB" sz="1000" b="1">
                          <a:solidFill>
                            <a:srgbClr val="FFFFFF"/>
                          </a:solidFill>
                          <a:latin typeface="Calibri"/>
                          <a:ea typeface="Calibri"/>
                          <a:cs typeface="Calibri"/>
                          <a:sym typeface="Calibri"/>
                        </a:rPr>
                        <a:t>Game Situation</a:t>
                      </a:r>
                      <a:endParaRPr sz="1000" b="1">
                        <a:solidFill>
                          <a:srgbClr val="FFFFFF"/>
                        </a:solidFill>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666666"/>
                    </a:solidFill>
                  </a:tcPr>
                </a:tc>
                <a:extLst>
                  <a:ext uri="{0D108BD9-81ED-4DB2-BD59-A6C34878D82A}">
                    <a16:rowId xmlns:a16="http://schemas.microsoft.com/office/drawing/2014/main" val="10000"/>
                  </a:ext>
                </a:extLst>
              </a:tr>
              <a:tr h="860100">
                <a:tc>
                  <a:txBody>
                    <a:bodyPr/>
                    <a:lstStyle/>
                    <a:p>
                      <a:pPr marL="0" lvl="0" indent="0" algn="ctr" rtl="0">
                        <a:spcBef>
                          <a:spcPts val="0"/>
                        </a:spcBef>
                        <a:spcAft>
                          <a:spcPts val="0"/>
                        </a:spcAft>
                        <a:buClr>
                          <a:schemeClr val="dk1"/>
                        </a:buClr>
                        <a:buSzPts val="1100"/>
                        <a:buFont typeface="Arial"/>
                        <a:buNone/>
                      </a:pPr>
                      <a:r>
                        <a:rPr lang="en-GB" sz="1000" b="1">
                          <a:solidFill>
                            <a:srgbClr val="FFFFFF"/>
                          </a:solidFill>
                          <a:latin typeface="Calibri"/>
                          <a:ea typeface="Calibri"/>
                          <a:cs typeface="Calibri"/>
                          <a:sym typeface="Calibri"/>
                        </a:rPr>
                        <a:t>Olympian </a:t>
                      </a:r>
                      <a:endParaRPr sz="1000">
                        <a:solidFill>
                          <a:srgbClr val="FFFFFF"/>
                        </a:solidFill>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D85C6"/>
                    </a:solidFill>
                  </a:tcPr>
                </a:tc>
                <a:tc>
                  <a:txBody>
                    <a:bodyPr/>
                    <a:lstStyle/>
                    <a:p>
                      <a:pPr marL="0" lvl="0" indent="0" algn="ctr" rtl="0">
                        <a:spcBef>
                          <a:spcPts val="0"/>
                        </a:spcBef>
                        <a:spcAft>
                          <a:spcPts val="0"/>
                        </a:spcAft>
                        <a:buNone/>
                      </a:pPr>
                      <a:r>
                        <a:rPr lang="en-GB" sz="600">
                          <a:latin typeface="Calibri"/>
                          <a:ea typeface="Calibri"/>
                          <a:cs typeface="Calibri"/>
                          <a:sym typeface="Calibri"/>
                        </a:rPr>
                        <a:t>Able to catch consistently with excellent technique and very high levels of success. Confident to catch the ball with one hand, rather than two. </a:t>
                      </a:r>
                      <a:endParaRPr sz="600">
                        <a:latin typeface="Calibri"/>
                        <a:ea typeface="Calibri"/>
                        <a:cs typeface="Calibri"/>
                        <a:sym typeface="Calibri"/>
                      </a:endParaRPr>
                    </a:p>
                  </a:txBody>
                  <a:tcPr marL="9525" marR="9525" marT="95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GB" sz="600">
                          <a:latin typeface="Calibri"/>
                          <a:ea typeface="Calibri"/>
                          <a:cs typeface="Calibri"/>
                          <a:sym typeface="Calibri"/>
                        </a:rPr>
                        <a:t> Demonstrates confidence when throwing over a variety of distances. Able to pick up and throw in one action to save time.</a:t>
                      </a:r>
                      <a:endParaRPr sz="600">
                        <a:latin typeface="Calibri"/>
                        <a:ea typeface="Calibri"/>
                        <a:cs typeface="Calibri"/>
                        <a:sym typeface="Calibri"/>
                      </a:endParaRPr>
                    </a:p>
                  </a:txBody>
                  <a:tcPr marL="9525" marR="9525" marT="95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GB" sz="600">
                          <a:latin typeface="Calibri"/>
                          <a:ea typeface="Calibri"/>
                          <a:cs typeface="Calibri"/>
                          <a:sym typeface="Calibri"/>
                        </a:rPr>
                        <a:t>Demonstrates outstanding fielding ability in variety of positions. Alters fielding position to back up other players. Shows an awareness of the movements of the batter.</a:t>
                      </a:r>
                      <a:endParaRPr sz="6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GB" sz="600">
                          <a:latin typeface="Calibri"/>
                          <a:ea typeface="Calibri"/>
                          <a:cs typeface="Calibri"/>
                          <a:sym typeface="Calibri"/>
                        </a:rPr>
                        <a:t>Demonstrates excellent control when bowling at a range of speeds. Able to defeat the batter or limit their scoring opportunities with consistently accurate deliveries. Makes very few errors and very rarely bowls a no ball.</a:t>
                      </a:r>
                      <a:endParaRPr sz="600">
                        <a:latin typeface="Calibri"/>
                        <a:ea typeface="Calibri"/>
                        <a:cs typeface="Calibri"/>
                        <a:sym typeface="Calibri"/>
                      </a:endParaRPr>
                    </a:p>
                  </a:txBody>
                  <a:tcPr marL="46800" marR="46800" marT="36000" marB="468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GB" sz="600">
                          <a:latin typeface="Calibri"/>
                          <a:ea typeface="Calibri"/>
                          <a:cs typeface="Calibri"/>
                          <a:sym typeface="Calibri"/>
                        </a:rPr>
                        <a:t>Demonstrates excellent execution of all shots and correctly selects them according to the speed and line of ball. Good awareness of field placings and their strengths. Makes very few errors.</a:t>
                      </a:r>
                      <a:endParaRPr sz="600">
                        <a:latin typeface="Calibri"/>
                        <a:ea typeface="Calibri"/>
                        <a:cs typeface="Calibri"/>
                        <a:sym typeface="Calibri"/>
                      </a:endParaRPr>
                    </a:p>
                  </a:txBody>
                  <a:tcPr marL="45725" marR="45725"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GB" sz="600">
                          <a:latin typeface="Calibri"/>
                          <a:ea typeface="Calibri"/>
                          <a:cs typeface="Calibri"/>
                          <a:sym typeface="Calibri"/>
                        </a:rPr>
                        <a:t>Excellent level of skill in all areas of the game and makes very few errors. Leads team mates and can set appropriate fields for different batters. Anticipates changes in the game and react quickly.</a:t>
                      </a:r>
                      <a:endParaRPr sz="6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945300">
                <a:tc>
                  <a:txBody>
                    <a:bodyPr/>
                    <a:lstStyle/>
                    <a:p>
                      <a:pPr marL="0" lvl="0" indent="0" algn="ctr" rtl="0">
                        <a:spcBef>
                          <a:spcPts val="0"/>
                        </a:spcBef>
                        <a:spcAft>
                          <a:spcPts val="0"/>
                        </a:spcAft>
                        <a:buNone/>
                      </a:pPr>
                      <a:r>
                        <a:rPr lang="en-GB" sz="1000" b="1">
                          <a:solidFill>
                            <a:srgbClr val="FFFFFF"/>
                          </a:solidFill>
                          <a:latin typeface="Calibri"/>
                          <a:ea typeface="Calibri"/>
                          <a:cs typeface="Calibri"/>
                          <a:sym typeface="Calibri"/>
                        </a:rPr>
                        <a:t>Gold </a:t>
                      </a:r>
                      <a:endParaRPr sz="1000">
                        <a:solidFill>
                          <a:srgbClr val="FFFFFF"/>
                        </a:solidFill>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F9000"/>
                    </a:solidFill>
                  </a:tcPr>
                </a:tc>
                <a:tc>
                  <a:txBody>
                    <a:bodyPr/>
                    <a:lstStyle/>
                    <a:p>
                      <a:pPr marL="0" lvl="0" indent="0" algn="ctr" rtl="0">
                        <a:spcBef>
                          <a:spcPts val="0"/>
                        </a:spcBef>
                        <a:spcAft>
                          <a:spcPts val="0"/>
                        </a:spcAft>
                        <a:buNone/>
                      </a:pPr>
                      <a:r>
                        <a:rPr lang="en-GB" sz="600">
                          <a:latin typeface="Calibri"/>
                          <a:ea typeface="Calibri"/>
                          <a:cs typeface="Calibri"/>
                          <a:sym typeface="Calibri"/>
                        </a:rPr>
                        <a:t>Excellent technique demonstrated when catching both underarm and overarm throws with high levels of success. </a:t>
                      </a:r>
                      <a:endParaRPr sz="600">
                        <a:latin typeface="Calibri"/>
                        <a:ea typeface="Calibri"/>
                        <a:cs typeface="Calibri"/>
                        <a:sym typeface="Calibri"/>
                      </a:endParaRPr>
                    </a:p>
                  </a:txBody>
                  <a:tcPr marL="9525" marR="9525" marT="95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GB" sz="600">
                          <a:latin typeface="Calibri"/>
                          <a:ea typeface="Calibri"/>
                          <a:cs typeface="Calibri"/>
                          <a:sym typeface="Calibri"/>
                        </a:rPr>
                        <a:t>Excellent technique for both underarm and overarm throws. The vast majority of throws are performed accurately and with success.</a:t>
                      </a:r>
                      <a:endParaRPr sz="600">
                        <a:latin typeface="Calibri"/>
                        <a:ea typeface="Calibri"/>
                        <a:cs typeface="Calibri"/>
                        <a:sym typeface="Calibri"/>
                      </a:endParaRPr>
                    </a:p>
                  </a:txBody>
                  <a:tcPr marL="9525" marR="9525" marT="95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GB" sz="600">
                          <a:latin typeface="Calibri"/>
                          <a:ea typeface="Calibri"/>
                          <a:cs typeface="Calibri"/>
                          <a:sym typeface="Calibri"/>
                        </a:rPr>
                        <a:t>Able to stop, catch and pick up ball successfully most of the time. Usually able to anticipate the ball and reduce the  scoring opportunities for the other team.</a:t>
                      </a:r>
                      <a:endParaRPr sz="6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GB" sz="600">
                          <a:latin typeface="Calibri"/>
                          <a:ea typeface="Calibri"/>
                          <a:cs typeface="Calibri"/>
                          <a:sym typeface="Calibri"/>
                        </a:rPr>
                        <a:t>Able to demonstrate a good bowling action. Controls both line and pace consistently well. Occasionally uses spin or deception to trouble the stronger batter.</a:t>
                      </a:r>
                      <a:endParaRPr sz="600">
                        <a:latin typeface="Calibri"/>
                        <a:ea typeface="Calibri"/>
                        <a:cs typeface="Calibri"/>
                        <a:sym typeface="Calibri"/>
                      </a:endParaRPr>
                    </a:p>
                  </a:txBody>
                  <a:tcPr marL="46800" marR="46800"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GB" sz="600">
                          <a:latin typeface="Calibri"/>
                          <a:ea typeface="Calibri"/>
                          <a:cs typeface="Calibri"/>
                          <a:sym typeface="Calibri"/>
                        </a:rPr>
                        <a:t>Able to play a wide range of shots off both leg and offside. Shows an awareness of field placings and can score accordingly. </a:t>
                      </a:r>
                      <a:endParaRPr sz="600">
                        <a:latin typeface="Calibri"/>
                        <a:ea typeface="Calibri"/>
                        <a:cs typeface="Calibri"/>
                        <a:sym typeface="Calibri"/>
                      </a:endParaRPr>
                    </a:p>
                  </a:txBody>
                  <a:tcPr marL="45725" marR="45725"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GB" sz="600">
                          <a:latin typeface="Calibri"/>
                          <a:ea typeface="Calibri"/>
                          <a:cs typeface="Calibri"/>
                          <a:sym typeface="Calibri"/>
                        </a:rPr>
                        <a:t>Able to influence the game in all five of the areas.  Shows a high level of skill and understanding of tactics. Makes few errors and assists team mates.</a:t>
                      </a:r>
                      <a:endParaRPr sz="6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945300">
                <a:tc>
                  <a:txBody>
                    <a:bodyPr/>
                    <a:lstStyle/>
                    <a:p>
                      <a:pPr marL="0" lvl="0" indent="0" algn="ctr" rtl="0">
                        <a:spcBef>
                          <a:spcPts val="0"/>
                        </a:spcBef>
                        <a:spcAft>
                          <a:spcPts val="0"/>
                        </a:spcAft>
                        <a:buNone/>
                      </a:pPr>
                      <a:r>
                        <a:rPr lang="en-GB" sz="1000" b="1">
                          <a:latin typeface="Calibri"/>
                          <a:ea typeface="Calibri"/>
                          <a:cs typeface="Calibri"/>
                          <a:sym typeface="Calibri"/>
                        </a:rPr>
                        <a:t>Silver</a:t>
                      </a:r>
                      <a:endParaRPr sz="1000" b="1">
                        <a:latin typeface="Calibri"/>
                        <a:ea typeface="Calibri"/>
                        <a:cs typeface="Calibri"/>
                        <a:sym typeface="Calibri"/>
                      </a:endParaRPr>
                    </a:p>
                    <a:p>
                      <a:pPr marL="0" lvl="0" indent="0" algn="ctr" rtl="0">
                        <a:spcBef>
                          <a:spcPts val="0"/>
                        </a:spcBef>
                        <a:spcAft>
                          <a:spcPts val="0"/>
                        </a:spcAft>
                        <a:buNone/>
                      </a:pPr>
                      <a:endParaRPr sz="10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99999"/>
                    </a:solidFill>
                  </a:tcPr>
                </a:tc>
                <a:tc>
                  <a:txBody>
                    <a:bodyPr/>
                    <a:lstStyle/>
                    <a:p>
                      <a:pPr marL="0" lvl="0" indent="0" algn="ctr" rtl="0">
                        <a:spcBef>
                          <a:spcPts val="0"/>
                        </a:spcBef>
                        <a:spcAft>
                          <a:spcPts val="0"/>
                        </a:spcAft>
                        <a:buNone/>
                      </a:pPr>
                      <a:r>
                        <a:rPr lang="en-GB" sz="600">
                          <a:latin typeface="Calibri"/>
                          <a:ea typeface="Calibri"/>
                          <a:cs typeface="Calibri"/>
                          <a:sym typeface="Calibri"/>
                        </a:rPr>
                        <a:t>Able to consistently both underarm and overarm throws of varying distances. Lacks confidence when the ball is travelling at speed.</a:t>
                      </a:r>
                      <a:endParaRPr sz="600">
                        <a:latin typeface="Calibri"/>
                        <a:ea typeface="Calibri"/>
                        <a:cs typeface="Calibri"/>
                        <a:sym typeface="Calibri"/>
                      </a:endParaRPr>
                    </a:p>
                  </a:txBody>
                  <a:tcPr marL="9525" marR="9525" marT="95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GB" sz="600">
                          <a:latin typeface="Calibri"/>
                          <a:ea typeface="Calibri"/>
                          <a:cs typeface="Calibri"/>
                          <a:sym typeface="Calibri"/>
                        </a:rPr>
                        <a:t>Can throw and catch with more confidence over a variety of distances but sometimes lack accuracy. Underarm and overarm throws show good technique.</a:t>
                      </a:r>
                      <a:endParaRPr sz="600">
                        <a:latin typeface="Calibri"/>
                        <a:ea typeface="Calibri"/>
                        <a:cs typeface="Calibri"/>
                        <a:sym typeface="Calibri"/>
                      </a:endParaRPr>
                    </a:p>
                  </a:txBody>
                  <a:tcPr marL="9525" marR="9525" marT="95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GB" sz="600">
                          <a:latin typeface="Calibri"/>
                          <a:ea typeface="Calibri"/>
                          <a:cs typeface="Calibri"/>
                          <a:sym typeface="Calibri"/>
                        </a:rPr>
                        <a:t>Sometimes able to anticipate the pace and direction of the ball in order to retrieve it. </a:t>
                      </a:r>
                      <a:endParaRPr sz="6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GB" sz="600">
                          <a:latin typeface="Calibri"/>
                          <a:ea typeface="Calibri"/>
                          <a:cs typeface="Calibri"/>
                          <a:sym typeface="Calibri"/>
                        </a:rPr>
                        <a:t>Able to bowl using the correct action and appropriate footwork. Able to consistently bowl in good areas. Occasionally bowls a ‘no ball’.</a:t>
                      </a:r>
                      <a:endParaRPr sz="600">
                        <a:latin typeface="Calibri"/>
                        <a:ea typeface="Calibri"/>
                        <a:cs typeface="Calibri"/>
                        <a:sym typeface="Calibri"/>
                      </a:endParaRPr>
                    </a:p>
                  </a:txBody>
                  <a:tcPr marL="46800" marR="46800"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GB" sz="600">
                          <a:latin typeface="Calibri"/>
                          <a:ea typeface="Calibri"/>
                          <a:cs typeface="Calibri"/>
                          <a:sym typeface="Calibri"/>
                        </a:rPr>
                        <a:t>Able to play a straight drive appropriately. Attempts to play the ball into gaps and run well between the posts.</a:t>
                      </a:r>
                      <a:endParaRPr sz="600">
                        <a:latin typeface="Calibri"/>
                        <a:ea typeface="Calibri"/>
                        <a:cs typeface="Calibri"/>
                        <a:sym typeface="Calibri"/>
                      </a:endParaRPr>
                    </a:p>
                  </a:txBody>
                  <a:tcPr marL="45725" marR="45725"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GB" sz="600">
                          <a:latin typeface="Calibri"/>
                          <a:ea typeface="Calibri"/>
                          <a:cs typeface="Calibri"/>
                          <a:sym typeface="Calibri"/>
                        </a:rPr>
                        <a:t>Able to demonstrate a strong influence in one of the five areas: catching, throwing, fielding, bowling or batting in a game situation. Aware of the rules and tactics and how they affect the game.</a:t>
                      </a:r>
                      <a:endParaRPr sz="6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887850">
                <a:tc>
                  <a:txBody>
                    <a:bodyPr/>
                    <a:lstStyle/>
                    <a:p>
                      <a:pPr marL="0" lvl="0" indent="0" algn="ctr" rtl="0">
                        <a:spcBef>
                          <a:spcPts val="0"/>
                        </a:spcBef>
                        <a:spcAft>
                          <a:spcPts val="0"/>
                        </a:spcAft>
                        <a:buNone/>
                      </a:pPr>
                      <a:r>
                        <a:rPr lang="en-GB" sz="1000" b="1">
                          <a:latin typeface="Calibri"/>
                          <a:ea typeface="Calibri"/>
                          <a:cs typeface="Calibri"/>
                          <a:sym typeface="Calibri"/>
                        </a:rPr>
                        <a:t>Bronze</a:t>
                      </a:r>
                      <a:endParaRPr sz="1000" b="1">
                        <a:latin typeface="Calibri"/>
                        <a:ea typeface="Calibri"/>
                        <a:cs typeface="Calibri"/>
                        <a:sym typeface="Calibri"/>
                      </a:endParaRPr>
                    </a:p>
                    <a:p>
                      <a:pPr marL="0" lvl="0" indent="0" algn="ctr" rtl="0">
                        <a:spcBef>
                          <a:spcPts val="0"/>
                        </a:spcBef>
                        <a:spcAft>
                          <a:spcPts val="0"/>
                        </a:spcAft>
                        <a:buNone/>
                      </a:pPr>
                      <a:endParaRPr sz="10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45F06"/>
                    </a:solidFill>
                  </a:tcPr>
                </a:tc>
                <a:tc>
                  <a:txBody>
                    <a:bodyPr/>
                    <a:lstStyle/>
                    <a:p>
                      <a:pPr marL="0" lvl="0" indent="0" algn="ctr" rtl="0">
                        <a:spcBef>
                          <a:spcPts val="0"/>
                        </a:spcBef>
                        <a:spcAft>
                          <a:spcPts val="0"/>
                        </a:spcAft>
                        <a:buNone/>
                      </a:pPr>
                      <a:r>
                        <a:rPr lang="en-GB" sz="600">
                          <a:latin typeface="Calibri"/>
                          <a:ea typeface="Calibri"/>
                          <a:cs typeface="Calibri"/>
                          <a:sym typeface="Calibri"/>
                        </a:rPr>
                        <a:t>Able to occasionally but with limited success. Demonstrates confidence when attempting to catch underarm throws, but unsuccessful for overarm throws.</a:t>
                      </a:r>
                      <a:endParaRPr sz="600">
                        <a:latin typeface="Calibri"/>
                        <a:ea typeface="Calibri"/>
                        <a:cs typeface="Calibri"/>
                        <a:sym typeface="Calibri"/>
                      </a:endParaRPr>
                    </a:p>
                  </a:txBody>
                  <a:tcPr marL="9525" marR="9525" marT="95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GB" sz="600">
                          <a:latin typeface="Calibri"/>
                          <a:ea typeface="Calibri"/>
                          <a:cs typeface="Calibri"/>
                          <a:sym typeface="Calibri"/>
                        </a:rPr>
                        <a:t>Able to throw successfully over short distances when given time. Underarm throw is preferred method.</a:t>
                      </a:r>
                      <a:endParaRPr sz="600">
                        <a:latin typeface="Calibri"/>
                        <a:ea typeface="Calibri"/>
                        <a:cs typeface="Calibri"/>
                        <a:sym typeface="Calibri"/>
                      </a:endParaRPr>
                    </a:p>
                  </a:txBody>
                  <a:tcPr marL="9525" marR="9525" marT="95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GB" sz="600">
                          <a:latin typeface="Calibri"/>
                          <a:ea typeface="Calibri"/>
                          <a:cs typeface="Calibri"/>
                          <a:sym typeface="Calibri"/>
                        </a:rPr>
                        <a:t>Able to perform a long barrier in isolation. Begins to put hands and body into the correct positions when fielding.</a:t>
                      </a:r>
                      <a:endParaRPr sz="6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GB" sz="600">
                          <a:latin typeface="Calibri"/>
                          <a:ea typeface="Calibri"/>
                          <a:cs typeface="Calibri"/>
                          <a:sym typeface="Calibri"/>
                        </a:rPr>
                        <a:t>Able to demonstrate a basic bowling action, bowling a reasonable line and pace. The bowl lacks control and consistency. </a:t>
                      </a:r>
                      <a:endParaRPr sz="600">
                        <a:latin typeface="Calibri"/>
                        <a:ea typeface="Calibri"/>
                        <a:cs typeface="Calibri"/>
                        <a:sym typeface="Calibri"/>
                      </a:endParaRPr>
                    </a:p>
                  </a:txBody>
                  <a:tcPr marL="46800" marR="46800"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GB" sz="600">
                          <a:latin typeface="Calibri"/>
                          <a:ea typeface="Calibri"/>
                          <a:cs typeface="Calibri"/>
                          <a:sym typeface="Calibri"/>
                        </a:rPr>
                        <a:t>Demonstrates a good stance and grip.  Makes good contact with the ball but cannot aim shot into certain areas of the field.</a:t>
                      </a:r>
                      <a:endParaRPr sz="600">
                        <a:latin typeface="Calibri"/>
                        <a:ea typeface="Calibri"/>
                        <a:cs typeface="Calibri"/>
                        <a:sym typeface="Calibri"/>
                      </a:endParaRPr>
                    </a:p>
                  </a:txBody>
                  <a:tcPr marL="45725" marR="45725"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GB" sz="600">
                          <a:latin typeface="Calibri"/>
                          <a:ea typeface="Calibri"/>
                          <a:cs typeface="Calibri"/>
                          <a:sym typeface="Calibri"/>
                        </a:rPr>
                        <a:t>Able to exert some influence over the game. Performs basic skills but can be affected by pressure. Some understanding of the rules and tactics involved.</a:t>
                      </a:r>
                      <a:endParaRPr sz="6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75" name="Google Shape;75;p14"/>
          <p:cNvSpPr txBox="1"/>
          <p:nvPr/>
        </p:nvSpPr>
        <p:spPr>
          <a:xfrm>
            <a:off x="134900" y="4763300"/>
            <a:ext cx="8858700" cy="222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000" b="1" i="1">
                <a:solidFill>
                  <a:srgbClr val="DD4949"/>
                </a:solidFill>
                <a:latin typeface="Cabin"/>
                <a:ea typeface="Cabin"/>
                <a:cs typeface="Cabin"/>
                <a:sym typeface="Cabin"/>
              </a:rPr>
              <a:t>Use the above criteria to self and peer assess during PE lessons. Identify what steps you can take to achieve the next level. </a:t>
            </a:r>
            <a:endParaRPr sz="1000" b="1" i="1">
              <a:solidFill>
                <a:srgbClr val="DD4949"/>
              </a:solidFill>
              <a:latin typeface="Cabin"/>
              <a:ea typeface="Cabin"/>
              <a:cs typeface="Cabin"/>
              <a:sym typeface="Cabin"/>
            </a:endParaRPr>
          </a:p>
        </p:txBody>
      </p:sp>
      <p:pic>
        <p:nvPicPr>
          <p:cNvPr id="76" name="Google Shape;76;p14"/>
          <p:cNvPicPr preferRelativeResize="0"/>
          <p:nvPr/>
        </p:nvPicPr>
        <p:blipFill rotWithShape="1">
          <a:blip r:embed="rId3">
            <a:alphaModFix/>
          </a:blip>
          <a:srcRect/>
          <a:stretch/>
        </p:blipFill>
        <p:spPr>
          <a:xfrm>
            <a:off x="152400" y="152400"/>
            <a:ext cx="1571625" cy="533400"/>
          </a:xfrm>
          <a:prstGeom prst="rect">
            <a:avLst/>
          </a:prstGeom>
          <a:noFill/>
          <a:ln>
            <a:noFill/>
          </a:ln>
        </p:spPr>
      </p:pic>
      <p:pic>
        <p:nvPicPr>
          <p:cNvPr id="77" name="Google Shape;77;p14"/>
          <p:cNvPicPr preferRelativeResize="0"/>
          <p:nvPr/>
        </p:nvPicPr>
        <p:blipFill rotWithShape="1">
          <a:blip r:embed="rId4">
            <a:alphaModFix/>
          </a:blip>
          <a:srcRect/>
          <a:stretch/>
        </p:blipFill>
        <p:spPr>
          <a:xfrm>
            <a:off x="8449525" y="102400"/>
            <a:ext cx="536375" cy="532725"/>
          </a:xfrm>
          <a:prstGeom prst="rect">
            <a:avLst/>
          </a:prstGeom>
          <a:noFill/>
          <a:ln>
            <a:noFill/>
          </a:ln>
        </p:spPr>
      </p:pic>
    </p:spTree>
  </p:cSld>
  <p:clrMapOvr>
    <a:masterClrMapping/>
  </p:clrMapOvr>
</p:sld>
</file>

<file path=ppt/theme/theme1.xml><?xml version="1.0" encoding="utf-8"?>
<a:theme xmlns:a="http://schemas.openxmlformats.org/drawingml/2006/main"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894</Words>
  <Application>Microsoft Office PowerPoint</Application>
  <PresentationFormat>On-screen Show (16:9)</PresentationFormat>
  <Paragraphs>74</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Playfair Display</vt:lpstr>
      <vt:lpstr>Cabin</vt:lpstr>
      <vt:lpstr>Arial</vt:lpstr>
      <vt:lpstr>Calibri</vt:lpstr>
      <vt:lpstr>Lato</vt:lpstr>
      <vt:lpstr>Coral</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Bunning,L</dc:creator>
  <cp:lastModifiedBy>Bunning,L</cp:lastModifiedBy>
  <cp:revision>3</cp:revision>
  <dcterms:modified xsi:type="dcterms:W3CDTF">2023-04-17T15:54:43Z</dcterms:modified>
</cp:coreProperties>
</file>