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9144000" cy="5143500" type="screen16x9"/>
  <p:notesSz cx="6858000" cy="9144000"/>
  <p:embeddedFontLst>
    <p:embeddedFont>
      <p:font typeface="Cabin" panose="020B060402020202020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Lato" panose="020B0604020202020204" charset="0"/>
      <p:regular r:id="rId13"/>
      <p:bold r:id="rId14"/>
      <p:italic r:id="rId15"/>
      <p:boldItalic r:id="rId16"/>
    </p:embeddedFont>
    <p:embeddedFont>
      <p:font typeface="Playfair Displ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275859-A349-46C3-AC7C-16C04B2A6198}">
  <a:tblStyle styleId="{7B275859-A349-46C3-AC7C-16C04B2A61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F1C9C8-9174-4AC4-8CAA-0A72C9BE4D3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4" y="5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c52c35ff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c52c35f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p:nvPr/>
        </p:nvSpPr>
        <p:spPr>
          <a:xfrm>
            <a:off x="1168650" y="165325"/>
            <a:ext cx="6778500" cy="3912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b="1">
                <a:solidFill>
                  <a:schemeClr val="accent4"/>
                </a:solidFill>
                <a:latin typeface="Cabin"/>
                <a:ea typeface="Cabin"/>
                <a:cs typeface="Cabin"/>
                <a:sym typeface="Cabin"/>
              </a:rPr>
              <a:t>KS3 Football Assessment Card:</a:t>
            </a:r>
            <a:r>
              <a:rPr lang="en-GB">
                <a:solidFill>
                  <a:schemeClr val="accent4"/>
                </a:solidFill>
                <a:latin typeface="Cabin"/>
                <a:ea typeface="Cabin"/>
                <a:cs typeface="Cabin"/>
                <a:sym typeface="Cabin"/>
              </a:rPr>
              <a:t> Rules, Regulations, and Equipment</a:t>
            </a:r>
            <a:endParaRPr>
              <a:solidFill>
                <a:schemeClr val="accent4"/>
              </a:solidFill>
              <a:latin typeface="Cabin"/>
              <a:ea typeface="Cabin"/>
              <a:cs typeface="Cabin"/>
              <a:sym typeface="Cabin"/>
            </a:endParaRPr>
          </a:p>
        </p:txBody>
      </p:sp>
      <p:graphicFrame>
        <p:nvGraphicFramePr>
          <p:cNvPr id="60" name="Google Shape;60;p13"/>
          <p:cNvGraphicFramePr/>
          <p:nvPr/>
        </p:nvGraphicFramePr>
        <p:xfrm>
          <a:off x="118975" y="740750"/>
          <a:ext cx="5210975" cy="2270025"/>
        </p:xfrm>
        <a:graphic>
          <a:graphicData uri="http://schemas.openxmlformats.org/drawingml/2006/table">
            <a:tbl>
              <a:tblPr>
                <a:noFill/>
                <a:tableStyleId>{7B275859-A349-46C3-AC7C-16C04B2A6198}</a:tableStyleId>
              </a:tblPr>
              <a:tblGrid>
                <a:gridCol w="1171825">
                  <a:extLst>
                    <a:ext uri="{9D8B030D-6E8A-4147-A177-3AD203B41FA5}">
                      <a16:colId xmlns:a16="http://schemas.microsoft.com/office/drawing/2014/main" val="20000"/>
                    </a:ext>
                  </a:extLst>
                </a:gridCol>
                <a:gridCol w="2019575">
                  <a:extLst>
                    <a:ext uri="{9D8B030D-6E8A-4147-A177-3AD203B41FA5}">
                      <a16:colId xmlns:a16="http://schemas.microsoft.com/office/drawing/2014/main" val="20001"/>
                    </a:ext>
                  </a:extLst>
                </a:gridCol>
                <a:gridCol w="2019575">
                  <a:extLst>
                    <a:ext uri="{9D8B030D-6E8A-4147-A177-3AD203B41FA5}">
                      <a16:colId xmlns:a16="http://schemas.microsoft.com/office/drawing/2014/main" val="20002"/>
                    </a:ext>
                  </a:extLst>
                </a:gridCol>
              </a:tblGrid>
              <a:tr h="156450">
                <a:tc gridSpan="3">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Equipment (1)</a:t>
                      </a:r>
                      <a:endParaRPr sz="1000" b="1">
                        <a:solidFill>
                          <a:srgbClr val="DD4949"/>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9525">
                <a:tc gridSpan="3">
                  <a:txBody>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Football</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Bibs or Kit</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Pitch (Correct Markings)</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Goal Posts &amp; Nets</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Corner Flags</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Whistle</a:t>
                      </a:r>
                      <a:endParaRPr sz="9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61" name="Google Shape;61;p13"/>
          <p:cNvGraphicFramePr/>
          <p:nvPr/>
        </p:nvGraphicFramePr>
        <p:xfrm>
          <a:off x="118975" y="3112800"/>
          <a:ext cx="1425525" cy="1875670"/>
        </p:xfrm>
        <a:graphic>
          <a:graphicData uri="http://schemas.openxmlformats.org/drawingml/2006/table">
            <a:tbl>
              <a:tblPr>
                <a:noFill/>
                <a:tableStyleId>{7B275859-A349-46C3-AC7C-16C04B2A6198}</a:tableStyleId>
              </a:tblPr>
              <a:tblGrid>
                <a:gridCol w="382850">
                  <a:extLst>
                    <a:ext uri="{9D8B030D-6E8A-4147-A177-3AD203B41FA5}">
                      <a16:colId xmlns:a16="http://schemas.microsoft.com/office/drawing/2014/main" val="20000"/>
                    </a:ext>
                  </a:extLst>
                </a:gridCol>
                <a:gridCol w="6598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tblGrid>
              <a:tr h="191650">
                <a:tc gridSpan="3">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Key Terms (2)</a:t>
                      </a:r>
                      <a:endParaRPr sz="1000" b="1">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32000">
                <a:tc gridSpan="3">
                  <a:txBody>
                    <a:bodyPr/>
                    <a:lstStyle/>
                    <a:p>
                      <a:pPr marL="0" lvl="0" indent="0" algn="ctr" rtl="0">
                        <a:spcBef>
                          <a:spcPts val="0"/>
                        </a:spcBef>
                        <a:spcAft>
                          <a:spcPts val="0"/>
                        </a:spcAft>
                        <a:buNone/>
                      </a:pPr>
                      <a:r>
                        <a:rPr lang="en-GB" sz="900">
                          <a:latin typeface="Calibri"/>
                          <a:ea typeface="Calibri"/>
                          <a:cs typeface="Calibri"/>
                          <a:sym typeface="Calibri"/>
                        </a:rPr>
                        <a:t>Attack</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Defence</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Dribbling</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Passing</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Goal</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Offsite</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Corner</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Cross</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Free kick</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Penalty</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Foul</a:t>
                      </a:r>
                      <a:endParaRPr sz="9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Tackle</a:t>
                      </a:r>
                      <a:endParaRPr sz="9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62" name="Google Shape;62;p13"/>
          <p:cNvGraphicFramePr/>
          <p:nvPr/>
        </p:nvGraphicFramePr>
        <p:xfrm>
          <a:off x="1653850" y="3112800"/>
          <a:ext cx="7385800" cy="1874520"/>
        </p:xfrm>
        <a:graphic>
          <a:graphicData uri="http://schemas.openxmlformats.org/drawingml/2006/table">
            <a:tbl>
              <a:tblPr>
                <a:noFill/>
                <a:tableStyleId>{7B275859-A349-46C3-AC7C-16C04B2A6198}</a:tableStyleId>
              </a:tblPr>
              <a:tblGrid>
                <a:gridCol w="1839500">
                  <a:extLst>
                    <a:ext uri="{9D8B030D-6E8A-4147-A177-3AD203B41FA5}">
                      <a16:colId xmlns:a16="http://schemas.microsoft.com/office/drawing/2014/main" val="20000"/>
                    </a:ext>
                  </a:extLst>
                </a:gridCol>
                <a:gridCol w="2773150">
                  <a:extLst>
                    <a:ext uri="{9D8B030D-6E8A-4147-A177-3AD203B41FA5}">
                      <a16:colId xmlns:a16="http://schemas.microsoft.com/office/drawing/2014/main" val="20001"/>
                    </a:ext>
                  </a:extLst>
                </a:gridCol>
                <a:gridCol w="2773150">
                  <a:extLst>
                    <a:ext uri="{9D8B030D-6E8A-4147-A177-3AD203B41FA5}">
                      <a16:colId xmlns:a16="http://schemas.microsoft.com/office/drawing/2014/main" val="20002"/>
                    </a:ext>
                  </a:extLst>
                </a:gridCol>
              </a:tblGrid>
              <a:tr h="179525">
                <a:tc gridSpan="3">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Key Rules (3)</a:t>
                      </a:r>
                      <a:endParaRPr sz="1000" b="1">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33150">
                <a:tc gridSpan="3">
                  <a:txBody>
                    <a:bodyPr/>
                    <a:lstStyle/>
                    <a:p>
                      <a:pPr marL="457200" lvl="0" indent="-285750" algn="l" rtl="0">
                        <a:lnSpc>
                          <a:spcPct val="100000"/>
                        </a:lnSpc>
                        <a:spcBef>
                          <a:spcPts val="0"/>
                        </a:spcBef>
                        <a:spcAft>
                          <a:spcPts val="0"/>
                        </a:spcAft>
                        <a:buSzPts val="900"/>
                        <a:buFont typeface="Calibri"/>
                        <a:buChar char="●"/>
                      </a:pPr>
                      <a:r>
                        <a:rPr lang="en-GB" sz="900">
                          <a:latin typeface="Calibri"/>
                          <a:ea typeface="Calibri"/>
                          <a:cs typeface="Calibri"/>
                          <a:sym typeface="Calibri"/>
                        </a:rPr>
                        <a:t> A match consists of two 45 minutes halves with a 15 minute rest period in between.</a:t>
                      </a:r>
                      <a:endParaRPr sz="90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a:latin typeface="Calibri"/>
                          <a:ea typeface="Calibri"/>
                          <a:cs typeface="Calibri"/>
                          <a:sym typeface="Calibri"/>
                        </a:rPr>
                        <a:t>Each team can have a minimum of 11 players (including 1 goalkeeper who is the only player allowed to handle the ball within the 18 yard box) and a minimum of 7 players are needed to constitute a match.</a:t>
                      </a:r>
                      <a:endParaRPr sz="90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a:latin typeface="Calibri"/>
                          <a:ea typeface="Calibri"/>
                          <a:cs typeface="Calibri"/>
                          <a:sym typeface="Calibri"/>
                        </a:rPr>
                        <a:t>Each team can name up to 7 substitute players. Substitutions can be made at any time of the match with each team being able to make a maximum of 3 substitutions per side. </a:t>
                      </a:r>
                      <a:endParaRPr sz="90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a:latin typeface="Calibri"/>
                          <a:ea typeface="Calibri"/>
                          <a:cs typeface="Calibri"/>
                          <a:sym typeface="Calibri"/>
                        </a:rPr>
                        <a:t>If teams are still level after extra time then a penalty shootout must take place.</a:t>
                      </a:r>
                      <a:endParaRPr sz="90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a:latin typeface="Calibri"/>
                          <a:ea typeface="Calibri"/>
                          <a:cs typeface="Calibri"/>
                          <a:sym typeface="Calibri"/>
                        </a:rPr>
                        <a:t>The whole ball must cross the goal line for it to constitute as a goal.</a:t>
                      </a:r>
                      <a:endParaRPr sz="90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a:latin typeface="Calibri"/>
                          <a:ea typeface="Calibri"/>
                          <a:cs typeface="Calibri"/>
                          <a:sym typeface="Calibri"/>
                        </a:rPr>
                        <a:t>For fouls committed a player could receive either a yellow or red card depending on the severity of the foul; this comes down to the referee’s discretion. The yellow is a warning and a red card is a dismissal of that player. Two yellow cards will equal one red. Once a player is sent off then they cannot be replaced.</a:t>
                      </a:r>
                      <a:endParaRPr sz="90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a:latin typeface="Calibri"/>
                          <a:ea typeface="Calibri"/>
                          <a:cs typeface="Calibri"/>
                          <a:sym typeface="Calibri"/>
                        </a:rPr>
                        <a:t>If a ball goes out of play off an opponent in either of the side lines then it is given as a throw in. If it goes out of play off an attacking player on the base line then it is a goal kick. If it comes off a defending player it is a corner kick.</a:t>
                      </a:r>
                      <a:endParaRPr sz="9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63" name="Google Shape;63;p13"/>
          <p:cNvPicPr preferRelativeResize="0"/>
          <p:nvPr/>
        </p:nvPicPr>
        <p:blipFill>
          <a:blip r:embed="rId3">
            <a:alphaModFix/>
          </a:blip>
          <a:stretch>
            <a:fillRect/>
          </a:stretch>
        </p:blipFill>
        <p:spPr>
          <a:xfrm>
            <a:off x="853725" y="2409878"/>
            <a:ext cx="481351" cy="481368"/>
          </a:xfrm>
          <a:prstGeom prst="rect">
            <a:avLst/>
          </a:prstGeom>
          <a:noFill/>
          <a:ln>
            <a:noFill/>
          </a:ln>
        </p:spPr>
      </p:pic>
      <p:pic>
        <p:nvPicPr>
          <p:cNvPr id="64" name="Google Shape;64;p13"/>
          <p:cNvPicPr preferRelativeResize="0"/>
          <p:nvPr/>
        </p:nvPicPr>
        <p:blipFill rotWithShape="1">
          <a:blip r:embed="rId4">
            <a:alphaModFix/>
          </a:blip>
          <a:srcRect t="6311" b="11187"/>
          <a:stretch/>
        </p:blipFill>
        <p:spPr>
          <a:xfrm>
            <a:off x="5409000" y="740750"/>
            <a:ext cx="3630648" cy="2270025"/>
          </a:xfrm>
          <a:prstGeom prst="rect">
            <a:avLst/>
          </a:prstGeom>
          <a:noFill/>
          <a:ln>
            <a:noFill/>
          </a:ln>
        </p:spPr>
      </p:pic>
      <p:pic>
        <p:nvPicPr>
          <p:cNvPr id="65" name="Google Shape;65;p13"/>
          <p:cNvPicPr preferRelativeResize="0"/>
          <p:nvPr/>
        </p:nvPicPr>
        <p:blipFill>
          <a:blip r:embed="rId5">
            <a:alphaModFix/>
          </a:blip>
          <a:stretch>
            <a:fillRect/>
          </a:stretch>
        </p:blipFill>
        <p:spPr>
          <a:xfrm>
            <a:off x="1335077" y="1220600"/>
            <a:ext cx="1178950" cy="1670651"/>
          </a:xfrm>
          <a:prstGeom prst="rect">
            <a:avLst/>
          </a:prstGeom>
          <a:noFill/>
          <a:ln>
            <a:noFill/>
          </a:ln>
        </p:spPr>
      </p:pic>
      <p:pic>
        <p:nvPicPr>
          <p:cNvPr id="66" name="Google Shape;66;p13"/>
          <p:cNvPicPr preferRelativeResize="0"/>
          <p:nvPr/>
        </p:nvPicPr>
        <p:blipFill>
          <a:blip r:embed="rId6">
            <a:alphaModFix/>
          </a:blip>
          <a:stretch>
            <a:fillRect/>
          </a:stretch>
        </p:blipFill>
        <p:spPr>
          <a:xfrm>
            <a:off x="2598925" y="1265525"/>
            <a:ext cx="2655425" cy="1625726"/>
          </a:xfrm>
          <a:prstGeom prst="rect">
            <a:avLst/>
          </a:prstGeom>
          <a:noFill/>
          <a:ln>
            <a:noFill/>
          </a:ln>
        </p:spPr>
      </p:pic>
      <p:pic>
        <p:nvPicPr>
          <p:cNvPr id="67" name="Google Shape;67;p13"/>
          <p:cNvPicPr preferRelativeResize="0"/>
          <p:nvPr/>
        </p:nvPicPr>
        <p:blipFill rotWithShape="1">
          <a:blip r:embed="rId7">
            <a:alphaModFix/>
          </a:blip>
          <a:srcRect b="20229"/>
          <a:stretch/>
        </p:blipFill>
        <p:spPr>
          <a:xfrm>
            <a:off x="134900" y="36850"/>
            <a:ext cx="1574100" cy="532725"/>
          </a:xfrm>
          <a:prstGeom prst="rect">
            <a:avLst/>
          </a:prstGeom>
          <a:noFill/>
          <a:ln>
            <a:noFill/>
          </a:ln>
        </p:spPr>
      </p:pic>
      <p:pic>
        <p:nvPicPr>
          <p:cNvPr id="68" name="Google Shape;68;p13"/>
          <p:cNvPicPr preferRelativeResize="0"/>
          <p:nvPr/>
        </p:nvPicPr>
        <p:blipFill>
          <a:blip r:embed="rId8">
            <a:alphaModFix/>
          </a:blip>
          <a:stretch>
            <a:fillRect/>
          </a:stretch>
        </p:blipFill>
        <p:spPr>
          <a:xfrm>
            <a:off x="8488529" y="36850"/>
            <a:ext cx="562735" cy="53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p:nvPr/>
        </p:nvSpPr>
        <p:spPr>
          <a:xfrm>
            <a:off x="1175038" y="174625"/>
            <a:ext cx="6778500" cy="3912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b="1">
                <a:solidFill>
                  <a:schemeClr val="accent4"/>
                </a:solidFill>
                <a:latin typeface="Cabin"/>
                <a:ea typeface="Cabin"/>
                <a:cs typeface="Cabin"/>
                <a:sym typeface="Cabin"/>
              </a:rPr>
              <a:t>KS3 Football Assessment Card:</a:t>
            </a:r>
            <a:r>
              <a:rPr lang="en-GB">
                <a:solidFill>
                  <a:schemeClr val="accent4"/>
                </a:solidFill>
                <a:latin typeface="Cabin"/>
                <a:ea typeface="Cabin"/>
                <a:cs typeface="Cabin"/>
                <a:sym typeface="Cabin"/>
              </a:rPr>
              <a:t> Grading Criteria</a:t>
            </a:r>
            <a:endParaRPr>
              <a:solidFill>
                <a:schemeClr val="accent4"/>
              </a:solidFill>
              <a:latin typeface="Cabin"/>
              <a:ea typeface="Cabin"/>
              <a:cs typeface="Cabin"/>
              <a:sym typeface="Cabin"/>
            </a:endParaRPr>
          </a:p>
        </p:txBody>
      </p:sp>
      <p:graphicFrame>
        <p:nvGraphicFramePr>
          <p:cNvPr id="74" name="Google Shape;74;p14"/>
          <p:cNvGraphicFramePr/>
          <p:nvPr/>
        </p:nvGraphicFramePr>
        <p:xfrm>
          <a:off x="100825" y="704650"/>
          <a:ext cx="3000000" cy="3000000"/>
        </p:xfrm>
        <a:graphic>
          <a:graphicData uri="http://schemas.openxmlformats.org/drawingml/2006/table">
            <a:tbl>
              <a:tblPr>
                <a:noFill/>
                <a:tableStyleId>{75F1C9C8-9174-4AC4-8CAA-0A72C9BE4D34}</a:tableStyleId>
              </a:tblPr>
              <a:tblGrid>
                <a:gridCol w="861100">
                  <a:extLst>
                    <a:ext uri="{9D8B030D-6E8A-4147-A177-3AD203B41FA5}">
                      <a16:colId xmlns:a16="http://schemas.microsoft.com/office/drawing/2014/main" val="20000"/>
                    </a:ext>
                  </a:extLst>
                </a:gridCol>
                <a:gridCol w="1156550">
                  <a:extLst>
                    <a:ext uri="{9D8B030D-6E8A-4147-A177-3AD203B41FA5}">
                      <a16:colId xmlns:a16="http://schemas.microsoft.com/office/drawing/2014/main" val="20001"/>
                    </a:ext>
                  </a:extLst>
                </a:gridCol>
                <a:gridCol w="1305150">
                  <a:extLst>
                    <a:ext uri="{9D8B030D-6E8A-4147-A177-3AD203B41FA5}">
                      <a16:colId xmlns:a16="http://schemas.microsoft.com/office/drawing/2014/main" val="20002"/>
                    </a:ext>
                  </a:extLst>
                </a:gridCol>
                <a:gridCol w="1305150">
                  <a:extLst>
                    <a:ext uri="{9D8B030D-6E8A-4147-A177-3AD203B41FA5}">
                      <a16:colId xmlns:a16="http://schemas.microsoft.com/office/drawing/2014/main" val="20003"/>
                    </a:ext>
                  </a:extLst>
                </a:gridCol>
                <a:gridCol w="1305150">
                  <a:extLst>
                    <a:ext uri="{9D8B030D-6E8A-4147-A177-3AD203B41FA5}">
                      <a16:colId xmlns:a16="http://schemas.microsoft.com/office/drawing/2014/main" val="20004"/>
                    </a:ext>
                  </a:extLst>
                </a:gridCol>
                <a:gridCol w="1305150">
                  <a:extLst>
                    <a:ext uri="{9D8B030D-6E8A-4147-A177-3AD203B41FA5}">
                      <a16:colId xmlns:a16="http://schemas.microsoft.com/office/drawing/2014/main" val="20005"/>
                    </a:ext>
                  </a:extLst>
                </a:gridCol>
                <a:gridCol w="1766250">
                  <a:extLst>
                    <a:ext uri="{9D8B030D-6E8A-4147-A177-3AD203B41FA5}">
                      <a16:colId xmlns:a16="http://schemas.microsoft.com/office/drawing/2014/main" val="20006"/>
                    </a:ext>
                  </a:extLst>
                </a:gridCol>
              </a:tblGrid>
              <a:tr h="416275">
                <a:tc>
                  <a:txBody>
                    <a:bodyPr/>
                    <a:lstStyle/>
                    <a:p>
                      <a:pPr marL="0" lvl="0" indent="0" algn="ctr" rtl="0">
                        <a:spcBef>
                          <a:spcPts val="0"/>
                        </a:spcBef>
                        <a:spcAft>
                          <a:spcPts val="0"/>
                        </a:spcAft>
                        <a:buNone/>
                      </a:pP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Skill 1:</a:t>
                      </a:r>
                      <a:r>
                        <a:rPr lang="en-GB" sz="1000">
                          <a:solidFill>
                            <a:srgbClr val="FFFFFF"/>
                          </a:solidFill>
                          <a:latin typeface="Calibri"/>
                          <a:ea typeface="Calibri"/>
                          <a:cs typeface="Calibri"/>
                          <a:sym typeface="Calibri"/>
                        </a:rPr>
                        <a:t> Passing</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Skill 2:</a:t>
                      </a:r>
                      <a:r>
                        <a:rPr lang="en-GB" sz="1000">
                          <a:solidFill>
                            <a:srgbClr val="FFFFFF"/>
                          </a:solidFill>
                          <a:latin typeface="Calibri"/>
                          <a:ea typeface="Calibri"/>
                          <a:cs typeface="Calibri"/>
                          <a:sym typeface="Calibri"/>
                        </a:rPr>
                        <a:t> Dribbling</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Skill 3:</a:t>
                      </a:r>
                      <a:r>
                        <a:rPr lang="en-GB" sz="1000">
                          <a:solidFill>
                            <a:srgbClr val="FFFFFF"/>
                          </a:solidFill>
                          <a:latin typeface="Calibri"/>
                          <a:ea typeface="Calibri"/>
                          <a:cs typeface="Calibri"/>
                          <a:sym typeface="Calibri"/>
                        </a:rPr>
                        <a:t> Control</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Skill 4:</a:t>
                      </a:r>
                      <a:r>
                        <a:rPr lang="en-GB" sz="1000">
                          <a:solidFill>
                            <a:srgbClr val="FFFFFF"/>
                          </a:solidFill>
                          <a:latin typeface="Calibri"/>
                          <a:ea typeface="Calibri"/>
                          <a:cs typeface="Calibri"/>
                          <a:sym typeface="Calibri"/>
                        </a:rPr>
                        <a:t> Shooting</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Skill 5:</a:t>
                      </a:r>
                      <a:r>
                        <a:rPr lang="en-GB" sz="1000">
                          <a:solidFill>
                            <a:srgbClr val="FFFFFF"/>
                          </a:solidFill>
                          <a:latin typeface="Calibri"/>
                          <a:ea typeface="Calibri"/>
                          <a:cs typeface="Calibri"/>
                          <a:sym typeface="Calibri"/>
                        </a:rPr>
                        <a:t> Tackling</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Game Situation</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852250">
                <a:tc>
                  <a:txBody>
                    <a:bodyPr/>
                    <a:lstStyle/>
                    <a:p>
                      <a:pPr marL="0" lvl="0" indent="0" algn="ctr" rtl="0">
                        <a:spcBef>
                          <a:spcPts val="0"/>
                        </a:spcBef>
                        <a:spcAft>
                          <a:spcPts val="0"/>
                        </a:spcAft>
                        <a:buClr>
                          <a:schemeClr val="dk1"/>
                        </a:buClr>
                        <a:buSzPts val="1100"/>
                        <a:buFont typeface="Arial"/>
                        <a:buNone/>
                      </a:pPr>
                      <a:r>
                        <a:rPr lang="en-GB" sz="1000" b="1">
                          <a:solidFill>
                            <a:srgbClr val="FFFFFF"/>
                          </a:solidFill>
                          <a:latin typeface="Calibri"/>
                          <a:ea typeface="Calibri"/>
                          <a:cs typeface="Calibri"/>
                          <a:sym typeface="Calibri"/>
                        </a:rPr>
                        <a:t>Olympian </a:t>
                      </a:r>
                      <a:endParaRPr sz="1000" b="1">
                        <a:solidFill>
                          <a:srgbClr val="FFFFFF"/>
                        </a:solidFill>
                        <a:latin typeface="Calibri"/>
                        <a:ea typeface="Calibri"/>
                        <a:cs typeface="Calibri"/>
                        <a:sym typeface="Calibri"/>
                      </a:endParaRPr>
                    </a:p>
                    <a:p>
                      <a:pPr marL="0" lvl="0" indent="0" algn="ctr" rtl="0">
                        <a:spcBef>
                          <a:spcPts val="0"/>
                        </a:spcBef>
                        <a:spcAft>
                          <a:spcPts val="0"/>
                        </a:spcAft>
                        <a:buClr>
                          <a:srgbClr val="000000"/>
                        </a:buClr>
                        <a:buSzPts val="1100"/>
                        <a:buFont typeface="Arial"/>
                        <a:buNone/>
                      </a:pPr>
                      <a:r>
                        <a:rPr lang="en-GB" sz="1000" b="1">
                          <a:solidFill>
                            <a:schemeClr val="lt1"/>
                          </a:solidFill>
                          <a:latin typeface="Calibri"/>
                          <a:ea typeface="Calibri"/>
                          <a:cs typeface="Calibri"/>
                          <a:sym typeface="Calibri"/>
                        </a:rPr>
                        <a:t>(Skillful)</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tc>
                  <a:txBody>
                    <a:bodyPr/>
                    <a:lstStyle/>
                    <a:p>
                      <a:pPr marL="0" lvl="0" indent="0" algn="ctr" rtl="0">
                        <a:spcBef>
                          <a:spcPts val="0"/>
                        </a:spcBef>
                        <a:spcAft>
                          <a:spcPts val="0"/>
                        </a:spcAft>
                        <a:buNone/>
                      </a:pPr>
                      <a:r>
                        <a:rPr lang="en-GB" sz="600">
                          <a:latin typeface="Calibri"/>
                          <a:ea typeface="Calibri"/>
                          <a:cs typeface="Calibri"/>
                          <a:sym typeface="Calibri"/>
                        </a:rPr>
                        <a:t>All types of pass are performed with exceptional results. Good timing and pace are always evident. Able to pass on move using inside and outside of foot.</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Shows high level of balance and control when dribbling at pace. Can use either foot with confidence. Able to wrong </a:t>
                      </a:r>
                      <a:endParaRPr sz="600">
                        <a:latin typeface="Calibri"/>
                        <a:ea typeface="Calibri"/>
                        <a:cs typeface="Calibri"/>
                        <a:sym typeface="Calibri"/>
                      </a:endParaRPr>
                    </a:p>
                    <a:p>
                      <a:pPr marL="0" lvl="0" indent="0" algn="ctr" rtl="0">
                        <a:spcBef>
                          <a:spcPts val="0"/>
                        </a:spcBef>
                        <a:spcAft>
                          <a:spcPts val="0"/>
                        </a:spcAft>
                        <a:buNone/>
                      </a:pPr>
                      <a:r>
                        <a:rPr lang="en-GB" sz="600">
                          <a:latin typeface="Calibri"/>
                          <a:ea typeface="Calibri"/>
                          <a:cs typeface="Calibri"/>
                          <a:sym typeface="Calibri"/>
                        </a:rPr>
                        <a:t>foot opponent by using upper body </a:t>
                      </a:r>
                      <a:endParaRPr sz="600">
                        <a:latin typeface="Calibri"/>
                        <a:ea typeface="Calibri"/>
                        <a:cs typeface="Calibri"/>
                        <a:sym typeface="Calibri"/>
                      </a:endParaRPr>
                    </a:p>
                    <a:p>
                      <a:pPr marL="0" lvl="0" indent="0" algn="ctr" rtl="0">
                        <a:spcBef>
                          <a:spcPts val="0"/>
                        </a:spcBef>
                        <a:spcAft>
                          <a:spcPts val="0"/>
                        </a:spcAft>
                        <a:buNone/>
                      </a:pPr>
                      <a:r>
                        <a:rPr lang="en-GB" sz="600">
                          <a:latin typeface="Calibri"/>
                          <a:ea typeface="Calibri"/>
                          <a:cs typeface="Calibri"/>
                          <a:sym typeface="Calibri"/>
                        </a:rPr>
                        <a:t>or step overs.</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consistently control ball with all body parts when under pressure and when moving. Always creates space with first touch of ball.  </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All types of shots are performed with exceptional results. Good timing and pace are always evident. Able to shot on move using a variety of techniques.</a:t>
                      </a:r>
                      <a:endParaRPr sz="600">
                        <a:latin typeface="Calibri"/>
                        <a:ea typeface="Calibri"/>
                        <a:cs typeface="Calibri"/>
                        <a:sym typeface="Calibri"/>
                      </a:endParaRPr>
                    </a:p>
                  </a:txBody>
                  <a:tcPr marL="46800" marR="46800" marT="36000" marB="46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All types of tackles are performed with exception results. Tackles are performed with excellent timing and are effective within competitive situations.</a:t>
                      </a:r>
                      <a:endParaRPr sz="600">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Exerts significant control over game. Outstanding level of skill, tactical awareness &amp; anticipation.  Few errors even when under competitive pressure. Leads team both physically and verbally.</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79725">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Gold </a:t>
                      </a:r>
                      <a:endParaRPr sz="1000" b="1">
                        <a:solidFill>
                          <a:srgbClr val="FFFFFF"/>
                        </a:solidFill>
                        <a:latin typeface="Calibri"/>
                        <a:ea typeface="Calibri"/>
                        <a:cs typeface="Calibri"/>
                        <a:sym typeface="Calibri"/>
                      </a:endParaRPr>
                    </a:p>
                    <a:p>
                      <a:pPr marL="0" lvl="0" indent="0" algn="ctr" rtl="0">
                        <a:spcBef>
                          <a:spcPts val="0"/>
                        </a:spcBef>
                        <a:spcAft>
                          <a:spcPts val="0"/>
                        </a:spcAft>
                        <a:buClr>
                          <a:srgbClr val="000000"/>
                        </a:buClr>
                        <a:buSzPts val="1000"/>
                        <a:buFont typeface="Arial"/>
                        <a:buNone/>
                      </a:pPr>
                      <a:r>
                        <a:rPr lang="en-GB" sz="1000" b="1">
                          <a:solidFill>
                            <a:schemeClr val="lt1"/>
                          </a:solidFill>
                          <a:latin typeface="Calibri"/>
                          <a:ea typeface="Calibri"/>
                          <a:cs typeface="Calibri"/>
                          <a:sym typeface="Calibri"/>
                        </a:rPr>
                        <a:t>(Able)</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ctr" rtl="0">
                        <a:spcBef>
                          <a:spcPts val="0"/>
                        </a:spcBef>
                        <a:spcAft>
                          <a:spcPts val="0"/>
                        </a:spcAft>
                        <a:buNone/>
                      </a:pPr>
                      <a:r>
                        <a:rPr lang="en-GB" sz="600">
                          <a:latin typeface="Calibri"/>
                          <a:ea typeface="Calibri"/>
                          <a:cs typeface="Calibri"/>
                          <a:sym typeface="Calibri"/>
                        </a:rPr>
                        <a:t>Consistently passes the ball accurately whilst on the move. Able to use a wide variety of passes appropriately.</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beat opponent on either side at pace, can use both feet but still prefers towards stronger one when under pressure. Can use a feint or dummy to beat defender.</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control ball with all body parts and can reproduce this in pressurised situations. Shows understanding of creating space with first touch.</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Consistently produces accurate shots within competitive situations. Able to use a wide variety of shot techniques appropriately.</a:t>
                      </a:r>
                      <a:endParaRPr sz="600">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Consistency performs the correct technique when tackling in a range of situations. High level of success when tackling in a competitive situation. </a:t>
                      </a:r>
                      <a:endParaRPr sz="600">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Exerts a strong influence on the game in attack &amp; defence. Makes few unforced errors and assists team mates physically and verbally. High level of skill and tactical awareness.</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36650">
                <a:tc>
                  <a:txBody>
                    <a:bodyPr/>
                    <a:lstStyle/>
                    <a:p>
                      <a:pPr marL="0" lvl="0" indent="0" algn="ctr" rtl="0">
                        <a:spcBef>
                          <a:spcPts val="0"/>
                        </a:spcBef>
                        <a:spcAft>
                          <a:spcPts val="0"/>
                        </a:spcAft>
                        <a:buNone/>
                      </a:pPr>
                      <a:r>
                        <a:rPr lang="en-GB" sz="1000" b="1">
                          <a:latin typeface="Calibri"/>
                          <a:ea typeface="Calibri"/>
                          <a:cs typeface="Calibri"/>
                          <a:sym typeface="Calibri"/>
                        </a:rPr>
                        <a:t>Silver</a:t>
                      </a:r>
                      <a:endParaRPr sz="1000" b="1">
                        <a:latin typeface="Calibri"/>
                        <a:ea typeface="Calibri"/>
                        <a:cs typeface="Calibri"/>
                        <a:sym typeface="Calibri"/>
                      </a:endParaRPr>
                    </a:p>
                    <a:p>
                      <a:pPr marL="0" lvl="0" indent="0" algn="ctr" rtl="0">
                        <a:spcBef>
                          <a:spcPts val="0"/>
                        </a:spcBef>
                        <a:spcAft>
                          <a:spcPts val="0"/>
                        </a:spcAft>
                        <a:buClr>
                          <a:srgbClr val="000000"/>
                        </a:buClr>
                        <a:buSzPts val="1000"/>
                        <a:buFont typeface="Arial"/>
                        <a:buNone/>
                      </a:pPr>
                      <a:r>
                        <a:rPr lang="en-GB" sz="1000" b="1">
                          <a:solidFill>
                            <a:schemeClr val="accent1"/>
                          </a:solidFill>
                          <a:latin typeface="Calibri"/>
                          <a:ea typeface="Calibri"/>
                          <a:cs typeface="Calibri"/>
                          <a:sym typeface="Calibri"/>
                        </a:rPr>
                        <a:t>(Developing)</a:t>
                      </a:r>
                      <a:endParaRPr sz="1000" b="1">
                        <a:solidFill>
                          <a:schemeClr val="accent1"/>
                        </a:solidFill>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GB" sz="600">
                          <a:latin typeface="Calibri"/>
                          <a:ea typeface="Calibri"/>
                          <a:cs typeface="Calibri"/>
                          <a:sym typeface="Calibri"/>
                        </a:rPr>
                        <a:t>Able to pass ball accurately whilst on </a:t>
                      </a:r>
                      <a:endParaRPr sz="600">
                        <a:latin typeface="Calibri"/>
                        <a:ea typeface="Calibri"/>
                        <a:cs typeface="Calibri"/>
                        <a:sym typeface="Calibri"/>
                      </a:endParaRPr>
                    </a:p>
                    <a:p>
                      <a:pPr marL="0" lvl="0" indent="0" algn="ctr" rtl="0">
                        <a:spcBef>
                          <a:spcPts val="0"/>
                        </a:spcBef>
                        <a:spcAft>
                          <a:spcPts val="0"/>
                        </a:spcAft>
                        <a:buNone/>
                      </a:pPr>
                      <a:r>
                        <a:rPr lang="en-GB" sz="600">
                          <a:latin typeface="Calibri"/>
                          <a:ea typeface="Calibri"/>
                          <a:cs typeface="Calibri"/>
                          <a:sym typeface="Calibri"/>
                        </a:rPr>
                        <a:t>the move. Demonstrates correct timing and timing passing the ball over </a:t>
                      </a:r>
                      <a:endParaRPr sz="600">
                        <a:latin typeface="Calibri"/>
                        <a:ea typeface="Calibri"/>
                        <a:cs typeface="Calibri"/>
                        <a:sym typeface="Calibri"/>
                      </a:endParaRPr>
                    </a:p>
                    <a:p>
                      <a:pPr marL="0" lvl="0" indent="0" algn="ctr" rtl="0">
                        <a:spcBef>
                          <a:spcPts val="0"/>
                        </a:spcBef>
                        <a:spcAft>
                          <a:spcPts val="0"/>
                        </a:spcAft>
                        <a:buNone/>
                      </a:pPr>
                      <a:r>
                        <a:rPr lang="en-GB" sz="600">
                          <a:latin typeface="Calibri"/>
                          <a:ea typeface="Calibri"/>
                          <a:cs typeface="Calibri"/>
                          <a:sym typeface="Calibri"/>
                        </a:rPr>
                        <a:t>various distances.</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Can run at and beat opponent on </a:t>
                      </a:r>
                      <a:endParaRPr sz="600">
                        <a:latin typeface="Calibri"/>
                        <a:ea typeface="Calibri"/>
                        <a:cs typeface="Calibri"/>
                        <a:sym typeface="Calibri"/>
                      </a:endParaRPr>
                    </a:p>
                    <a:p>
                      <a:pPr marL="0" lvl="0" indent="0" algn="ctr" rtl="0">
                        <a:spcBef>
                          <a:spcPts val="0"/>
                        </a:spcBef>
                        <a:spcAft>
                          <a:spcPts val="0"/>
                        </a:spcAft>
                        <a:buNone/>
                      </a:pPr>
                      <a:r>
                        <a:rPr lang="en-GB" sz="600">
                          <a:latin typeface="Calibri"/>
                          <a:ea typeface="Calibri"/>
                          <a:cs typeface="Calibri"/>
                          <a:sym typeface="Calibri"/>
                        </a:rPr>
                        <a:t>chosen side with close control of the ball and with good success. Able to change direction easily but tends to use dominant foot only.</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control ball with dominant foot so it is ideal position for dribble. Can use chest and thigh but ball does not always drop in desired position. Needs to cushion ball more effectively.</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shoot accurately whilst on </a:t>
                      </a:r>
                      <a:endParaRPr sz="600">
                        <a:latin typeface="Calibri"/>
                        <a:ea typeface="Calibri"/>
                        <a:cs typeface="Calibri"/>
                        <a:sym typeface="Calibri"/>
                      </a:endParaRPr>
                    </a:p>
                    <a:p>
                      <a:pPr marL="0" lvl="0" indent="0" algn="ctr" rtl="0">
                        <a:spcBef>
                          <a:spcPts val="0"/>
                        </a:spcBef>
                        <a:spcAft>
                          <a:spcPts val="0"/>
                        </a:spcAft>
                        <a:buNone/>
                      </a:pPr>
                      <a:r>
                        <a:rPr lang="en-GB" sz="600">
                          <a:latin typeface="Calibri"/>
                          <a:ea typeface="Calibri"/>
                          <a:cs typeface="Calibri"/>
                          <a:sym typeface="Calibri"/>
                        </a:rPr>
                        <a:t>the move. Demonstrates correct technique  over various distances and with varying levels of challenge.</a:t>
                      </a:r>
                      <a:endParaRPr sz="600">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use correct technique when performing a standing tackle with more consistency.</a:t>
                      </a:r>
                      <a:endParaRPr sz="600">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Shows some ability to influence game.  Understands the differing roles of attack &amp; defence and can perform either. Can play in a variety of positions effectively.</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36650">
                <a:tc>
                  <a:txBody>
                    <a:bodyPr/>
                    <a:lstStyle/>
                    <a:p>
                      <a:pPr marL="0" lvl="0" indent="0" algn="ctr" rtl="0">
                        <a:spcBef>
                          <a:spcPts val="0"/>
                        </a:spcBef>
                        <a:spcAft>
                          <a:spcPts val="0"/>
                        </a:spcAft>
                        <a:buNone/>
                      </a:pPr>
                      <a:r>
                        <a:rPr lang="en-GB" sz="1000" b="1">
                          <a:latin typeface="Calibri"/>
                          <a:ea typeface="Calibri"/>
                          <a:cs typeface="Calibri"/>
                          <a:sym typeface="Calibri"/>
                        </a:rPr>
                        <a:t>Bronze</a:t>
                      </a:r>
                      <a:endParaRPr sz="1000" b="1">
                        <a:latin typeface="Calibri"/>
                        <a:ea typeface="Calibri"/>
                        <a:cs typeface="Calibri"/>
                        <a:sym typeface="Calibri"/>
                      </a:endParaRPr>
                    </a:p>
                    <a:p>
                      <a:pPr marL="0" lvl="0" indent="0" algn="ctr" rtl="0">
                        <a:spcBef>
                          <a:spcPts val="0"/>
                        </a:spcBef>
                        <a:spcAft>
                          <a:spcPts val="0"/>
                        </a:spcAft>
                        <a:buClr>
                          <a:srgbClr val="000000"/>
                        </a:buClr>
                        <a:buSzPts val="1000"/>
                        <a:buFont typeface="Arial"/>
                        <a:buNone/>
                      </a:pPr>
                      <a:r>
                        <a:rPr lang="en-GB" sz="1000" b="1">
                          <a:latin typeface="Calibri"/>
                          <a:ea typeface="Calibri"/>
                          <a:cs typeface="Calibri"/>
                          <a:sym typeface="Calibri"/>
                        </a:rPr>
                        <a:t>(Emerging)</a:t>
                      </a:r>
                      <a:endParaRPr sz="1000" b="1">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5F06"/>
                    </a:solidFill>
                  </a:tcPr>
                </a:tc>
                <a:tc>
                  <a:txBody>
                    <a:bodyPr/>
                    <a:lstStyle/>
                    <a:p>
                      <a:pPr marL="0" lvl="0" indent="0" algn="ctr" rtl="0">
                        <a:spcBef>
                          <a:spcPts val="0"/>
                        </a:spcBef>
                        <a:spcAft>
                          <a:spcPts val="0"/>
                        </a:spcAft>
                        <a:buNone/>
                      </a:pPr>
                      <a:r>
                        <a:rPr lang="en-GB" sz="600">
                          <a:latin typeface="Calibri"/>
                          <a:ea typeface="Calibri"/>
                          <a:cs typeface="Calibri"/>
                          <a:sym typeface="Calibri"/>
                        </a:rPr>
                        <a:t>Passes accurately with correct part of foot. Pass is often not weighted correctly.</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Shows more control, ball kept within easy reach but sometimes loses control.  Dominated by inside of the foot.</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control ball in isolation but tends to use sole of foot. Fails to remove pace of ball and struggles when ball arrives at different heights. Still turns away from the ball at times.</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Shoots accurately with correct part of foot. Shot is often not weighted correctly.</a:t>
                      </a:r>
                      <a:endParaRPr sz="600">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Uses correct technique to perform a standing tackle occasionally with limited success. </a:t>
                      </a:r>
                      <a:endParaRPr sz="600">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Starts to become more effective. Plays a small role within the team performance, demonstrating some simple skills but still prefers to let others take the lead.</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5" name="Google Shape;75;p14"/>
          <p:cNvSpPr txBox="1"/>
          <p:nvPr/>
        </p:nvSpPr>
        <p:spPr>
          <a:xfrm>
            <a:off x="192575" y="4763300"/>
            <a:ext cx="8858700" cy="22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i="1">
                <a:solidFill>
                  <a:srgbClr val="F1C232"/>
                </a:solidFill>
                <a:latin typeface="Cabin"/>
                <a:ea typeface="Cabin"/>
                <a:cs typeface="Cabin"/>
                <a:sym typeface="Cabin"/>
              </a:rPr>
              <a:t>Use the above criteria to self and peer assess during PE lessons. Identify what steps you can take to achieve the next level. </a:t>
            </a:r>
            <a:endParaRPr sz="1000" b="1" i="1">
              <a:solidFill>
                <a:srgbClr val="F1C232"/>
              </a:solidFill>
              <a:latin typeface="Cabin"/>
              <a:ea typeface="Cabin"/>
              <a:cs typeface="Cabin"/>
              <a:sym typeface="Cabin"/>
            </a:endParaRPr>
          </a:p>
        </p:txBody>
      </p:sp>
      <p:pic>
        <p:nvPicPr>
          <p:cNvPr id="76" name="Google Shape;76;p14"/>
          <p:cNvPicPr preferRelativeResize="0"/>
          <p:nvPr/>
        </p:nvPicPr>
        <p:blipFill rotWithShape="1">
          <a:blip r:embed="rId3">
            <a:alphaModFix/>
          </a:blip>
          <a:srcRect b="20229"/>
          <a:stretch/>
        </p:blipFill>
        <p:spPr>
          <a:xfrm>
            <a:off x="134900" y="36850"/>
            <a:ext cx="1574100" cy="532725"/>
          </a:xfrm>
          <a:prstGeom prst="rect">
            <a:avLst/>
          </a:prstGeom>
          <a:noFill/>
          <a:ln>
            <a:noFill/>
          </a:ln>
        </p:spPr>
      </p:pic>
      <p:pic>
        <p:nvPicPr>
          <p:cNvPr id="77" name="Google Shape;77;p14"/>
          <p:cNvPicPr preferRelativeResize="0"/>
          <p:nvPr/>
        </p:nvPicPr>
        <p:blipFill>
          <a:blip r:embed="rId4">
            <a:alphaModFix/>
          </a:blip>
          <a:stretch>
            <a:fillRect/>
          </a:stretch>
        </p:blipFill>
        <p:spPr>
          <a:xfrm>
            <a:off x="8488529" y="36850"/>
            <a:ext cx="562735" cy="53272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On-screen Show (16:9)</PresentationFormat>
  <Paragraphs>81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Lato</vt:lpstr>
      <vt:lpstr>Calibri</vt:lpstr>
      <vt:lpstr>Cabin</vt:lpstr>
      <vt:lpstr>Playfair Display</vt:lpstr>
      <vt:lpstr>Coral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Bunning,L</dc:creator>
  <cp:lastModifiedBy>Bunning,L</cp:lastModifiedBy>
  <cp:revision>1</cp:revision>
  <dcterms:modified xsi:type="dcterms:W3CDTF">2023-07-12T09:27:20Z</dcterms:modified>
</cp:coreProperties>
</file>