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4700" y="57531"/>
            <a:ext cx="32416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7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6FC0"/>
                </a:solidFill>
                <a:latin typeface="Calibri"/>
                <a:cs typeface="Calibri"/>
              </a:rPr>
              <a:t>1.1 </a:t>
            </a:r>
            <a:r>
              <a:rPr sz="1400" b="1" spc="-5" dirty="0">
                <a:solidFill>
                  <a:srgbClr val="006FC0"/>
                </a:solidFill>
                <a:latin typeface="Calibri"/>
                <a:cs typeface="Calibri"/>
              </a:rPr>
              <a:t>Economic </a:t>
            </a:r>
            <a:r>
              <a:rPr lang="en-GB" sz="1400" b="1" spc="-10" dirty="0">
                <a:solidFill>
                  <a:srgbClr val="006FC0"/>
                </a:solidFill>
                <a:latin typeface="Calibri"/>
                <a:cs typeface="Calibri"/>
              </a:rPr>
              <a:t>Foundations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4921" y="1400625"/>
            <a:ext cx="259841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Opportunity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Cost</a:t>
            </a:r>
            <a:r>
              <a:rPr lang="en-GB" sz="1400" b="1" spc="-10" dirty="0">
                <a:latin typeface="Calibri"/>
                <a:cs typeface="Calibri"/>
              </a:rPr>
              <a:t> &amp; trade off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789" y="1794510"/>
            <a:ext cx="5552440" cy="1193800"/>
          </a:xfrm>
          <a:custGeom>
            <a:avLst/>
            <a:gdLst/>
            <a:ahLst/>
            <a:cxnLst/>
            <a:rect l="l" t="t" r="r" b="b"/>
            <a:pathLst>
              <a:path w="5552440" h="1193800">
                <a:moveTo>
                  <a:pt x="0" y="199009"/>
                </a:moveTo>
                <a:lnTo>
                  <a:pt x="5254" y="153355"/>
                </a:lnTo>
                <a:lnTo>
                  <a:pt x="20222" y="111458"/>
                </a:lnTo>
                <a:lnTo>
                  <a:pt x="43710" y="74508"/>
                </a:lnTo>
                <a:lnTo>
                  <a:pt x="74522" y="43697"/>
                </a:lnTo>
                <a:lnTo>
                  <a:pt x="111466" y="20214"/>
                </a:lnTo>
                <a:lnTo>
                  <a:pt x="153347" y="5252"/>
                </a:lnTo>
                <a:lnTo>
                  <a:pt x="198970" y="0"/>
                </a:lnTo>
                <a:lnTo>
                  <a:pt x="5353431" y="0"/>
                </a:lnTo>
                <a:lnTo>
                  <a:pt x="5399084" y="5252"/>
                </a:lnTo>
                <a:lnTo>
                  <a:pt x="5440981" y="20214"/>
                </a:lnTo>
                <a:lnTo>
                  <a:pt x="5477931" y="43697"/>
                </a:lnTo>
                <a:lnTo>
                  <a:pt x="5508742" y="74508"/>
                </a:lnTo>
                <a:lnTo>
                  <a:pt x="5532225" y="111458"/>
                </a:lnTo>
                <a:lnTo>
                  <a:pt x="5547187" y="153355"/>
                </a:lnTo>
                <a:lnTo>
                  <a:pt x="5552440" y="199009"/>
                </a:lnTo>
                <a:lnTo>
                  <a:pt x="5552440" y="994790"/>
                </a:lnTo>
                <a:lnTo>
                  <a:pt x="5547187" y="1040444"/>
                </a:lnTo>
                <a:lnTo>
                  <a:pt x="5532225" y="1082341"/>
                </a:lnTo>
                <a:lnTo>
                  <a:pt x="5508742" y="1119291"/>
                </a:lnTo>
                <a:lnTo>
                  <a:pt x="5477931" y="1150102"/>
                </a:lnTo>
                <a:lnTo>
                  <a:pt x="5440981" y="1173585"/>
                </a:lnTo>
                <a:lnTo>
                  <a:pt x="5399084" y="1188547"/>
                </a:lnTo>
                <a:lnTo>
                  <a:pt x="5353431" y="1193800"/>
                </a:lnTo>
                <a:lnTo>
                  <a:pt x="198970" y="1193800"/>
                </a:lnTo>
                <a:lnTo>
                  <a:pt x="153347" y="1188547"/>
                </a:lnTo>
                <a:lnTo>
                  <a:pt x="111466" y="1173585"/>
                </a:lnTo>
                <a:lnTo>
                  <a:pt x="74522" y="1150102"/>
                </a:lnTo>
                <a:lnTo>
                  <a:pt x="43710" y="1119291"/>
                </a:lnTo>
                <a:lnTo>
                  <a:pt x="20222" y="1082341"/>
                </a:lnTo>
                <a:lnTo>
                  <a:pt x="5254" y="1040444"/>
                </a:lnTo>
                <a:lnTo>
                  <a:pt x="0" y="994790"/>
                </a:lnTo>
                <a:lnTo>
                  <a:pt x="0" y="199009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23651" y="1833607"/>
            <a:ext cx="6322060" cy="2806973"/>
          </a:xfrm>
          <a:custGeom>
            <a:avLst/>
            <a:gdLst/>
            <a:ahLst/>
            <a:cxnLst/>
            <a:rect l="l" t="t" r="r" b="b"/>
            <a:pathLst>
              <a:path w="6322059" h="541019">
                <a:moveTo>
                  <a:pt x="0" y="90170"/>
                </a:moveTo>
                <a:lnTo>
                  <a:pt x="7088" y="55078"/>
                </a:lnTo>
                <a:lnTo>
                  <a:pt x="26416" y="26416"/>
                </a:lnTo>
                <a:lnTo>
                  <a:pt x="55078" y="7088"/>
                </a:lnTo>
                <a:lnTo>
                  <a:pt x="90170" y="0"/>
                </a:lnTo>
                <a:lnTo>
                  <a:pt x="6231890" y="0"/>
                </a:lnTo>
                <a:lnTo>
                  <a:pt x="6266981" y="7088"/>
                </a:lnTo>
                <a:lnTo>
                  <a:pt x="6295644" y="26416"/>
                </a:lnTo>
                <a:lnTo>
                  <a:pt x="6314971" y="55078"/>
                </a:lnTo>
                <a:lnTo>
                  <a:pt x="6322060" y="90170"/>
                </a:lnTo>
                <a:lnTo>
                  <a:pt x="6322060" y="450850"/>
                </a:lnTo>
                <a:lnTo>
                  <a:pt x="6314971" y="485941"/>
                </a:lnTo>
                <a:lnTo>
                  <a:pt x="6295644" y="514603"/>
                </a:lnTo>
                <a:lnTo>
                  <a:pt x="6266981" y="533931"/>
                </a:lnTo>
                <a:lnTo>
                  <a:pt x="6231890" y="541020"/>
                </a:lnTo>
                <a:lnTo>
                  <a:pt x="90170" y="541020"/>
                </a:lnTo>
                <a:lnTo>
                  <a:pt x="55078" y="533931"/>
                </a:lnTo>
                <a:lnTo>
                  <a:pt x="26416" y="514603"/>
                </a:lnTo>
                <a:lnTo>
                  <a:pt x="7088" y="485941"/>
                </a:lnTo>
                <a:lnTo>
                  <a:pt x="0" y="450850"/>
                </a:lnTo>
                <a:lnTo>
                  <a:pt x="0" y="9017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19110" y="1917514"/>
            <a:ext cx="6035675" cy="900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Opportunity</a:t>
            </a:r>
            <a:r>
              <a:rPr sz="1400" b="1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AF50"/>
                </a:solidFill>
                <a:latin typeface="Calibri"/>
                <a:cs typeface="Calibri"/>
              </a:rPr>
              <a:t>cost</a:t>
            </a:r>
            <a:r>
              <a:rPr sz="14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is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 the</a:t>
            </a:r>
            <a:r>
              <a:rPr sz="1400" spc="3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value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of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B050"/>
                </a:solidFill>
                <a:latin typeface="Calibri"/>
                <a:cs typeface="Calibri"/>
              </a:rPr>
              <a:t>next</a:t>
            </a:r>
            <a:r>
              <a:rPr sz="1400" b="1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B050"/>
                </a:solidFill>
                <a:latin typeface="Calibri"/>
                <a:cs typeface="Calibri"/>
              </a:rPr>
              <a:t>best</a:t>
            </a:r>
            <a:r>
              <a:rPr sz="1400" b="1" spc="1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B050"/>
                </a:solidFill>
                <a:latin typeface="Calibri"/>
                <a:cs typeface="Calibri"/>
              </a:rPr>
              <a:t>alternative</a:t>
            </a:r>
            <a:r>
              <a:rPr sz="1400" b="1" spc="55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B050"/>
                </a:solidFill>
                <a:latin typeface="Calibri"/>
                <a:cs typeface="Calibri"/>
              </a:rPr>
              <a:t>foregone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(given</a:t>
            </a:r>
            <a:r>
              <a:rPr sz="1400" spc="3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up)</a:t>
            </a:r>
            <a:r>
              <a:rPr sz="1400" spc="-2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when </a:t>
            </a:r>
            <a:r>
              <a:rPr sz="1400" spc="-30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a</a:t>
            </a:r>
            <a:r>
              <a:rPr sz="1400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b="1" i="1" spc="-10" dirty="0">
                <a:solidFill>
                  <a:srgbClr val="1F2937"/>
                </a:solidFill>
                <a:latin typeface="Calibri"/>
                <a:cs typeface="Calibri"/>
              </a:rPr>
              <a:t>choice</a:t>
            </a:r>
            <a:r>
              <a:rPr sz="1400" b="1" i="1" spc="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is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made</a:t>
            </a:r>
            <a:r>
              <a:rPr lang="en-GB" sz="1400" dirty="0">
                <a:solidFill>
                  <a:srgbClr val="1F2937"/>
                </a:solidFill>
                <a:latin typeface="Calibri"/>
                <a:cs typeface="Calibri"/>
              </a:rPr>
              <a:t>.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dirty="0">
                <a:solidFill>
                  <a:srgbClr val="00B050"/>
                </a:solidFill>
                <a:latin typeface="Calibri"/>
                <a:cs typeface="Calibri"/>
              </a:rPr>
              <a:t>Trade off</a:t>
            </a:r>
            <a:r>
              <a:rPr lang="en-GB" sz="1400" dirty="0">
                <a:solidFill>
                  <a:srgbClr val="1F2937"/>
                </a:solidFill>
                <a:latin typeface="Calibri"/>
                <a:cs typeface="Calibri"/>
              </a:rPr>
              <a:t>: when a choice is made above all other alternatives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20695" y="3127375"/>
            <a:ext cx="2638425" cy="3623310"/>
            <a:chOff x="3020695" y="3127375"/>
            <a:chExt cx="2638425" cy="3623310"/>
          </a:xfrm>
        </p:grpSpPr>
        <p:sp>
          <p:nvSpPr>
            <p:cNvPr id="8" name="object 8"/>
            <p:cNvSpPr/>
            <p:nvPr/>
          </p:nvSpPr>
          <p:spPr>
            <a:xfrm>
              <a:off x="3023870" y="3130550"/>
              <a:ext cx="46355" cy="3616960"/>
            </a:xfrm>
            <a:custGeom>
              <a:avLst/>
              <a:gdLst/>
              <a:ahLst/>
              <a:cxnLst/>
              <a:rect l="l" t="t" r="r" b="b"/>
              <a:pathLst>
                <a:path w="46355" h="3616959">
                  <a:moveTo>
                    <a:pt x="46355" y="0"/>
                  </a:moveTo>
                  <a:lnTo>
                    <a:pt x="0" y="3616373"/>
                  </a:lnTo>
                </a:path>
              </a:pathLst>
            </a:custGeom>
            <a:ln w="6350">
              <a:solidFill>
                <a:srgbClr val="4471C4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17850" y="3272789"/>
              <a:ext cx="2534920" cy="1422400"/>
            </a:xfrm>
            <a:custGeom>
              <a:avLst/>
              <a:gdLst/>
              <a:ahLst/>
              <a:cxnLst/>
              <a:rect l="l" t="t" r="r" b="b"/>
              <a:pathLst>
                <a:path w="2534920" h="1422400">
                  <a:moveTo>
                    <a:pt x="0" y="237109"/>
                  </a:moveTo>
                  <a:lnTo>
                    <a:pt x="4817" y="189327"/>
                  </a:lnTo>
                  <a:lnTo>
                    <a:pt x="18635" y="144821"/>
                  </a:lnTo>
                  <a:lnTo>
                    <a:pt x="40498" y="104545"/>
                  </a:lnTo>
                  <a:lnTo>
                    <a:pt x="69453" y="69453"/>
                  </a:lnTo>
                  <a:lnTo>
                    <a:pt x="104545" y="40498"/>
                  </a:lnTo>
                  <a:lnTo>
                    <a:pt x="144821" y="18635"/>
                  </a:lnTo>
                  <a:lnTo>
                    <a:pt x="189327" y="4817"/>
                  </a:lnTo>
                  <a:lnTo>
                    <a:pt x="237109" y="0"/>
                  </a:lnTo>
                  <a:lnTo>
                    <a:pt x="2297811" y="0"/>
                  </a:lnTo>
                  <a:lnTo>
                    <a:pt x="2345592" y="4817"/>
                  </a:lnTo>
                  <a:lnTo>
                    <a:pt x="2390098" y="18635"/>
                  </a:lnTo>
                  <a:lnTo>
                    <a:pt x="2430374" y="40498"/>
                  </a:lnTo>
                  <a:lnTo>
                    <a:pt x="2465466" y="69453"/>
                  </a:lnTo>
                  <a:lnTo>
                    <a:pt x="2494421" y="104545"/>
                  </a:lnTo>
                  <a:lnTo>
                    <a:pt x="2516284" y="144821"/>
                  </a:lnTo>
                  <a:lnTo>
                    <a:pt x="2530102" y="189327"/>
                  </a:lnTo>
                  <a:lnTo>
                    <a:pt x="2534920" y="237109"/>
                  </a:lnTo>
                  <a:lnTo>
                    <a:pt x="2534920" y="1185291"/>
                  </a:lnTo>
                  <a:lnTo>
                    <a:pt x="2530102" y="1233072"/>
                  </a:lnTo>
                  <a:lnTo>
                    <a:pt x="2516284" y="1277578"/>
                  </a:lnTo>
                  <a:lnTo>
                    <a:pt x="2494421" y="1317854"/>
                  </a:lnTo>
                  <a:lnTo>
                    <a:pt x="2465466" y="1352946"/>
                  </a:lnTo>
                  <a:lnTo>
                    <a:pt x="2430374" y="1381901"/>
                  </a:lnTo>
                  <a:lnTo>
                    <a:pt x="2390098" y="1403764"/>
                  </a:lnTo>
                  <a:lnTo>
                    <a:pt x="2345592" y="1417582"/>
                  </a:lnTo>
                  <a:lnTo>
                    <a:pt x="2297811" y="1422400"/>
                  </a:lnTo>
                  <a:lnTo>
                    <a:pt x="237109" y="1422400"/>
                  </a:lnTo>
                  <a:lnTo>
                    <a:pt x="189327" y="1417582"/>
                  </a:lnTo>
                  <a:lnTo>
                    <a:pt x="144821" y="1403764"/>
                  </a:lnTo>
                  <a:lnTo>
                    <a:pt x="104545" y="1381901"/>
                  </a:lnTo>
                  <a:lnTo>
                    <a:pt x="69453" y="1352946"/>
                  </a:lnTo>
                  <a:lnTo>
                    <a:pt x="40498" y="1317854"/>
                  </a:lnTo>
                  <a:lnTo>
                    <a:pt x="18635" y="1277578"/>
                  </a:lnTo>
                  <a:lnTo>
                    <a:pt x="4817" y="1233072"/>
                  </a:lnTo>
                  <a:lnTo>
                    <a:pt x="0" y="1185291"/>
                  </a:lnTo>
                  <a:lnTo>
                    <a:pt x="0" y="237109"/>
                  </a:lnTo>
                  <a:close/>
                </a:path>
              </a:pathLst>
            </a:custGeom>
            <a:ln w="1270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00330" y="3272790"/>
            <a:ext cx="2829560" cy="2286000"/>
          </a:xfrm>
          <a:custGeom>
            <a:avLst/>
            <a:gdLst/>
            <a:ahLst/>
            <a:cxnLst/>
            <a:rect l="l" t="t" r="r" b="b"/>
            <a:pathLst>
              <a:path w="2829560" h="2286000">
                <a:moveTo>
                  <a:pt x="0" y="381000"/>
                </a:moveTo>
                <a:lnTo>
                  <a:pt x="2968" y="333204"/>
                </a:lnTo>
                <a:lnTo>
                  <a:pt x="11636" y="287181"/>
                </a:lnTo>
                <a:lnTo>
                  <a:pt x="25646" y="243288"/>
                </a:lnTo>
                <a:lnTo>
                  <a:pt x="44641" y="201881"/>
                </a:lnTo>
                <a:lnTo>
                  <a:pt x="68265" y="163318"/>
                </a:lnTo>
                <a:lnTo>
                  <a:pt x="96159" y="127955"/>
                </a:lnTo>
                <a:lnTo>
                  <a:pt x="127967" y="96149"/>
                </a:lnTo>
                <a:lnTo>
                  <a:pt x="163332" y="68257"/>
                </a:lnTo>
                <a:lnTo>
                  <a:pt x="201897" y="44636"/>
                </a:lnTo>
                <a:lnTo>
                  <a:pt x="243304" y="25643"/>
                </a:lnTo>
                <a:lnTo>
                  <a:pt x="287197" y="11634"/>
                </a:lnTo>
                <a:lnTo>
                  <a:pt x="333219" y="2968"/>
                </a:lnTo>
                <a:lnTo>
                  <a:pt x="381012" y="0"/>
                </a:lnTo>
                <a:lnTo>
                  <a:pt x="2448560" y="0"/>
                </a:lnTo>
                <a:lnTo>
                  <a:pt x="2496355" y="2968"/>
                </a:lnTo>
                <a:lnTo>
                  <a:pt x="2542378" y="11634"/>
                </a:lnTo>
                <a:lnTo>
                  <a:pt x="2586271" y="25643"/>
                </a:lnTo>
                <a:lnTo>
                  <a:pt x="2627678" y="44636"/>
                </a:lnTo>
                <a:lnTo>
                  <a:pt x="2666241" y="68257"/>
                </a:lnTo>
                <a:lnTo>
                  <a:pt x="2701604" y="96149"/>
                </a:lnTo>
                <a:lnTo>
                  <a:pt x="2733410" y="127955"/>
                </a:lnTo>
                <a:lnTo>
                  <a:pt x="2761302" y="163318"/>
                </a:lnTo>
                <a:lnTo>
                  <a:pt x="2784923" y="201881"/>
                </a:lnTo>
                <a:lnTo>
                  <a:pt x="2803916" y="243288"/>
                </a:lnTo>
                <a:lnTo>
                  <a:pt x="2817925" y="287181"/>
                </a:lnTo>
                <a:lnTo>
                  <a:pt x="2826591" y="333204"/>
                </a:lnTo>
                <a:lnTo>
                  <a:pt x="2829560" y="381000"/>
                </a:lnTo>
                <a:lnTo>
                  <a:pt x="2829560" y="1905000"/>
                </a:lnTo>
                <a:lnTo>
                  <a:pt x="2826591" y="1952795"/>
                </a:lnTo>
                <a:lnTo>
                  <a:pt x="2817925" y="1998818"/>
                </a:lnTo>
                <a:lnTo>
                  <a:pt x="2803916" y="2042711"/>
                </a:lnTo>
                <a:lnTo>
                  <a:pt x="2784923" y="2084118"/>
                </a:lnTo>
                <a:lnTo>
                  <a:pt x="2761302" y="2122681"/>
                </a:lnTo>
                <a:lnTo>
                  <a:pt x="2733410" y="2158044"/>
                </a:lnTo>
                <a:lnTo>
                  <a:pt x="2701604" y="2189850"/>
                </a:lnTo>
                <a:lnTo>
                  <a:pt x="2666241" y="2217742"/>
                </a:lnTo>
                <a:lnTo>
                  <a:pt x="2627678" y="2241363"/>
                </a:lnTo>
                <a:lnTo>
                  <a:pt x="2586271" y="2260356"/>
                </a:lnTo>
                <a:lnTo>
                  <a:pt x="2542378" y="2274365"/>
                </a:lnTo>
                <a:lnTo>
                  <a:pt x="2496355" y="2283031"/>
                </a:lnTo>
                <a:lnTo>
                  <a:pt x="2448560" y="2286000"/>
                </a:lnTo>
                <a:lnTo>
                  <a:pt x="381012" y="2286000"/>
                </a:lnTo>
                <a:lnTo>
                  <a:pt x="333219" y="2283031"/>
                </a:lnTo>
                <a:lnTo>
                  <a:pt x="287197" y="2274365"/>
                </a:lnTo>
                <a:lnTo>
                  <a:pt x="243304" y="2260356"/>
                </a:lnTo>
                <a:lnTo>
                  <a:pt x="201897" y="2241363"/>
                </a:lnTo>
                <a:lnTo>
                  <a:pt x="163332" y="2217742"/>
                </a:lnTo>
                <a:lnTo>
                  <a:pt x="127967" y="2189850"/>
                </a:lnTo>
                <a:lnTo>
                  <a:pt x="96159" y="2158044"/>
                </a:lnTo>
                <a:lnTo>
                  <a:pt x="68265" y="2122681"/>
                </a:lnTo>
                <a:lnTo>
                  <a:pt x="44641" y="2084118"/>
                </a:lnTo>
                <a:lnTo>
                  <a:pt x="25646" y="2042711"/>
                </a:lnTo>
                <a:lnTo>
                  <a:pt x="11636" y="1998818"/>
                </a:lnTo>
                <a:lnTo>
                  <a:pt x="2968" y="1952795"/>
                </a:lnTo>
                <a:lnTo>
                  <a:pt x="0" y="1905000"/>
                </a:lnTo>
                <a:lnTo>
                  <a:pt x="0" y="381000"/>
                </a:lnTo>
                <a:close/>
              </a:path>
            </a:pathLst>
          </a:custGeom>
          <a:ln w="12699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0512" y="3325748"/>
            <a:ext cx="2414270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2925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Resources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used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production process: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Land</a:t>
            </a:r>
            <a:r>
              <a:rPr sz="1400" b="1" spc="-6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–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natural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physical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resources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Labour</a:t>
            </a:r>
            <a:r>
              <a:rPr sz="1400" b="1" spc="-8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–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human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input</a:t>
            </a:r>
            <a:endParaRPr sz="1400">
              <a:latin typeface="Calibri"/>
              <a:cs typeface="Calibri"/>
            </a:endParaRPr>
          </a:p>
          <a:p>
            <a:pPr marL="12700" marR="148590">
              <a:lnSpc>
                <a:spcPct val="100000"/>
              </a:lnSpc>
            </a:pP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Capital</a:t>
            </a:r>
            <a:r>
              <a:rPr sz="1400" b="1" spc="-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– man-made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resources,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eg machinery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Enterprise/Entrepreneurship </a:t>
            </a:r>
            <a:r>
              <a:rPr sz="1400" dirty="0">
                <a:latin typeface="Calibri"/>
                <a:cs typeface="Calibri"/>
              </a:rPr>
              <a:t>-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the ability</a:t>
            </a:r>
            <a:r>
              <a:rPr sz="1400" spc="2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willingness</a:t>
            </a:r>
            <a:r>
              <a:rPr sz="1400" spc="3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1F2937"/>
                </a:solidFill>
                <a:latin typeface="Calibri"/>
                <a:cs typeface="Calibri"/>
              </a:rPr>
              <a:t>to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organize, coordinate,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and </a:t>
            </a:r>
            <a:r>
              <a:rPr sz="1400" spc="-15" dirty="0">
                <a:solidFill>
                  <a:srgbClr val="1F2937"/>
                </a:solidFill>
                <a:latin typeface="Calibri"/>
                <a:cs typeface="Calibri"/>
              </a:rPr>
              <a:t>take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risks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in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production process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2894" y="424815"/>
            <a:ext cx="24752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Purpose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Economic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Activity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1907" y="5537608"/>
            <a:ext cx="2602230" cy="115824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tabLst>
                <a:tab pos="219710" algn="l"/>
                <a:tab pos="2575560" algn="l"/>
              </a:tabLst>
            </a:pPr>
            <a:r>
              <a:rPr sz="1200" b="1" u="sng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	</a:t>
            </a:r>
            <a:r>
              <a:rPr sz="1200" b="1" u="sng" spc="-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Rewards</a:t>
            </a:r>
            <a:r>
              <a:rPr sz="1200" b="1" u="sng" spc="-5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to </a:t>
            </a:r>
            <a:r>
              <a:rPr sz="1200" b="1" u="sng" spc="-15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factors</a:t>
            </a:r>
            <a:r>
              <a:rPr sz="1200" b="1" u="sng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of</a:t>
            </a:r>
            <a:r>
              <a:rPr sz="1200" b="1" u="sng" spc="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10" dirty="0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production	</a:t>
            </a:r>
            <a:endParaRPr sz="1200">
              <a:latin typeface="Calibri"/>
              <a:cs typeface="Calibri"/>
            </a:endParaRPr>
          </a:p>
          <a:p>
            <a:pPr marL="645160" marR="637540" indent="-635" algn="ctr">
              <a:lnSpc>
                <a:spcPct val="100000"/>
              </a:lnSpc>
              <a:spcBef>
                <a:spcPts val="405"/>
              </a:spcBef>
            </a:pPr>
            <a:r>
              <a:rPr sz="1400" spc="-5" dirty="0">
                <a:latin typeface="Calibri"/>
                <a:cs typeface="Calibri"/>
              </a:rPr>
              <a:t>Land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rent 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Labour </a:t>
            </a:r>
            <a:r>
              <a:rPr sz="1400" dirty="0">
                <a:latin typeface="Calibri"/>
                <a:cs typeface="Calibri"/>
              </a:rPr>
              <a:t>= </a:t>
            </a:r>
            <a:r>
              <a:rPr sz="1400" spc="-10" dirty="0">
                <a:latin typeface="Calibri"/>
                <a:cs typeface="Calibri"/>
              </a:rPr>
              <a:t>wages </a:t>
            </a:r>
            <a:r>
              <a:rPr sz="1400" spc="-5" dirty="0">
                <a:latin typeface="Calibri"/>
                <a:cs typeface="Calibri"/>
              </a:rPr>
              <a:t> Capital </a:t>
            </a:r>
            <a:r>
              <a:rPr sz="1400" dirty="0">
                <a:latin typeface="Calibri"/>
                <a:cs typeface="Calibri"/>
              </a:rPr>
              <a:t>= </a:t>
            </a:r>
            <a:r>
              <a:rPr sz="1400" spc="-15" dirty="0">
                <a:latin typeface="Calibri"/>
                <a:cs typeface="Calibri"/>
              </a:rPr>
              <a:t>interest </a:t>
            </a:r>
            <a:r>
              <a:rPr sz="1400" spc="-10" dirty="0">
                <a:latin typeface="Calibri"/>
                <a:cs typeface="Calibri"/>
              </a:rPr>
              <a:t> Enterprise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profit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64534" y="3321303"/>
            <a:ext cx="215519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Microeconomics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is a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branch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of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economics</a:t>
            </a:r>
            <a:r>
              <a:rPr sz="1400" spc="-3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that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studies</a:t>
            </a:r>
            <a:r>
              <a:rPr sz="1400" spc="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the </a:t>
            </a:r>
            <a:r>
              <a:rPr sz="1400" spc="-30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behaviour of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individuals and 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firms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the</a:t>
            </a:r>
            <a:r>
              <a:rPr sz="1400" spc="2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market.</a:t>
            </a:r>
            <a:endParaRPr sz="1400" dirty="0">
              <a:latin typeface="Calibri"/>
              <a:cs typeface="Calibri"/>
            </a:endParaRPr>
          </a:p>
          <a:p>
            <a:pPr marL="12700" marR="154305">
              <a:lnSpc>
                <a:spcPct val="100000"/>
              </a:lnSpc>
            </a:pP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Macroeconomics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considers </a:t>
            </a:r>
            <a:r>
              <a:rPr sz="1400" spc="-30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the economy</a:t>
            </a:r>
            <a:r>
              <a:rPr sz="1400" spc="-2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as</a:t>
            </a:r>
            <a:r>
              <a:rPr sz="1400" spc="-3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whole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7789" y="722630"/>
            <a:ext cx="5554980" cy="812800"/>
          </a:xfrm>
          <a:custGeom>
            <a:avLst/>
            <a:gdLst/>
            <a:ahLst/>
            <a:cxnLst/>
            <a:rect l="l" t="t" r="r" b="b"/>
            <a:pathLst>
              <a:path w="5554980" h="812800">
                <a:moveTo>
                  <a:pt x="0" y="135509"/>
                </a:moveTo>
                <a:lnTo>
                  <a:pt x="6906" y="92691"/>
                </a:lnTo>
                <a:lnTo>
                  <a:pt x="26138" y="55494"/>
                </a:lnTo>
                <a:lnTo>
                  <a:pt x="55464" y="26155"/>
                </a:lnTo>
                <a:lnTo>
                  <a:pt x="92652" y="6911"/>
                </a:lnTo>
                <a:lnTo>
                  <a:pt x="135470" y="0"/>
                </a:lnTo>
                <a:lnTo>
                  <a:pt x="5419471" y="0"/>
                </a:lnTo>
                <a:lnTo>
                  <a:pt x="5462288" y="6911"/>
                </a:lnTo>
                <a:lnTo>
                  <a:pt x="5499485" y="26155"/>
                </a:lnTo>
                <a:lnTo>
                  <a:pt x="5528824" y="55494"/>
                </a:lnTo>
                <a:lnTo>
                  <a:pt x="5548068" y="92691"/>
                </a:lnTo>
                <a:lnTo>
                  <a:pt x="5554980" y="135509"/>
                </a:lnTo>
                <a:lnTo>
                  <a:pt x="5554980" y="677291"/>
                </a:lnTo>
                <a:lnTo>
                  <a:pt x="5548068" y="720108"/>
                </a:lnTo>
                <a:lnTo>
                  <a:pt x="5528824" y="757305"/>
                </a:lnTo>
                <a:lnTo>
                  <a:pt x="5499485" y="786644"/>
                </a:lnTo>
                <a:lnTo>
                  <a:pt x="5462288" y="805888"/>
                </a:lnTo>
                <a:lnTo>
                  <a:pt x="5419471" y="812800"/>
                </a:lnTo>
                <a:lnTo>
                  <a:pt x="135470" y="812800"/>
                </a:lnTo>
                <a:lnTo>
                  <a:pt x="92652" y="805888"/>
                </a:lnTo>
                <a:lnTo>
                  <a:pt x="55464" y="786644"/>
                </a:lnTo>
                <a:lnTo>
                  <a:pt x="26138" y="757305"/>
                </a:lnTo>
                <a:lnTo>
                  <a:pt x="6906" y="720108"/>
                </a:lnTo>
                <a:lnTo>
                  <a:pt x="0" y="677291"/>
                </a:lnTo>
                <a:lnTo>
                  <a:pt x="0" y="13550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15582" y="755015"/>
            <a:ext cx="5308600" cy="246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105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produce </a:t>
            </a:r>
            <a:r>
              <a:rPr sz="1400" dirty="0">
                <a:latin typeface="Calibri"/>
                <a:cs typeface="Calibri"/>
              </a:rPr>
              <a:t>goods and services </a:t>
            </a:r>
            <a:r>
              <a:rPr sz="1400" spc="-15" dirty="0">
                <a:latin typeface="Calibri"/>
                <a:cs typeface="Calibri"/>
              </a:rPr>
              <a:t>to </a:t>
            </a:r>
            <a:r>
              <a:rPr sz="1400" dirty="0">
                <a:latin typeface="Calibri"/>
                <a:cs typeface="Calibri"/>
              </a:rPr>
              <a:t>meet our needs and </a:t>
            </a:r>
            <a:r>
              <a:rPr sz="1400" spc="-10" dirty="0">
                <a:latin typeface="Calibri"/>
                <a:cs typeface="Calibri"/>
              </a:rPr>
              <a:t>wants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Need: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something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you must</a:t>
            </a:r>
            <a:r>
              <a:rPr sz="1400" spc="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have</a:t>
            </a:r>
            <a:r>
              <a:rPr sz="1400" spc="-15" dirty="0">
                <a:solidFill>
                  <a:srgbClr val="1F2937"/>
                </a:solidFill>
                <a:latin typeface="Calibri"/>
                <a:cs typeface="Calibri"/>
              </a:rPr>
              <a:t> to</a:t>
            </a:r>
            <a:r>
              <a:rPr sz="1400" spc="2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survive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or </a:t>
            </a:r>
            <a:r>
              <a:rPr sz="1400" spc="-15" dirty="0">
                <a:solidFill>
                  <a:srgbClr val="1F2937"/>
                </a:solidFill>
                <a:latin typeface="Calibri"/>
                <a:cs typeface="Calibri"/>
              </a:rPr>
              <a:t>to</a:t>
            </a:r>
            <a:r>
              <a:rPr sz="1400" spc="2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do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something </a:t>
            </a:r>
            <a:r>
              <a:rPr sz="1400" spc="-30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00AF50"/>
                </a:solidFill>
                <a:latin typeface="Calibri"/>
                <a:cs typeface="Calibri"/>
              </a:rPr>
              <a:t>Want:</a:t>
            </a:r>
            <a:r>
              <a:rPr sz="14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something</a:t>
            </a:r>
            <a:r>
              <a:rPr sz="1400" spc="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you</a:t>
            </a:r>
            <a:r>
              <a:rPr sz="1400" spc="-1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desire</a:t>
            </a:r>
            <a:r>
              <a:rPr sz="1400" spc="25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but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it</a:t>
            </a:r>
            <a:r>
              <a:rPr sz="1400" spc="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is</a:t>
            </a:r>
            <a:r>
              <a:rPr sz="1400" spc="-10" dirty="0">
                <a:solidFill>
                  <a:srgbClr val="1F2937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2937"/>
                </a:solidFill>
                <a:latin typeface="Calibri"/>
                <a:cs typeface="Calibri"/>
              </a:rPr>
              <a:t>not </a:t>
            </a:r>
            <a:r>
              <a:rPr sz="1400" spc="-5" dirty="0">
                <a:solidFill>
                  <a:srgbClr val="1F2937"/>
                </a:solidFill>
                <a:latin typeface="Calibri"/>
                <a:cs typeface="Calibri"/>
              </a:rPr>
              <a:t>essential</a:t>
            </a:r>
            <a:endParaRPr sz="1400" dirty="0">
              <a:latin typeface="Calibri"/>
              <a:cs typeface="Calibri"/>
            </a:endParaRPr>
          </a:p>
          <a:p>
            <a:pPr marR="288290" algn="ctr">
              <a:lnSpc>
                <a:spcPct val="100000"/>
              </a:lnSpc>
              <a:spcBef>
                <a:spcPts val="900"/>
              </a:spcBef>
            </a:pPr>
            <a:r>
              <a:rPr sz="1400" b="1" dirty="0">
                <a:latin typeface="Calibri"/>
                <a:cs typeface="Calibri"/>
              </a:rPr>
              <a:t>Basic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Economic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Problem</a:t>
            </a:r>
            <a:endParaRPr sz="1400" dirty="0">
              <a:latin typeface="Calibri"/>
              <a:cs typeface="Calibri"/>
            </a:endParaRPr>
          </a:p>
          <a:p>
            <a:pPr marL="31115" marR="227329">
              <a:lnSpc>
                <a:spcPct val="100000"/>
              </a:lnSpc>
              <a:spcBef>
                <a:spcPts val="880"/>
              </a:spcBef>
            </a:pP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basic</a:t>
            </a:r>
            <a:r>
              <a:rPr sz="14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economic</a:t>
            </a:r>
            <a:r>
              <a:rPr sz="1400" b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problem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that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there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infinite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wants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finite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resources.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Resources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scarce</a:t>
            </a:r>
            <a:r>
              <a:rPr sz="14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relation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to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wants.</a:t>
            </a:r>
            <a:endParaRPr sz="1400" dirty="0">
              <a:latin typeface="Calibri"/>
              <a:cs typeface="Calibri"/>
            </a:endParaRPr>
          </a:p>
          <a:p>
            <a:pPr marL="31115" marR="446405">
              <a:lnSpc>
                <a:spcPct val="100000"/>
              </a:lnSpc>
            </a:pP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Choices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need</a:t>
            </a:r>
            <a:r>
              <a:rPr sz="1400" spc="-15" dirty="0">
                <a:latin typeface="Calibri"/>
                <a:cs typeface="Calibri"/>
              </a:rPr>
              <a:t> to</a:t>
            </a:r>
            <a:r>
              <a:rPr sz="1400" dirty="0">
                <a:latin typeface="Calibri"/>
                <a:cs typeface="Calibri"/>
              </a:rPr>
              <a:t> be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made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about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how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to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AF50"/>
                </a:solidFill>
                <a:latin typeface="Calibri"/>
                <a:cs typeface="Calibri"/>
              </a:rPr>
              <a:t>allocate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resources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among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competing uses: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What </a:t>
            </a:r>
            <a:r>
              <a:rPr sz="1400" b="1" spc="-15" dirty="0">
                <a:solidFill>
                  <a:srgbClr val="00AF50"/>
                </a:solidFill>
                <a:latin typeface="Calibri"/>
                <a:cs typeface="Calibri"/>
              </a:rPr>
              <a:t>to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produce? How </a:t>
            </a:r>
            <a:r>
              <a:rPr sz="1400" b="1" spc="-15" dirty="0">
                <a:solidFill>
                  <a:srgbClr val="00AF50"/>
                </a:solidFill>
                <a:latin typeface="Calibri"/>
                <a:cs typeface="Calibri"/>
              </a:rPr>
              <a:t>to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produce? </a:t>
            </a:r>
            <a:r>
              <a:rPr sz="1400" b="1" spc="-10" dirty="0">
                <a:solidFill>
                  <a:srgbClr val="00AF50"/>
                </a:solidFill>
                <a:latin typeface="Calibri"/>
                <a:cs typeface="Calibri"/>
              </a:rPr>
              <a:t>For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whom </a:t>
            </a:r>
            <a:r>
              <a:rPr sz="1400" b="1" spc="-15" dirty="0">
                <a:solidFill>
                  <a:srgbClr val="00AF50"/>
                </a:solidFill>
                <a:latin typeface="Calibri"/>
                <a:cs typeface="Calibri"/>
              </a:rPr>
              <a:t>to </a:t>
            </a:r>
            <a:r>
              <a:rPr sz="1400" b="1" spc="-30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produce?</a:t>
            </a:r>
            <a:endParaRPr sz="1400" dirty="0">
              <a:latin typeface="Calibri"/>
              <a:cs typeface="Calibri"/>
            </a:endParaRPr>
          </a:p>
          <a:p>
            <a:pPr marL="223520">
              <a:lnSpc>
                <a:spcPct val="100000"/>
              </a:lnSpc>
              <a:spcBef>
                <a:spcPts val="890"/>
              </a:spcBef>
              <a:tabLst>
                <a:tab pos="3039110" algn="l"/>
              </a:tabLst>
            </a:pPr>
            <a:r>
              <a:rPr sz="1200" b="1" spc="-10" dirty="0">
                <a:latin typeface="Calibri"/>
                <a:cs typeface="Calibri"/>
              </a:rPr>
              <a:t>Resources</a:t>
            </a:r>
            <a:r>
              <a:rPr sz="1200" b="1" spc="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=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factors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of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production	Microeconomics</a:t>
            </a:r>
            <a:r>
              <a:rPr sz="1200" b="1" spc="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v</a:t>
            </a:r>
            <a:r>
              <a:rPr sz="1200" b="1" spc="-10" dirty="0">
                <a:latin typeface="Calibri"/>
                <a:cs typeface="Calibri"/>
              </a:rPr>
              <a:t> Macroeconomics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29865" y="4963409"/>
            <a:ext cx="1884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marR="5080" indent="-416559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Economic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lang="en-GB" sz="1200" b="1" spc="-10" dirty="0">
                <a:latin typeface="Calibri"/>
                <a:cs typeface="Calibri"/>
              </a:rPr>
              <a:t>groups: Individuals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22929" y="5228590"/>
            <a:ext cx="2529840" cy="1524000"/>
          </a:xfrm>
          <a:custGeom>
            <a:avLst/>
            <a:gdLst/>
            <a:ahLst/>
            <a:cxnLst/>
            <a:rect l="l" t="t" r="r" b="b"/>
            <a:pathLst>
              <a:path w="2529840" h="1524000">
                <a:moveTo>
                  <a:pt x="0" y="254000"/>
                </a:moveTo>
                <a:lnTo>
                  <a:pt x="4090" y="208328"/>
                </a:lnTo>
                <a:lnTo>
                  <a:pt x="15884" y="165349"/>
                </a:lnTo>
                <a:lnTo>
                  <a:pt x="34666" y="125777"/>
                </a:lnTo>
                <a:lnTo>
                  <a:pt x="59719" y="90328"/>
                </a:lnTo>
                <a:lnTo>
                  <a:pt x="90328" y="59719"/>
                </a:lnTo>
                <a:lnTo>
                  <a:pt x="125777" y="34666"/>
                </a:lnTo>
                <a:lnTo>
                  <a:pt x="165349" y="15884"/>
                </a:lnTo>
                <a:lnTo>
                  <a:pt x="208328" y="4090"/>
                </a:lnTo>
                <a:lnTo>
                  <a:pt x="253999" y="0"/>
                </a:lnTo>
                <a:lnTo>
                  <a:pt x="2275840" y="0"/>
                </a:lnTo>
                <a:lnTo>
                  <a:pt x="2321511" y="4090"/>
                </a:lnTo>
                <a:lnTo>
                  <a:pt x="2364490" y="15884"/>
                </a:lnTo>
                <a:lnTo>
                  <a:pt x="2404062" y="34666"/>
                </a:lnTo>
                <a:lnTo>
                  <a:pt x="2439511" y="59719"/>
                </a:lnTo>
                <a:lnTo>
                  <a:pt x="2470120" y="90328"/>
                </a:lnTo>
                <a:lnTo>
                  <a:pt x="2495173" y="125777"/>
                </a:lnTo>
                <a:lnTo>
                  <a:pt x="2513955" y="165349"/>
                </a:lnTo>
                <a:lnTo>
                  <a:pt x="2525749" y="208328"/>
                </a:lnTo>
                <a:lnTo>
                  <a:pt x="2529840" y="254000"/>
                </a:lnTo>
                <a:lnTo>
                  <a:pt x="2529840" y="1270000"/>
                </a:lnTo>
                <a:lnTo>
                  <a:pt x="2525749" y="1315654"/>
                </a:lnTo>
                <a:lnTo>
                  <a:pt x="2513955" y="1358625"/>
                </a:lnTo>
                <a:lnTo>
                  <a:pt x="2495173" y="1398194"/>
                </a:lnTo>
                <a:lnTo>
                  <a:pt x="2470120" y="1433645"/>
                </a:lnTo>
                <a:lnTo>
                  <a:pt x="2439511" y="1464259"/>
                </a:lnTo>
                <a:lnTo>
                  <a:pt x="2404062" y="1489319"/>
                </a:lnTo>
                <a:lnTo>
                  <a:pt x="2364490" y="1508108"/>
                </a:lnTo>
                <a:lnTo>
                  <a:pt x="2321511" y="1519907"/>
                </a:lnTo>
                <a:lnTo>
                  <a:pt x="2275840" y="1524000"/>
                </a:lnTo>
                <a:lnTo>
                  <a:pt x="253999" y="1524000"/>
                </a:lnTo>
                <a:lnTo>
                  <a:pt x="208328" y="1519907"/>
                </a:lnTo>
                <a:lnTo>
                  <a:pt x="165349" y="1508108"/>
                </a:lnTo>
                <a:lnTo>
                  <a:pt x="125777" y="1489319"/>
                </a:lnTo>
                <a:lnTo>
                  <a:pt x="90328" y="1464259"/>
                </a:lnTo>
                <a:lnTo>
                  <a:pt x="59719" y="1433645"/>
                </a:lnTo>
                <a:lnTo>
                  <a:pt x="34666" y="1398194"/>
                </a:lnTo>
                <a:lnTo>
                  <a:pt x="15884" y="1358625"/>
                </a:lnTo>
                <a:lnTo>
                  <a:pt x="4090" y="1315654"/>
                </a:lnTo>
                <a:lnTo>
                  <a:pt x="0" y="1270000"/>
                </a:lnTo>
                <a:lnTo>
                  <a:pt x="0" y="254000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352800" y="5334000"/>
            <a:ext cx="2118995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EC7C30"/>
                </a:solidFill>
                <a:latin typeface="Calibri"/>
                <a:cs typeface="Calibri"/>
              </a:rPr>
              <a:t>Consumers:</a:t>
            </a:r>
            <a:r>
              <a:rPr sz="1400" b="1" spc="-20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lang="en-GB" sz="1400" spc="-15" dirty="0">
                <a:latin typeface="Calibri"/>
                <a:cs typeface="Calibri"/>
              </a:rPr>
              <a:t>people that use goods &amp; services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20" dirty="0">
                <a:solidFill>
                  <a:srgbClr val="EC7C30"/>
                </a:solidFill>
                <a:latin typeface="Calibri"/>
                <a:cs typeface="Calibri"/>
              </a:rPr>
              <a:t>Consumption</a:t>
            </a:r>
            <a:r>
              <a:rPr sz="1400" b="1" spc="-20" dirty="0">
                <a:solidFill>
                  <a:srgbClr val="EC7C30"/>
                </a:solidFill>
                <a:latin typeface="Calibri"/>
                <a:cs typeface="Calibri"/>
              </a:rPr>
              <a:t>: </a:t>
            </a:r>
            <a:r>
              <a:rPr lang="en-GB" sz="1400" spc="-10" dirty="0">
                <a:latin typeface="Calibri"/>
                <a:cs typeface="Calibri"/>
              </a:rPr>
              <a:t>spending by households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GB" sz="1400" b="1" spc="-5" dirty="0">
                <a:solidFill>
                  <a:srgbClr val="EC7C30"/>
                </a:solidFill>
                <a:latin typeface="Calibri"/>
                <a:cs typeface="Calibri"/>
              </a:rPr>
              <a:t>Aggregate demand</a:t>
            </a:r>
            <a:r>
              <a:rPr sz="1400" b="1" spc="-5" dirty="0">
                <a:solidFill>
                  <a:srgbClr val="EC7C30"/>
                </a:solidFill>
                <a:latin typeface="Calibri"/>
                <a:cs typeface="Calibri"/>
              </a:rPr>
              <a:t>:</a:t>
            </a:r>
            <a:r>
              <a:rPr sz="1400" b="1" spc="-35" dirty="0">
                <a:solidFill>
                  <a:srgbClr val="EC7C30"/>
                </a:solidFill>
                <a:latin typeface="Calibri"/>
                <a:cs typeface="Calibri"/>
              </a:rPr>
              <a:t> </a:t>
            </a:r>
            <a:r>
              <a:rPr lang="en-GB" sz="1400" spc="-10" dirty="0">
                <a:latin typeface="Calibri"/>
                <a:cs typeface="Calibri"/>
              </a:rPr>
              <a:t>total demand of the economy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792334" y="1212088"/>
            <a:ext cx="18415" cy="18415"/>
          </a:xfrm>
          <a:custGeom>
            <a:avLst/>
            <a:gdLst/>
            <a:ahLst/>
            <a:cxnLst/>
            <a:rect l="l" t="t" r="r" b="b"/>
            <a:pathLst>
              <a:path w="18415" h="18415">
                <a:moveTo>
                  <a:pt x="13970" y="0"/>
                </a:moveTo>
                <a:lnTo>
                  <a:pt x="3937" y="0"/>
                </a:lnTo>
                <a:lnTo>
                  <a:pt x="0" y="3937"/>
                </a:lnTo>
                <a:lnTo>
                  <a:pt x="0" y="13970"/>
                </a:lnTo>
                <a:lnTo>
                  <a:pt x="3937" y="17907"/>
                </a:lnTo>
                <a:lnTo>
                  <a:pt x="13970" y="17907"/>
                </a:lnTo>
                <a:lnTo>
                  <a:pt x="17907" y="13970"/>
                </a:lnTo>
                <a:lnTo>
                  <a:pt x="17907" y="8889"/>
                </a:lnTo>
                <a:lnTo>
                  <a:pt x="17907" y="3937"/>
                </a:lnTo>
                <a:lnTo>
                  <a:pt x="13970" y="0"/>
                </a:lnTo>
                <a:close/>
              </a:path>
            </a:pathLst>
          </a:custGeom>
          <a:solidFill>
            <a:srgbClr val="E712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080759" y="4970779"/>
            <a:ext cx="22205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marR="5080" indent="-416559">
              <a:lnSpc>
                <a:spcPct val="100000"/>
              </a:lnSpc>
              <a:spcBef>
                <a:spcPts val="100"/>
              </a:spcBef>
            </a:pPr>
            <a:r>
              <a:rPr lang="en-GB" sz="1200" b="1" spc="-10" dirty="0">
                <a:cs typeface="Calibri"/>
              </a:rPr>
              <a:t>Economic</a:t>
            </a:r>
            <a:r>
              <a:rPr lang="en-GB" sz="1200" b="1" spc="10" dirty="0">
                <a:cs typeface="Calibri"/>
              </a:rPr>
              <a:t> </a:t>
            </a:r>
            <a:r>
              <a:rPr lang="en-GB" sz="1200" b="1" spc="-10" dirty="0">
                <a:cs typeface="Calibri"/>
              </a:rPr>
              <a:t>groups: Firms</a:t>
            </a:r>
            <a:endParaRPr lang="en-GB" sz="1200" dirty="0"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49290" y="5218429"/>
            <a:ext cx="2880360" cy="1534160"/>
          </a:xfrm>
          <a:custGeom>
            <a:avLst/>
            <a:gdLst/>
            <a:ahLst/>
            <a:cxnLst/>
            <a:rect l="l" t="t" r="r" b="b"/>
            <a:pathLst>
              <a:path w="2880359" h="1534159">
                <a:moveTo>
                  <a:pt x="0" y="255651"/>
                </a:moveTo>
                <a:lnTo>
                  <a:pt x="4117" y="209689"/>
                </a:lnTo>
                <a:lnTo>
                  <a:pt x="15990" y="166433"/>
                </a:lnTo>
                <a:lnTo>
                  <a:pt x="34896" y="126604"/>
                </a:lnTo>
                <a:lnTo>
                  <a:pt x="60115" y="90925"/>
                </a:lnTo>
                <a:lnTo>
                  <a:pt x="90925" y="60115"/>
                </a:lnTo>
                <a:lnTo>
                  <a:pt x="126604" y="34896"/>
                </a:lnTo>
                <a:lnTo>
                  <a:pt x="166433" y="15990"/>
                </a:lnTo>
                <a:lnTo>
                  <a:pt x="209689" y="4117"/>
                </a:lnTo>
                <a:lnTo>
                  <a:pt x="255650" y="0"/>
                </a:lnTo>
                <a:lnTo>
                  <a:pt x="2624709" y="0"/>
                </a:lnTo>
                <a:lnTo>
                  <a:pt x="2670670" y="4117"/>
                </a:lnTo>
                <a:lnTo>
                  <a:pt x="2713926" y="15990"/>
                </a:lnTo>
                <a:lnTo>
                  <a:pt x="2753755" y="34896"/>
                </a:lnTo>
                <a:lnTo>
                  <a:pt x="2789434" y="60115"/>
                </a:lnTo>
                <a:lnTo>
                  <a:pt x="2820244" y="90925"/>
                </a:lnTo>
                <a:lnTo>
                  <a:pt x="2845463" y="126604"/>
                </a:lnTo>
                <a:lnTo>
                  <a:pt x="2864369" y="166433"/>
                </a:lnTo>
                <a:lnTo>
                  <a:pt x="2876242" y="209689"/>
                </a:lnTo>
                <a:lnTo>
                  <a:pt x="2880360" y="255651"/>
                </a:lnTo>
                <a:lnTo>
                  <a:pt x="2880360" y="1278458"/>
                </a:lnTo>
                <a:lnTo>
                  <a:pt x="2876242" y="1324421"/>
                </a:lnTo>
                <a:lnTo>
                  <a:pt x="2864369" y="1367682"/>
                </a:lnTo>
                <a:lnTo>
                  <a:pt x="2845463" y="1407517"/>
                </a:lnTo>
                <a:lnTo>
                  <a:pt x="2820244" y="1443205"/>
                </a:lnTo>
                <a:lnTo>
                  <a:pt x="2789434" y="1474023"/>
                </a:lnTo>
                <a:lnTo>
                  <a:pt x="2753755" y="1499250"/>
                </a:lnTo>
                <a:lnTo>
                  <a:pt x="2713926" y="1518163"/>
                </a:lnTo>
                <a:lnTo>
                  <a:pt x="2670670" y="1530040"/>
                </a:lnTo>
                <a:lnTo>
                  <a:pt x="2624709" y="1534160"/>
                </a:lnTo>
                <a:lnTo>
                  <a:pt x="255650" y="1534160"/>
                </a:lnTo>
                <a:lnTo>
                  <a:pt x="209689" y="1530040"/>
                </a:lnTo>
                <a:lnTo>
                  <a:pt x="166433" y="1518163"/>
                </a:lnTo>
                <a:lnTo>
                  <a:pt x="126604" y="1499250"/>
                </a:lnTo>
                <a:lnTo>
                  <a:pt x="90925" y="1474023"/>
                </a:lnTo>
                <a:lnTo>
                  <a:pt x="60115" y="1443205"/>
                </a:lnTo>
                <a:lnTo>
                  <a:pt x="34896" y="1407517"/>
                </a:lnTo>
                <a:lnTo>
                  <a:pt x="15990" y="1367682"/>
                </a:lnTo>
                <a:lnTo>
                  <a:pt x="4117" y="1324421"/>
                </a:lnTo>
                <a:lnTo>
                  <a:pt x="0" y="1278458"/>
                </a:lnTo>
                <a:lnTo>
                  <a:pt x="0" y="255651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903340" y="5246116"/>
            <a:ext cx="2551430" cy="1331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10" dirty="0">
                <a:solidFill>
                  <a:srgbClr val="00AF50"/>
                </a:solidFill>
                <a:latin typeface="Calibri"/>
                <a:cs typeface="Calibri"/>
              </a:rPr>
              <a:t>Producers: </a:t>
            </a:r>
            <a:r>
              <a:rPr lang="en-GB" sz="1400" spc="-5" dirty="0">
                <a:solidFill>
                  <a:srgbClr val="1F2937"/>
                </a:solidFill>
                <a:latin typeface="Calibri"/>
                <a:cs typeface="Calibri"/>
              </a:rPr>
              <a:t>Individuals, groups or gov’t that provide goods/services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Factors of production</a:t>
            </a:r>
            <a:r>
              <a:rPr lang="en-GB" sz="1400" b="1" spc="-10" dirty="0">
                <a:solidFill>
                  <a:srgbClr val="1F2937"/>
                </a:solidFill>
                <a:latin typeface="Calibri"/>
                <a:cs typeface="Calibri"/>
              </a:rPr>
              <a:t>: </a:t>
            </a:r>
            <a:r>
              <a:rPr lang="en-GB" sz="1400" dirty="0">
                <a:solidFill>
                  <a:srgbClr val="1F2937"/>
                </a:solidFill>
                <a:latin typeface="Calibri"/>
                <a:cs typeface="Calibri"/>
              </a:rPr>
              <a:t>Factor inputs turned into factor outputs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cs typeface="Calibri"/>
              </a:rPr>
              <a:t>Production</a:t>
            </a:r>
            <a:r>
              <a:rPr lang="en-GB" sz="1400" b="1" spc="-10" dirty="0">
                <a:solidFill>
                  <a:srgbClr val="1F2937"/>
                </a:solidFill>
                <a:cs typeface="Calibri"/>
              </a:rPr>
              <a:t>: </a:t>
            </a:r>
            <a:r>
              <a:rPr lang="en-GB" sz="1400" dirty="0">
                <a:solidFill>
                  <a:srgbClr val="1F2937"/>
                </a:solidFill>
                <a:cs typeface="Calibri"/>
              </a:rPr>
              <a:t>Output created by producers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137650" y="5218429"/>
            <a:ext cx="2941320" cy="1534160"/>
          </a:xfrm>
          <a:custGeom>
            <a:avLst/>
            <a:gdLst/>
            <a:ahLst/>
            <a:cxnLst/>
            <a:rect l="l" t="t" r="r" b="b"/>
            <a:pathLst>
              <a:path w="2941320" h="1534159">
                <a:moveTo>
                  <a:pt x="0" y="255651"/>
                </a:moveTo>
                <a:lnTo>
                  <a:pt x="4117" y="209689"/>
                </a:lnTo>
                <a:lnTo>
                  <a:pt x="15990" y="166433"/>
                </a:lnTo>
                <a:lnTo>
                  <a:pt x="34896" y="126604"/>
                </a:lnTo>
                <a:lnTo>
                  <a:pt x="60115" y="90925"/>
                </a:lnTo>
                <a:lnTo>
                  <a:pt x="90925" y="60115"/>
                </a:lnTo>
                <a:lnTo>
                  <a:pt x="126604" y="34896"/>
                </a:lnTo>
                <a:lnTo>
                  <a:pt x="166433" y="15990"/>
                </a:lnTo>
                <a:lnTo>
                  <a:pt x="209689" y="4117"/>
                </a:lnTo>
                <a:lnTo>
                  <a:pt x="255650" y="0"/>
                </a:lnTo>
                <a:lnTo>
                  <a:pt x="2685669" y="0"/>
                </a:lnTo>
                <a:lnTo>
                  <a:pt x="2731630" y="4117"/>
                </a:lnTo>
                <a:lnTo>
                  <a:pt x="2774886" y="15990"/>
                </a:lnTo>
                <a:lnTo>
                  <a:pt x="2814715" y="34896"/>
                </a:lnTo>
                <a:lnTo>
                  <a:pt x="2850394" y="60115"/>
                </a:lnTo>
                <a:lnTo>
                  <a:pt x="2881204" y="90925"/>
                </a:lnTo>
                <a:lnTo>
                  <a:pt x="2906423" y="126604"/>
                </a:lnTo>
                <a:lnTo>
                  <a:pt x="2925329" y="166433"/>
                </a:lnTo>
                <a:lnTo>
                  <a:pt x="2937202" y="209689"/>
                </a:lnTo>
                <a:lnTo>
                  <a:pt x="2941320" y="255651"/>
                </a:lnTo>
                <a:lnTo>
                  <a:pt x="2941320" y="1278458"/>
                </a:lnTo>
                <a:lnTo>
                  <a:pt x="2937202" y="1324421"/>
                </a:lnTo>
                <a:lnTo>
                  <a:pt x="2925329" y="1367682"/>
                </a:lnTo>
                <a:lnTo>
                  <a:pt x="2906423" y="1407517"/>
                </a:lnTo>
                <a:lnTo>
                  <a:pt x="2881204" y="1443205"/>
                </a:lnTo>
                <a:lnTo>
                  <a:pt x="2850394" y="1474023"/>
                </a:lnTo>
                <a:lnTo>
                  <a:pt x="2814715" y="1499250"/>
                </a:lnTo>
                <a:lnTo>
                  <a:pt x="2774886" y="1518163"/>
                </a:lnTo>
                <a:lnTo>
                  <a:pt x="2731630" y="1530040"/>
                </a:lnTo>
                <a:lnTo>
                  <a:pt x="2685669" y="1534160"/>
                </a:lnTo>
                <a:lnTo>
                  <a:pt x="255650" y="1534160"/>
                </a:lnTo>
                <a:lnTo>
                  <a:pt x="209689" y="1530040"/>
                </a:lnTo>
                <a:lnTo>
                  <a:pt x="166433" y="1518163"/>
                </a:lnTo>
                <a:lnTo>
                  <a:pt x="126604" y="1499250"/>
                </a:lnTo>
                <a:lnTo>
                  <a:pt x="90925" y="1474023"/>
                </a:lnTo>
                <a:lnTo>
                  <a:pt x="60115" y="1443205"/>
                </a:lnTo>
                <a:lnTo>
                  <a:pt x="34896" y="1407517"/>
                </a:lnTo>
                <a:lnTo>
                  <a:pt x="15990" y="1367682"/>
                </a:lnTo>
                <a:lnTo>
                  <a:pt x="4117" y="1324421"/>
                </a:lnTo>
                <a:lnTo>
                  <a:pt x="0" y="1278458"/>
                </a:lnTo>
                <a:lnTo>
                  <a:pt x="0" y="255651"/>
                </a:lnTo>
                <a:close/>
              </a:path>
            </a:pathLst>
          </a:custGeom>
          <a:ln w="12700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9214486" y="5257800"/>
            <a:ext cx="2810507" cy="14721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10" dirty="0">
                <a:solidFill>
                  <a:srgbClr val="00AF50"/>
                </a:solidFill>
                <a:latin typeface="Calibri"/>
                <a:cs typeface="Calibri"/>
              </a:rPr>
              <a:t>Government revenue: </a:t>
            </a:r>
            <a:r>
              <a:rPr lang="en-GB" sz="1400" spc="-10" dirty="0">
                <a:solidFill>
                  <a:srgbClr val="1F2937"/>
                </a:solidFill>
                <a:latin typeface="Calibri"/>
                <a:cs typeface="Calibri"/>
              </a:rPr>
              <a:t>income received i.e. tax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Government expenditure: </a:t>
            </a:r>
            <a:r>
              <a:rPr lang="en-GB" sz="1400" dirty="0"/>
              <a:t>how government uses its income in order to fulfil its role</a:t>
            </a:r>
            <a:endParaRPr sz="1400" dirty="0">
              <a:latin typeface="Calibri"/>
              <a:cs typeface="Calibri"/>
            </a:endParaRPr>
          </a:p>
          <a:p>
            <a:pPr marL="12700" marR="536575">
              <a:lnSpc>
                <a:spcPct val="100000"/>
              </a:lnSpc>
            </a:pPr>
            <a:r>
              <a:rPr lang="en-GB" sz="1200" b="1" spc="-5" dirty="0">
                <a:solidFill>
                  <a:srgbClr val="00AF50"/>
                </a:solidFill>
                <a:cs typeface="Calibri"/>
              </a:rPr>
              <a:t>Economic policy: </a:t>
            </a:r>
            <a:r>
              <a:rPr lang="en-GB" sz="1200" spc="-5" dirty="0">
                <a:cs typeface="Calibri"/>
              </a:rPr>
              <a:t>undertaken by Gov’t to meet its objectives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882" y="28193"/>
            <a:ext cx="358171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7E7E7E"/>
                </a:solidFill>
                <a:latin typeface="Calibri"/>
                <a:cs typeface="Calibri"/>
              </a:rPr>
              <a:t>AQA</a:t>
            </a:r>
            <a:r>
              <a:rPr sz="1200" b="1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ECONOMICS</a:t>
            </a:r>
            <a:r>
              <a:rPr sz="1200" b="1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KNOWLEDGE</a:t>
            </a:r>
            <a:r>
              <a:rPr sz="1200" b="1" spc="1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7E7E7E"/>
                </a:solidFill>
                <a:latin typeface="Calibri"/>
                <a:cs typeface="Calibri"/>
              </a:rPr>
              <a:t>ORGANISER:</a:t>
            </a:r>
            <a:r>
              <a:rPr sz="1200" b="1" spc="-3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7E7E7E"/>
                </a:solidFill>
                <a:latin typeface="Calibri"/>
                <a:cs typeface="Calibri"/>
              </a:rPr>
              <a:t>YEAR</a:t>
            </a:r>
            <a:r>
              <a:rPr sz="1200" b="1" spc="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7E7E7E"/>
                </a:solidFill>
                <a:latin typeface="Calibri"/>
                <a:cs typeface="Calibri"/>
              </a:rPr>
              <a:t>1</a:t>
            </a:r>
            <a:r>
              <a:rPr lang="en-GB" sz="1200" b="1" dirty="0">
                <a:solidFill>
                  <a:srgbClr val="7E7E7E"/>
                </a:solidFill>
                <a:latin typeface="Calibri"/>
                <a:cs typeface="Calibri"/>
              </a:rPr>
              <a:t>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7" name="object 36">
            <a:extLst>
              <a:ext uri="{FF2B5EF4-FFF2-40B4-BE49-F238E27FC236}">
                <a16:creationId xmlns:a16="http://schemas.microsoft.com/office/drawing/2014/main" id="{5F7A5C6B-D1CC-4C0A-8C3E-D8611BD9A4B5}"/>
              </a:ext>
            </a:extLst>
          </p:cNvPr>
          <p:cNvSpPr txBox="1"/>
          <p:nvPr/>
        </p:nvSpPr>
        <p:spPr>
          <a:xfrm>
            <a:off x="9461181" y="4939030"/>
            <a:ext cx="22205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8625" marR="5080" indent="-416559">
              <a:lnSpc>
                <a:spcPct val="100000"/>
              </a:lnSpc>
              <a:spcBef>
                <a:spcPts val="100"/>
              </a:spcBef>
            </a:pPr>
            <a:r>
              <a:rPr lang="en-GB" sz="1200" b="1" spc="-10" dirty="0">
                <a:cs typeface="Calibri"/>
              </a:rPr>
              <a:t>Economic groups: Government</a:t>
            </a:r>
            <a:endParaRPr lang="en-GB" sz="1200" dirty="0">
              <a:cs typeface="Calibri"/>
            </a:endParaRPr>
          </a:p>
        </p:txBody>
      </p:sp>
      <p:sp>
        <p:nvSpPr>
          <p:cNvPr id="48" name="object 3">
            <a:extLst>
              <a:ext uri="{FF2B5EF4-FFF2-40B4-BE49-F238E27FC236}">
                <a16:creationId xmlns:a16="http://schemas.microsoft.com/office/drawing/2014/main" id="{79489C89-CA00-4D52-82CE-F0CDDB401D0E}"/>
              </a:ext>
            </a:extLst>
          </p:cNvPr>
          <p:cNvSpPr txBox="1"/>
          <p:nvPr/>
        </p:nvSpPr>
        <p:spPr>
          <a:xfrm>
            <a:off x="7980679" y="424815"/>
            <a:ext cx="19069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latin typeface="Calibri"/>
                <a:cs typeface="Calibri"/>
              </a:rPr>
              <a:t>Economic decisions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9" name="object 5">
            <a:extLst>
              <a:ext uri="{FF2B5EF4-FFF2-40B4-BE49-F238E27FC236}">
                <a16:creationId xmlns:a16="http://schemas.microsoft.com/office/drawing/2014/main" id="{6F7829B4-9FB2-4578-B063-6B60CA9DFC64}"/>
              </a:ext>
            </a:extLst>
          </p:cNvPr>
          <p:cNvSpPr/>
          <p:nvPr/>
        </p:nvSpPr>
        <p:spPr>
          <a:xfrm>
            <a:off x="5748054" y="728932"/>
            <a:ext cx="6322060" cy="541020"/>
          </a:xfrm>
          <a:custGeom>
            <a:avLst/>
            <a:gdLst/>
            <a:ahLst/>
            <a:cxnLst/>
            <a:rect l="l" t="t" r="r" b="b"/>
            <a:pathLst>
              <a:path w="6322059" h="541019">
                <a:moveTo>
                  <a:pt x="0" y="90170"/>
                </a:moveTo>
                <a:lnTo>
                  <a:pt x="7088" y="55078"/>
                </a:lnTo>
                <a:lnTo>
                  <a:pt x="26416" y="26416"/>
                </a:lnTo>
                <a:lnTo>
                  <a:pt x="55078" y="7088"/>
                </a:lnTo>
                <a:lnTo>
                  <a:pt x="90170" y="0"/>
                </a:lnTo>
                <a:lnTo>
                  <a:pt x="6231890" y="0"/>
                </a:lnTo>
                <a:lnTo>
                  <a:pt x="6266981" y="7088"/>
                </a:lnTo>
                <a:lnTo>
                  <a:pt x="6295644" y="26416"/>
                </a:lnTo>
                <a:lnTo>
                  <a:pt x="6314971" y="55078"/>
                </a:lnTo>
                <a:lnTo>
                  <a:pt x="6322060" y="90170"/>
                </a:lnTo>
                <a:lnTo>
                  <a:pt x="6322060" y="450850"/>
                </a:lnTo>
                <a:lnTo>
                  <a:pt x="6314971" y="485941"/>
                </a:lnTo>
                <a:lnTo>
                  <a:pt x="6295644" y="514603"/>
                </a:lnTo>
                <a:lnTo>
                  <a:pt x="6266981" y="533931"/>
                </a:lnTo>
                <a:lnTo>
                  <a:pt x="6231890" y="541020"/>
                </a:lnTo>
                <a:lnTo>
                  <a:pt x="90170" y="541020"/>
                </a:lnTo>
                <a:lnTo>
                  <a:pt x="55078" y="533931"/>
                </a:lnTo>
                <a:lnTo>
                  <a:pt x="26416" y="514603"/>
                </a:lnTo>
                <a:lnTo>
                  <a:pt x="7088" y="485941"/>
                </a:lnTo>
                <a:lnTo>
                  <a:pt x="0" y="450850"/>
                </a:lnTo>
                <a:lnTo>
                  <a:pt x="0" y="90170"/>
                </a:lnTo>
                <a:close/>
              </a:path>
            </a:pathLst>
          </a:custGeom>
          <a:ln w="12700">
            <a:solidFill>
              <a:srgbClr val="2E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6">
            <a:extLst>
              <a:ext uri="{FF2B5EF4-FFF2-40B4-BE49-F238E27FC236}">
                <a16:creationId xmlns:a16="http://schemas.microsoft.com/office/drawing/2014/main" id="{6B3EA819-8EAF-4ED7-B1DA-5B36FF5B626C}"/>
              </a:ext>
            </a:extLst>
          </p:cNvPr>
          <p:cNvSpPr txBox="1"/>
          <p:nvPr/>
        </p:nvSpPr>
        <p:spPr>
          <a:xfrm>
            <a:off x="5835014" y="773382"/>
            <a:ext cx="60356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What </a:t>
            </a:r>
            <a:r>
              <a:rPr lang="en-GB" sz="1400" spc="-5" dirty="0">
                <a:latin typeface="Calibri"/>
                <a:cs typeface="Calibri"/>
              </a:rPr>
              <a:t>to produce, </a:t>
            </a: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how </a:t>
            </a:r>
            <a:r>
              <a:rPr lang="en-GB" sz="1400" spc="-5" dirty="0">
                <a:latin typeface="Calibri"/>
                <a:cs typeface="Calibri"/>
              </a:rPr>
              <a:t>to produce, </a:t>
            </a:r>
            <a:r>
              <a:rPr lang="en-GB" sz="1400" b="1" spc="-5" dirty="0">
                <a:solidFill>
                  <a:srgbClr val="00AF50"/>
                </a:solidFill>
                <a:latin typeface="Calibri"/>
                <a:cs typeface="Calibri"/>
              </a:rPr>
              <a:t>who </a:t>
            </a:r>
            <a:r>
              <a:rPr lang="en-GB" sz="1400" spc="-5" dirty="0">
                <a:latin typeface="Calibri"/>
                <a:cs typeface="Calibri"/>
              </a:rPr>
              <a:t>will </a:t>
            </a:r>
            <a:r>
              <a:rPr lang="en-GB" sz="1400" b="1" spc="-5" dirty="0">
                <a:latin typeface="Calibri"/>
                <a:cs typeface="Calibri"/>
              </a:rPr>
              <a:t>benefit</a:t>
            </a:r>
            <a:r>
              <a:rPr lang="en-GB" sz="1400" spc="-5" dirty="0">
                <a:latin typeface="Calibri"/>
                <a:cs typeface="Calibri"/>
              </a:rPr>
              <a:t> from the goods &amp; services produced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026" name="Picture 2" descr="Pepsi Can Images – Browse 3,390 Stock Photos, Vectors, and ...">
            <a:extLst>
              <a:ext uri="{FF2B5EF4-FFF2-40B4-BE49-F238E27FC236}">
                <a16:creationId xmlns:a16="http://schemas.microsoft.com/office/drawing/2014/main" id="{B5EF63A3-490B-4CF8-AB09-84AE899BC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057" y="2694404"/>
            <a:ext cx="2621837" cy="17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nta Orange Can">
            <a:extLst>
              <a:ext uri="{FF2B5EF4-FFF2-40B4-BE49-F238E27FC236}">
                <a16:creationId xmlns:a16="http://schemas.microsoft.com/office/drawing/2014/main" id="{91F16580-0D25-4A71-B04B-8FEA4A7B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283" y="2694404"/>
            <a:ext cx="1750139" cy="175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351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Tarrant</dc:creator>
  <cp:lastModifiedBy>Leary,H</cp:lastModifiedBy>
  <cp:revision>15</cp:revision>
  <dcterms:created xsi:type="dcterms:W3CDTF">2024-01-25T14:31:54Z</dcterms:created>
  <dcterms:modified xsi:type="dcterms:W3CDTF">2024-01-26T16:15:57Z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2024-01-25T00:00:00Z</vt:filetime>
  </property>
</Properties>
</file>