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700" y="57531"/>
            <a:ext cx="3241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7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6FC0"/>
                </a:solidFill>
                <a:latin typeface="Calibri"/>
                <a:cs typeface="Calibri"/>
              </a:rPr>
              <a:t>1.2 Resource allocation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8772" y="2871828"/>
            <a:ext cx="2829560" cy="2286000"/>
          </a:xfrm>
          <a:custGeom>
            <a:avLst/>
            <a:gdLst/>
            <a:ahLst/>
            <a:cxnLst/>
            <a:rect l="l" t="t" r="r" b="b"/>
            <a:pathLst>
              <a:path w="2829560" h="2286000">
                <a:moveTo>
                  <a:pt x="0" y="381000"/>
                </a:moveTo>
                <a:lnTo>
                  <a:pt x="2968" y="333204"/>
                </a:lnTo>
                <a:lnTo>
                  <a:pt x="11636" y="287181"/>
                </a:lnTo>
                <a:lnTo>
                  <a:pt x="25646" y="243288"/>
                </a:lnTo>
                <a:lnTo>
                  <a:pt x="44641" y="201881"/>
                </a:lnTo>
                <a:lnTo>
                  <a:pt x="68265" y="163318"/>
                </a:lnTo>
                <a:lnTo>
                  <a:pt x="96159" y="127955"/>
                </a:lnTo>
                <a:lnTo>
                  <a:pt x="127967" y="96149"/>
                </a:lnTo>
                <a:lnTo>
                  <a:pt x="163332" y="68257"/>
                </a:lnTo>
                <a:lnTo>
                  <a:pt x="201897" y="44636"/>
                </a:lnTo>
                <a:lnTo>
                  <a:pt x="243304" y="25643"/>
                </a:lnTo>
                <a:lnTo>
                  <a:pt x="287197" y="11634"/>
                </a:lnTo>
                <a:lnTo>
                  <a:pt x="333219" y="2968"/>
                </a:lnTo>
                <a:lnTo>
                  <a:pt x="381012" y="0"/>
                </a:lnTo>
                <a:lnTo>
                  <a:pt x="2448560" y="0"/>
                </a:lnTo>
                <a:lnTo>
                  <a:pt x="2496355" y="2968"/>
                </a:lnTo>
                <a:lnTo>
                  <a:pt x="2542378" y="11634"/>
                </a:lnTo>
                <a:lnTo>
                  <a:pt x="2586271" y="25643"/>
                </a:lnTo>
                <a:lnTo>
                  <a:pt x="2627678" y="44636"/>
                </a:lnTo>
                <a:lnTo>
                  <a:pt x="2666241" y="68257"/>
                </a:lnTo>
                <a:lnTo>
                  <a:pt x="2701604" y="96149"/>
                </a:lnTo>
                <a:lnTo>
                  <a:pt x="2733410" y="127955"/>
                </a:lnTo>
                <a:lnTo>
                  <a:pt x="2761302" y="163318"/>
                </a:lnTo>
                <a:lnTo>
                  <a:pt x="2784923" y="201881"/>
                </a:lnTo>
                <a:lnTo>
                  <a:pt x="2803916" y="243288"/>
                </a:lnTo>
                <a:lnTo>
                  <a:pt x="2817925" y="287181"/>
                </a:lnTo>
                <a:lnTo>
                  <a:pt x="2826591" y="333204"/>
                </a:lnTo>
                <a:lnTo>
                  <a:pt x="2829560" y="381000"/>
                </a:lnTo>
                <a:lnTo>
                  <a:pt x="2829560" y="1905000"/>
                </a:lnTo>
                <a:lnTo>
                  <a:pt x="2826591" y="1952795"/>
                </a:lnTo>
                <a:lnTo>
                  <a:pt x="2817925" y="1998818"/>
                </a:lnTo>
                <a:lnTo>
                  <a:pt x="2803916" y="2042711"/>
                </a:lnTo>
                <a:lnTo>
                  <a:pt x="2784923" y="2084118"/>
                </a:lnTo>
                <a:lnTo>
                  <a:pt x="2761302" y="2122681"/>
                </a:lnTo>
                <a:lnTo>
                  <a:pt x="2733410" y="2158044"/>
                </a:lnTo>
                <a:lnTo>
                  <a:pt x="2701604" y="2189850"/>
                </a:lnTo>
                <a:lnTo>
                  <a:pt x="2666241" y="2217742"/>
                </a:lnTo>
                <a:lnTo>
                  <a:pt x="2627678" y="2241363"/>
                </a:lnTo>
                <a:lnTo>
                  <a:pt x="2586271" y="2260356"/>
                </a:lnTo>
                <a:lnTo>
                  <a:pt x="2542378" y="2274365"/>
                </a:lnTo>
                <a:lnTo>
                  <a:pt x="2496355" y="2283031"/>
                </a:lnTo>
                <a:lnTo>
                  <a:pt x="2448560" y="2286000"/>
                </a:lnTo>
                <a:lnTo>
                  <a:pt x="381012" y="2286000"/>
                </a:lnTo>
                <a:lnTo>
                  <a:pt x="333219" y="2283031"/>
                </a:lnTo>
                <a:lnTo>
                  <a:pt x="287197" y="2274365"/>
                </a:lnTo>
                <a:lnTo>
                  <a:pt x="243304" y="2260356"/>
                </a:lnTo>
                <a:lnTo>
                  <a:pt x="201897" y="2241363"/>
                </a:lnTo>
                <a:lnTo>
                  <a:pt x="163332" y="2217742"/>
                </a:lnTo>
                <a:lnTo>
                  <a:pt x="127967" y="2189850"/>
                </a:lnTo>
                <a:lnTo>
                  <a:pt x="96159" y="2158044"/>
                </a:lnTo>
                <a:lnTo>
                  <a:pt x="68265" y="2122681"/>
                </a:lnTo>
                <a:lnTo>
                  <a:pt x="44641" y="2084118"/>
                </a:lnTo>
                <a:lnTo>
                  <a:pt x="25646" y="2042711"/>
                </a:lnTo>
                <a:lnTo>
                  <a:pt x="11636" y="1998818"/>
                </a:lnTo>
                <a:lnTo>
                  <a:pt x="2968" y="1952795"/>
                </a:lnTo>
                <a:lnTo>
                  <a:pt x="0" y="1905000"/>
                </a:lnTo>
                <a:lnTo>
                  <a:pt x="0" y="381000"/>
                </a:lnTo>
                <a:close/>
              </a:path>
            </a:pathLst>
          </a:custGeom>
          <a:ln w="12699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9411" y="2930297"/>
            <a:ext cx="2582217" cy="19902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2925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Law of Demand:</a:t>
            </a:r>
          </a:p>
          <a:p>
            <a:pPr marL="12700" marR="542925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As prices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fall</a:t>
            </a:r>
            <a:r>
              <a:rPr lang="en-GB" sz="1400" spc="-5" dirty="0">
                <a:latin typeface="Calibri"/>
                <a:cs typeface="Calibri"/>
              </a:rPr>
              <a:t>, the quantity demanded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increases</a:t>
            </a:r>
            <a:r>
              <a:rPr lang="en-GB" sz="1400" spc="-5" dirty="0">
                <a:latin typeface="Calibri"/>
                <a:cs typeface="Calibri"/>
              </a:rPr>
              <a:t>.</a:t>
            </a:r>
          </a:p>
          <a:p>
            <a:pPr marL="12700" marR="542925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Firms will charge a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higher price </a:t>
            </a:r>
            <a:r>
              <a:rPr lang="en-GB" sz="1400" spc="-5" dirty="0">
                <a:latin typeface="Calibri"/>
                <a:cs typeface="Calibri"/>
              </a:rPr>
              <a:t>&amp; still sell it</a:t>
            </a:r>
          </a:p>
          <a:p>
            <a:pPr marL="12700" marR="542925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As prices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rise</a:t>
            </a:r>
            <a:r>
              <a:rPr lang="en-GB" sz="1400" spc="-5" dirty="0">
                <a:latin typeface="Calibri"/>
                <a:cs typeface="Calibri"/>
              </a:rPr>
              <a:t>, the quantity demanded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decreases</a:t>
            </a:r>
            <a:r>
              <a:rPr lang="en-GB" sz="1400" spc="-5" dirty="0">
                <a:latin typeface="Calibri"/>
                <a:cs typeface="Calibri"/>
              </a:rPr>
              <a:t>, therefore firms will charge a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lower price </a:t>
            </a:r>
            <a:r>
              <a:rPr lang="en-GB" sz="1400" spc="-5" dirty="0">
                <a:latin typeface="Calibri"/>
                <a:cs typeface="Calibri"/>
              </a:rPr>
              <a:t>to sell it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72894" y="424815"/>
            <a:ext cx="24752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latin typeface="Calibri"/>
                <a:cs typeface="Calibri"/>
              </a:rPr>
              <a:t>The price mechanism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912" y="5421247"/>
            <a:ext cx="2602230" cy="123751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	</a:t>
            </a:r>
            <a:r>
              <a:rPr lang="en-GB"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                 </a:t>
            </a:r>
            <a:r>
              <a:rPr lang="en-GB"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Factor markets</a:t>
            </a:r>
            <a:r>
              <a:rPr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	</a:t>
            </a:r>
            <a:endParaRPr lang="en-GB" sz="1200" b="1" u="sng" dirty="0">
              <a:uFill>
                <a:solidFill>
                  <a:srgbClr val="4471C4"/>
                </a:solidFill>
              </a:u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spc="-5" dirty="0">
                <a:latin typeface="Calibri"/>
                <a:cs typeface="Calibri"/>
              </a:rPr>
              <a:t>Where factor inputs are bought &amp; sold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b="1" spc="-5" dirty="0">
                <a:solidFill>
                  <a:srgbClr val="00B050"/>
                </a:solidFill>
                <a:latin typeface="Calibri"/>
                <a:cs typeface="Calibri"/>
              </a:rPr>
              <a:t>Land             Labour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b="1" spc="-5" dirty="0">
                <a:solidFill>
                  <a:srgbClr val="00B050"/>
                </a:solidFill>
                <a:latin typeface="Calibri"/>
                <a:cs typeface="Calibri"/>
              </a:rPr>
              <a:t>Capital        Enterprise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59758" y="2895600"/>
            <a:ext cx="2493010" cy="2662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Law of Supply:</a:t>
            </a:r>
            <a:endParaRPr lang="en-GB" sz="1400" spc="-5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If supply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increases</a:t>
            </a:r>
            <a:r>
              <a:rPr lang="en-GB" sz="1400" spc="-5" dirty="0">
                <a:latin typeface="Calibri"/>
                <a:cs typeface="Calibri"/>
              </a:rPr>
              <a:t>, this will lead to a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fall in price</a:t>
            </a:r>
            <a:r>
              <a:rPr lang="en-GB" sz="1400" spc="-5" dirty="0">
                <a:latin typeface="Calibri"/>
                <a:cs typeface="Calibri"/>
              </a:rPr>
              <a:t>: firms will have too much and reduce the price to sell it.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GB" sz="1400" spc="-5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If supply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decreases</a:t>
            </a:r>
            <a:r>
              <a:rPr lang="en-GB" sz="1400" spc="-5" dirty="0">
                <a:latin typeface="Calibri"/>
                <a:cs typeface="Calibri"/>
              </a:rPr>
              <a:t>, this will lead to a </a:t>
            </a:r>
            <a:r>
              <a:rPr lang="en-GB" sz="1400" b="1" spc="-5" dirty="0">
                <a:solidFill>
                  <a:srgbClr val="00B050"/>
                </a:solidFill>
                <a:latin typeface="Calibri"/>
                <a:cs typeface="Calibri"/>
              </a:rPr>
              <a:t>rise in price</a:t>
            </a:r>
            <a:r>
              <a:rPr lang="en-GB" sz="1400" spc="-5" dirty="0">
                <a:latin typeface="Calibri"/>
                <a:cs typeface="Calibri"/>
              </a:rPr>
              <a:t> as it becomes more scarce the firm can raise its price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GB" sz="1400" spc="-5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7789" y="722629"/>
            <a:ext cx="5554980" cy="1778661"/>
          </a:xfrm>
          <a:custGeom>
            <a:avLst/>
            <a:gdLst/>
            <a:ahLst/>
            <a:cxnLst/>
            <a:rect l="l" t="t" r="r" b="b"/>
            <a:pathLst>
              <a:path w="5554980" h="812800">
                <a:moveTo>
                  <a:pt x="0" y="135509"/>
                </a:moveTo>
                <a:lnTo>
                  <a:pt x="6906" y="92691"/>
                </a:lnTo>
                <a:lnTo>
                  <a:pt x="26138" y="55494"/>
                </a:lnTo>
                <a:lnTo>
                  <a:pt x="55464" y="26155"/>
                </a:lnTo>
                <a:lnTo>
                  <a:pt x="92652" y="6911"/>
                </a:lnTo>
                <a:lnTo>
                  <a:pt x="135470" y="0"/>
                </a:lnTo>
                <a:lnTo>
                  <a:pt x="5419471" y="0"/>
                </a:lnTo>
                <a:lnTo>
                  <a:pt x="5462288" y="6911"/>
                </a:lnTo>
                <a:lnTo>
                  <a:pt x="5499485" y="26155"/>
                </a:lnTo>
                <a:lnTo>
                  <a:pt x="5528824" y="55494"/>
                </a:lnTo>
                <a:lnTo>
                  <a:pt x="5548068" y="92691"/>
                </a:lnTo>
                <a:lnTo>
                  <a:pt x="5554980" y="135509"/>
                </a:lnTo>
                <a:lnTo>
                  <a:pt x="5554980" y="677291"/>
                </a:lnTo>
                <a:lnTo>
                  <a:pt x="5548068" y="720108"/>
                </a:lnTo>
                <a:lnTo>
                  <a:pt x="5528824" y="757305"/>
                </a:lnTo>
                <a:lnTo>
                  <a:pt x="5499485" y="786644"/>
                </a:lnTo>
                <a:lnTo>
                  <a:pt x="5462288" y="805888"/>
                </a:lnTo>
                <a:lnTo>
                  <a:pt x="5419471" y="812800"/>
                </a:lnTo>
                <a:lnTo>
                  <a:pt x="135470" y="812800"/>
                </a:lnTo>
                <a:lnTo>
                  <a:pt x="92652" y="805888"/>
                </a:lnTo>
                <a:lnTo>
                  <a:pt x="55464" y="786644"/>
                </a:lnTo>
                <a:lnTo>
                  <a:pt x="26138" y="757305"/>
                </a:lnTo>
                <a:lnTo>
                  <a:pt x="6906" y="720108"/>
                </a:lnTo>
                <a:lnTo>
                  <a:pt x="0" y="677291"/>
                </a:lnTo>
                <a:lnTo>
                  <a:pt x="0" y="13550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92334" y="12120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5">
                <a:moveTo>
                  <a:pt x="13970" y="0"/>
                </a:moveTo>
                <a:lnTo>
                  <a:pt x="3937" y="0"/>
                </a:lnTo>
                <a:lnTo>
                  <a:pt x="0" y="3937"/>
                </a:lnTo>
                <a:lnTo>
                  <a:pt x="0" y="13970"/>
                </a:lnTo>
                <a:lnTo>
                  <a:pt x="3937" y="17907"/>
                </a:lnTo>
                <a:lnTo>
                  <a:pt x="13970" y="17907"/>
                </a:lnTo>
                <a:lnTo>
                  <a:pt x="17907" y="13970"/>
                </a:lnTo>
                <a:lnTo>
                  <a:pt x="17907" y="8889"/>
                </a:lnTo>
                <a:lnTo>
                  <a:pt x="17907" y="3937"/>
                </a:lnTo>
                <a:lnTo>
                  <a:pt x="13970" y="0"/>
                </a:lnTo>
                <a:close/>
              </a:path>
            </a:pathLst>
          </a:custGeom>
          <a:solidFill>
            <a:srgbClr val="E712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690359" y="4970779"/>
            <a:ext cx="11582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marR="5080" indent="-416559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>
                <a:cs typeface="Calibri"/>
              </a:rPr>
              <a:t>Specialisation</a:t>
            </a:r>
            <a:endParaRPr lang="en-GB" sz="1200" dirty="0"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49290" y="5218429"/>
            <a:ext cx="2880360" cy="1534160"/>
          </a:xfrm>
          <a:custGeom>
            <a:avLst/>
            <a:gdLst/>
            <a:ahLst/>
            <a:cxnLst/>
            <a:rect l="l" t="t" r="r" b="b"/>
            <a:pathLst>
              <a:path w="2880359" h="1534159">
                <a:moveTo>
                  <a:pt x="0" y="255651"/>
                </a:moveTo>
                <a:lnTo>
                  <a:pt x="4117" y="209689"/>
                </a:lnTo>
                <a:lnTo>
                  <a:pt x="15990" y="166433"/>
                </a:lnTo>
                <a:lnTo>
                  <a:pt x="34896" y="126604"/>
                </a:lnTo>
                <a:lnTo>
                  <a:pt x="60115" y="90925"/>
                </a:lnTo>
                <a:lnTo>
                  <a:pt x="90925" y="60115"/>
                </a:lnTo>
                <a:lnTo>
                  <a:pt x="126604" y="34896"/>
                </a:lnTo>
                <a:lnTo>
                  <a:pt x="166433" y="15990"/>
                </a:lnTo>
                <a:lnTo>
                  <a:pt x="209689" y="4117"/>
                </a:lnTo>
                <a:lnTo>
                  <a:pt x="255650" y="0"/>
                </a:lnTo>
                <a:lnTo>
                  <a:pt x="2624709" y="0"/>
                </a:lnTo>
                <a:lnTo>
                  <a:pt x="2670670" y="4117"/>
                </a:lnTo>
                <a:lnTo>
                  <a:pt x="2713926" y="15990"/>
                </a:lnTo>
                <a:lnTo>
                  <a:pt x="2753755" y="34896"/>
                </a:lnTo>
                <a:lnTo>
                  <a:pt x="2789434" y="60115"/>
                </a:lnTo>
                <a:lnTo>
                  <a:pt x="2820244" y="90925"/>
                </a:lnTo>
                <a:lnTo>
                  <a:pt x="2845463" y="126604"/>
                </a:lnTo>
                <a:lnTo>
                  <a:pt x="2864369" y="166433"/>
                </a:lnTo>
                <a:lnTo>
                  <a:pt x="2876242" y="209689"/>
                </a:lnTo>
                <a:lnTo>
                  <a:pt x="2880360" y="255651"/>
                </a:lnTo>
                <a:lnTo>
                  <a:pt x="2880360" y="1278458"/>
                </a:lnTo>
                <a:lnTo>
                  <a:pt x="2876242" y="1324421"/>
                </a:lnTo>
                <a:lnTo>
                  <a:pt x="2864369" y="1367682"/>
                </a:lnTo>
                <a:lnTo>
                  <a:pt x="2845463" y="1407517"/>
                </a:lnTo>
                <a:lnTo>
                  <a:pt x="2820244" y="1443205"/>
                </a:lnTo>
                <a:lnTo>
                  <a:pt x="2789434" y="1474023"/>
                </a:lnTo>
                <a:lnTo>
                  <a:pt x="2753755" y="1499250"/>
                </a:lnTo>
                <a:lnTo>
                  <a:pt x="2713926" y="1518163"/>
                </a:lnTo>
                <a:lnTo>
                  <a:pt x="2670670" y="1530040"/>
                </a:lnTo>
                <a:lnTo>
                  <a:pt x="2624709" y="1534160"/>
                </a:lnTo>
                <a:lnTo>
                  <a:pt x="255650" y="1534160"/>
                </a:lnTo>
                <a:lnTo>
                  <a:pt x="209689" y="1530040"/>
                </a:lnTo>
                <a:lnTo>
                  <a:pt x="166433" y="1518163"/>
                </a:lnTo>
                <a:lnTo>
                  <a:pt x="126604" y="1499250"/>
                </a:lnTo>
                <a:lnTo>
                  <a:pt x="90925" y="1474023"/>
                </a:lnTo>
                <a:lnTo>
                  <a:pt x="60115" y="1443205"/>
                </a:lnTo>
                <a:lnTo>
                  <a:pt x="34896" y="1407517"/>
                </a:lnTo>
                <a:lnTo>
                  <a:pt x="15990" y="1367682"/>
                </a:lnTo>
                <a:lnTo>
                  <a:pt x="4117" y="1324421"/>
                </a:lnTo>
                <a:lnTo>
                  <a:pt x="0" y="1278458"/>
                </a:lnTo>
                <a:lnTo>
                  <a:pt x="0" y="255651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03340" y="5246116"/>
            <a:ext cx="2551430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00AF50"/>
                </a:solidFill>
                <a:latin typeface="Calibri"/>
                <a:cs typeface="Calibri"/>
              </a:rPr>
              <a:t>Employees: </a:t>
            </a:r>
            <a:r>
              <a:rPr lang="en-GB" sz="1400" spc="-5" dirty="0">
                <a:solidFill>
                  <a:srgbClr val="1F2937"/>
                </a:solidFill>
                <a:latin typeface="Calibri"/>
                <a:cs typeface="Calibri"/>
              </a:rPr>
              <a:t>become experts in their jobs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Firms</a:t>
            </a:r>
            <a:r>
              <a:rPr lang="en-GB" sz="1400" b="1" spc="-10" dirty="0">
                <a:solidFill>
                  <a:srgbClr val="1F2937"/>
                </a:solidFill>
                <a:latin typeface="Calibri"/>
                <a:cs typeface="Calibri"/>
              </a:rPr>
              <a:t>: </a:t>
            </a:r>
            <a:r>
              <a:rPr lang="en-GB" sz="1400" dirty="0">
                <a:solidFill>
                  <a:srgbClr val="1F2937"/>
                </a:solidFill>
                <a:latin typeface="Calibri"/>
                <a:cs typeface="Calibri"/>
              </a:rPr>
              <a:t>become experts in their field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cs typeface="Calibri"/>
              </a:rPr>
              <a:t>Countries</a:t>
            </a:r>
            <a:r>
              <a:rPr lang="en-GB" sz="1400" b="1" spc="-10" dirty="0">
                <a:solidFill>
                  <a:srgbClr val="1F2937"/>
                </a:solidFill>
                <a:cs typeface="Calibri"/>
              </a:rPr>
              <a:t>: </a:t>
            </a:r>
            <a:r>
              <a:rPr lang="en-GB" sz="1400" dirty="0">
                <a:solidFill>
                  <a:srgbClr val="1F2937"/>
                </a:solidFill>
                <a:cs typeface="Calibri"/>
              </a:rPr>
              <a:t>concentrate on specific industries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37650" y="5218429"/>
            <a:ext cx="2941320" cy="1534160"/>
          </a:xfrm>
          <a:custGeom>
            <a:avLst/>
            <a:gdLst/>
            <a:ahLst/>
            <a:cxnLst/>
            <a:rect l="l" t="t" r="r" b="b"/>
            <a:pathLst>
              <a:path w="2941320" h="1534159">
                <a:moveTo>
                  <a:pt x="0" y="255651"/>
                </a:moveTo>
                <a:lnTo>
                  <a:pt x="4117" y="209689"/>
                </a:lnTo>
                <a:lnTo>
                  <a:pt x="15990" y="166433"/>
                </a:lnTo>
                <a:lnTo>
                  <a:pt x="34896" y="126604"/>
                </a:lnTo>
                <a:lnTo>
                  <a:pt x="60115" y="90925"/>
                </a:lnTo>
                <a:lnTo>
                  <a:pt x="90925" y="60115"/>
                </a:lnTo>
                <a:lnTo>
                  <a:pt x="126604" y="34896"/>
                </a:lnTo>
                <a:lnTo>
                  <a:pt x="166433" y="15990"/>
                </a:lnTo>
                <a:lnTo>
                  <a:pt x="209689" y="4117"/>
                </a:lnTo>
                <a:lnTo>
                  <a:pt x="255650" y="0"/>
                </a:lnTo>
                <a:lnTo>
                  <a:pt x="2685669" y="0"/>
                </a:lnTo>
                <a:lnTo>
                  <a:pt x="2731630" y="4117"/>
                </a:lnTo>
                <a:lnTo>
                  <a:pt x="2774886" y="15990"/>
                </a:lnTo>
                <a:lnTo>
                  <a:pt x="2814715" y="34896"/>
                </a:lnTo>
                <a:lnTo>
                  <a:pt x="2850394" y="60115"/>
                </a:lnTo>
                <a:lnTo>
                  <a:pt x="2881204" y="90925"/>
                </a:lnTo>
                <a:lnTo>
                  <a:pt x="2906423" y="126604"/>
                </a:lnTo>
                <a:lnTo>
                  <a:pt x="2925329" y="166433"/>
                </a:lnTo>
                <a:lnTo>
                  <a:pt x="2937202" y="209689"/>
                </a:lnTo>
                <a:lnTo>
                  <a:pt x="2941320" y="255651"/>
                </a:lnTo>
                <a:lnTo>
                  <a:pt x="2941320" y="1278458"/>
                </a:lnTo>
                <a:lnTo>
                  <a:pt x="2937202" y="1324421"/>
                </a:lnTo>
                <a:lnTo>
                  <a:pt x="2925329" y="1367682"/>
                </a:lnTo>
                <a:lnTo>
                  <a:pt x="2906423" y="1407517"/>
                </a:lnTo>
                <a:lnTo>
                  <a:pt x="2881204" y="1443205"/>
                </a:lnTo>
                <a:lnTo>
                  <a:pt x="2850394" y="1474023"/>
                </a:lnTo>
                <a:lnTo>
                  <a:pt x="2814715" y="1499250"/>
                </a:lnTo>
                <a:lnTo>
                  <a:pt x="2774886" y="1518163"/>
                </a:lnTo>
                <a:lnTo>
                  <a:pt x="2731630" y="1530040"/>
                </a:lnTo>
                <a:lnTo>
                  <a:pt x="2685669" y="1534160"/>
                </a:lnTo>
                <a:lnTo>
                  <a:pt x="255650" y="1534160"/>
                </a:lnTo>
                <a:lnTo>
                  <a:pt x="209689" y="1530040"/>
                </a:lnTo>
                <a:lnTo>
                  <a:pt x="166433" y="1518163"/>
                </a:lnTo>
                <a:lnTo>
                  <a:pt x="126604" y="1499250"/>
                </a:lnTo>
                <a:lnTo>
                  <a:pt x="90925" y="1474023"/>
                </a:lnTo>
                <a:lnTo>
                  <a:pt x="60115" y="1443205"/>
                </a:lnTo>
                <a:lnTo>
                  <a:pt x="34896" y="1407517"/>
                </a:lnTo>
                <a:lnTo>
                  <a:pt x="15990" y="1367682"/>
                </a:lnTo>
                <a:lnTo>
                  <a:pt x="4117" y="1324421"/>
                </a:lnTo>
                <a:lnTo>
                  <a:pt x="0" y="1278458"/>
                </a:lnTo>
                <a:lnTo>
                  <a:pt x="0" y="255651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214486" y="5257800"/>
            <a:ext cx="2810507" cy="1356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00AF50"/>
                </a:solidFill>
                <a:latin typeface="Calibri"/>
                <a:cs typeface="Calibri"/>
              </a:rPr>
              <a:t>Specific tasks </a:t>
            </a:r>
            <a:r>
              <a:rPr lang="en-GB" sz="1400" spc="-10" dirty="0">
                <a:latin typeface="Calibri"/>
                <a:cs typeface="Calibri"/>
              </a:rPr>
              <a:t>are</a:t>
            </a:r>
            <a:r>
              <a:rPr lang="en-GB" sz="1400" b="1" spc="-10" dirty="0">
                <a:solidFill>
                  <a:srgbClr val="00AF50"/>
                </a:solidFill>
                <a:latin typeface="Calibri"/>
                <a:cs typeface="Calibri"/>
              </a:rPr>
              <a:t> allocated </a:t>
            </a:r>
            <a:r>
              <a:rPr lang="en-GB" sz="1400" spc="-10" dirty="0">
                <a:latin typeface="Calibri"/>
                <a:cs typeface="Calibri"/>
              </a:rPr>
              <a:t>out to each member of staff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10" dirty="0">
                <a:solidFill>
                  <a:srgbClr val="FF0000"/>
                </a:solidFill>
                <a:latin typeface="Calibri"/>
                <a:cs typeface="Calibri"/>
              </a:rPr>
              <a:t>Low skilled &amp; repetitive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10" dirty="0">
                <a:solidFill>
                  <a:srgbClr val="00B050"/>
                </a:solidFill>
                <a:latin typeface="Calibri"/>
                <a:cs typeface="Calibri"/>
              </a:rPr>
              <a:t>Highly skilled &amp; motivated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10">
                <a:latin typeface="Calibri"/>
                <a:cs typeface="Calibri"/>
              </a:rPr>
              <a:t>Efficient </a:t>
            </a:r>
            <a:r>
              <a:rPr lang="en-GB" sz="1400" spc="-10" dirty="0">
                <a:latin typeface="Calibri"/>
                <a:cs typeface="Calibri"/>
              </a:rPr>
              <a:t>&amp; increased productivity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10" dirty="0">
                <a:latin typeface="Calibri"/>
                <a:cs typeface="Calibri"/>
              </a:rPr>
              <a:t>Competitive advantage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882" y="28193"/>
            <a:ext cx="3581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AQA</a:t>
            </a:r>
            <a:r>
              <a:rPr sz="1200" b="1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ECONOMICS</a:t>
            </a:r>
            <a:r>
              <a:rPr sz="1200" b="1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KNOWLEDGE</a:t>
            </a:r>
            <a:r>
              <a:rPr sz="1200" b="1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ORGANISER:</a:t>
            </a:r>
            <a:r>
              <a:rPr sz="1200" b="1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YEAR</a:t>
            </a:r>
            <a:r>
              <a:rPr sz="1200" b="1" spc="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lang="en-GB" sz="1200" b="1" dirty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36">
            <a:extLst>
              <a:ext uri="{FF2B5EF4-FFF2-40B4-BE49-F238E27FC236}">
                <a16:creationId xmlns:a16="http://schemas.microsoft.com/office/drawing/2014/main" id="{5F7A5C6B-D1CC-4C0A-8C3E-D8611BD9A4B5}"/>
              </a:ext>
            </a:extLst>
          </p:cNvPr>
          <p:cNvSpPr txBox="1"/>
          <p:nvPr/>
        </p:nvSpPr>
        <p:spPr>
          <a:xfrm>
            <a:off x="9994581" y="4939030"/>
            <a:ext cx="128301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marR="5080" indent="-416559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>
                <a:cs typeface="Calibri"/>
              </a:rPr>
              <a:t>Division of labour</a:t>
            </a:r>
            <a:endParaRPr lang="en-GB" sz="1200" dirty="0">
              <a:cs typeface="Calibri"/>
            </a:endParaRPr>
          </a:p>
        </p:txBody>
      </p:sp>
      <p:sp>
        <p:nvSpPr>
          <p:cNvPr id="48" name="object 3">
            <a:extLst>
              <a:ext uri="{FF2B5EF4-FFF2-40B4-BE49-F238E27FC236}">
                <a16:creationId xmlns:a16="http://schemas.microsoft.com/office/drawing/2014/main" id="{79489C89-CA00-4D52-82CE-F0CDDB401D0E}"/>
              </a:ext>
            </a:extLst>
          </p:cNvPr>
          <p:cNvSpPr txBox="1"/>
          <p:nvPr/>
        </p:nvSpPr>
        <p:spPr>
          <a:xfrm>
            <a:off x="7980679" y="424815"/>
            <a:ext cx="19069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latin typeface="Calibri"/>
                <a:cs typeface="Calibri"/>
              </a:rPr>
              <a:t>Economic Sectors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9" name="object 5">
            <a:extLst>
              <a:ext uri="{FF2B5EF4-FFF2-40B4-BE49-F238E27FC236}">
                <a16:creationId xmlns:a16="http://schemas.microsoft.com/office/drawing/2014/main" id="{6F7829B4-9FB2-4578-B063-6B60CA9DFC64}"/>
              </a:ext>
            </a:extLst>
          </p:cNvPr>
          <p:cNvSpPr/>
          <p:nvPr/>
        </p:nvSpPr>
        <p:spPr>
          <a:xfrm>
            <a:off x="6019800" y="728931"/>
            <a:ext cx="6050314" cy="1158290"/>
          </a:xfrm>
          <a:custGeom>
            <a:avLst/>
            <a:gdLst/>
            <a:ahLst/>
            <a:cxnLst/>
            <a:rect l="l" t="t" r="r" b="b"/>
            <a:pathLst>
              <a:path w="6322059" h="541019">
                <a:moveTo>
                  <a:pt x="0" y="90170"/>
                </a:moveTo>
                <a:lnTo>
                  <a:pt x="7088" y="55078"/>
                </a:lnTo>
                <a:lnTo>
                  <a:pt x="26416" y="26416"/>
                </a:lnTo>
                <a:lnTo>
                  <a:pt x="55078" y="7088"/>
                </a:lnTo>
                <a:lnTo>
                  <a:pt x="90170" y="0"/>
                </a:lnTo>
                <a:lnTo>
                  <a:pt x="6231890" y="0"/>
                </a:lnTo>
                <a:lnTo>
                  <a:pt x="6266981" y="7088"/>
                </a:lnTo>
                <a:lnTo>
                  <a:pt x="6295644" y="26416"/>
                </a:lnTo>
                <a:lnTo>
                  <a:pt x="6314971" y="55078"/>
                </a:lnTo>
                <a:lnTo>
                  <a:pt x="6322060" y="90170"/>
                </a:lnTo>
                <a:lnTo>
                  <a:pt x="6322060" y="450850"/>
                </a:lnTo>
                <a:lnTo>
                  <a:pt x="6314971" y="485941"/>
                </a:lnTo>
                <a:lnTo>
                  <a:pt x="6295644" y="514603"/>
                </a:lnTo>
                <a:lnTo>
                  <a:pt x="6266981" y="533931"/>
                </a:lnTo>
                <a:lnTo>
                  <a:pt x="6231890" y="541020"/>
                </a:lnTo>
                <a:lnTo>
                  <a:pt x="90170" y="541020"/>
                </a:lnTo>
                <a:lnTo>
                  <a:pt x="55078" y="533931"/>
                </a:lnTo>
                <a:lnTo>
                  <a:pt x="26416" y="514603"/>
                </a:lnTo>
                <a:lnTo>
                  <a:pt x="7088" y="485941"/>
                </a:lnTo>
                <a:lnTo>
                  <a:pt x="0" y="450850"/>
                </a:lnTo>
                <a:lnTo>
                  <a:pt x="0" y="9017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6B3EA819-8EAF-4ED7-B1DA-5B36FF5B626C}"/>
              </a:ext>
            </a:extLst>
          </p:cNvPr>
          <p:cNvSpPr txBox="1"/>
          <p:nvPr/>
        </p:nvSpPr>
        <p:spPr>
          <a:xfrm>
            <a:off x="6137270" y="865178"/>
            <a:ext cx="308293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Primary sector:</a:t>
            </a:r>
            <a:r>
              <a:rPr lang="en-GB" sz="1400" spc="-5" dirty="0">
                <a:latin typeface="Calibri"/>
                <a:cs typeface="Calibri"/>
              </a:rPr>
              <a:t> related to natural resource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Primary sector is the </a:t>
            </a:r>
            <a:r>
              <a:rPr lang="en-GB" sz="1400" u="sng" spc="-5" dirty="0">
                <a:latin typeface="Calibri"/>
                <a:cs typeface="Calibri"/>
              </a:rPr>
              <a:t>start</a:t>
            </a:r>
            <a:r>
              <a:rPr lang="en-GB" sz="1400" spc="-5" dirty="0">
                <a:latin typeface="Calibri"/>
                <a:cs typeface="Calibri"/>
              </a:rPr>
              <a:t> of the chain of production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47563B-E582-40F2-A446-A36EE04D30BD}"/>
              </a:ext>
            </a:extLst>
          </p:cNvPr>
          <p:cNvSpPr txBox="1"/>
          <p:nvPr/>
        </p:nvSpPr>
        <p:spPr>
          <a:xfrm>
            <a:off x="290512" y="773382"/>
            <a:ext cx="52581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</a:t>
            </a:r>
            <a:r>
              <a:rPr lang="en-GB" sz="1400" b="1" dirty="0">
                <a:solidFill>
                  <a:srgbClr val="00B050"/>
                </a:solidFill>
              </a:rPr>
              <a:t>market</a:t>
            </a:r>
            <a:r>
              <a:rPr lang="en-GB" sz="1400" dirty="0"/>
              <a:t> is where buyers &amp; sellers come together to </a:t>
            </a:r>
            <a:r>
              <a:rPr lang="en-GB" sz="1400" b="1" dirty="0">
                <a:solidFill>
                  <a:srgbClr val="00B050"/>
                </a:solidFill>
              </a:rPr>
              <a:t>exchange</a:t>
            </a:r>
            <a:r>
              <a:rPr lang="en-GB" sz="1400" dirty="0"/>
              <a:t> goods &amp; services.</a:t>
            </a:r>
          </a:p>
          <a:p>
            <a:r>
              <a:rPr lang="en-GB" sz="1400" dirty="0"/>
              <a:t>Buyers &amp; sellers will interact to set a price which is based on the demand for or supply of </a:t>
            </a:r>
            <a:r>
              <a:rPr lang="en-GB" sz="1400" b="1" dirty="0">
                <a:solidFill>
                  <a:srgbClr val="00B050"/>
                </a:solidFill>
              </a:rPr>
              <a:t>scarce resources</a:t>
            </a:r>
          </a:p>
          <a:p>
            <a:r>
              <a:rPr lang="en-GB" sz="1400" dirty="0"/>
              <a:t>Price is used to </a:t>
            </a:r>
            <a:r>
              <a:rPr lang="en-GB" sz="1400" b="1" dirty="0">
                <a:solidFill>
                  <a:srgbClr val="00B050"/>
                </a:solidFill>
              </a:rPr>
              <a:t>distribute</a:t>
            </a:r>
            <a:r>
              <a:rPr lang="en-GB" sz="1400" dirty="0"/>
              <a:t> the good/service: a price the buyer is willing to pay and a price the seller is willing to sell at, this is known as the </a:t>
            </a:r>
            <a:r>
              <a:rPr lang="en-GB" sz="1400" b="1" dirty="0">
                <a:solidFill>
                  <a:srgbClr val="00B050"/>
                </a:solidFill>
              </a:rPr>
              <a:t>price mechanism</a:t>
            </a:r>
            <a:r>
              <a:rPr lang="en-GB" sz="1400" dirty="0"/>
              <a:t>.</a:t>
            </a:r>
          </a:p>
        </p:txBody>
      </p:sp>
      <p:sp>
        <p:nvSpPr>
          <p:cNvPr id="34" name="object 12">
            <a:extLst>
              <a:ext uri="{FF2B5EF4-FFF2-40B4-BE49-F238E27FC236}">
                <a16:creationId xmlns:a16="http://schemas.microsoft.com/office/drawing/2014/main" id="{DC40557E-A663-4715-A8AF-1DD302586C1B}"/>
              </a:ext>
            </a:extLst>
          </p:cNvPr>
          <p:cNvSpPr txBox="1"/>
          <p:nvPr/>
        </p:nvSpPr>
        <p:spPr>
          <a:xfrm>
            <a:off x="1029064" y="2551130"/>
            <a:ext cx="9549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latin typeface="Calibri"/>
                <a:cs typeface="Calibri"/>
              </a:rPr>
              <a:t>Demand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id="{B1F4B0C4-E481-4C29-ADF7-B3A579F3792D}"/>
              </a:ext>
            </a:extLst>
          </p:cNvPr>
          <p:cNvSpPr txBox="1"/>
          <p:nvPr/>
        </p:nvSpPr>
        <p:spPr>
          <a:xfrm>
            <a:off x="3994722" y="2547349"/>
            <a:ext cx="9549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latin typeface="Calibri"/>
                <a:cs typeface="Calibri"/>
              </a:rPr>
              <a:t>Supply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1" name="object 10">
            <a:extLst>
              <a:ext uri="{FF2B5EF4-FFF2-40B4-BE49-F238E27FC236}">
                <a16:creationId xmlns:a16="http://schemas.microsoft.com/office/drawing/2014/main" id="{2E377DFF-E2C0-47C5-AEA0-D01EA9B6BDDC}"/>
              </a:ext>
            </a:extLst>
          </p:cNvPr>
          <p:cNvSpPr/>
          <p:nvPr/>
        </p:nvSpPr>
        <p:spPr>
          <a:xfrm>
            <a:off x="2973069" y="2829238"/>
            <a:ext cx="2829560" cy="2286000"/>
          </a:xfrm>
          <a:custGeom>
            <a:avLst/>
            <a:gdLst/>
            <a:ahLst/>
            <a:cxnLst/>
            <a:rect l="l" t="t" r="r" b="b"/>
            <a:pathLst>
              <a:path w="2829560" h="2286000">
                <a:moveTo>
                  <a:pt x="0" y="381000"/>
                </a:moveTo>
                <a:lnTo>
                  <a:pt x="2968" y="333204"/>
                </a:lnTo>
                <a:lnTo>
                  <a:pt x="11636" y="287181"/>
                </a:lnTo>
                <a:lnTo>
                  <a:pt x="25646" y="243288"/>
                </a:lnTo>
                <a:lnTo>
                  <a:pt x="44641" y="201881"/>
                </a:lnTo>
                <a:lnTo>
                  <a:pt x="68265" y="163318"/>
                </a:lnTo>
                <a:lnTo>
                  <a:pt x="96159" y="127955"/>
                </a:lnTo>
                <a:lnTo>
                  <a:pt x="127967" y="96149"/>
                </a:lnTo>
                <a:lnTo>
                  <a:pt x="163332" y="68257"/>
                </a:lnTo>
                <a:lnTo>
                  <a:pt x="201897" y="44636"/>
                </a:lnTo>
                <a:lnTo>
                  <a:pt x="243304" y="25643"/>
                </a:lnTo>
                <a:lnTo>
                  <a:pt x="287197" y="11634"/>
                </a:lnTo>
                <a:lnTo>
                  <a:pt x="333219" y="2968"/>
                </a:lnTo>
                <a:lnTo>
                  <a:pt x="381012" y="0"/>
                </a:lnTo>
                <a:lnTo>
                  <a:pt x="2448560" y="0"/>
                </a:lnTo>
                <a:lnTo>
                  <a:pt x="2496355" y="2968"/>
                </a:lnTo>
                <a:lnTo>
                  <a:pt x="2542378" y="11634"/>
                </a:lnTo>
                <a:lnTo>
                  <a:pt x="2586271" y="25643"/>
                </a:lnTo>
                <a:lnTo>
                  <a:pt x="2627678" y="44636"/>
                </a:lnTo>
                <a:lnTo>
                  <a:pt x="2666241" y="68257"/>
                </a:lnTo>
                <a:lnTo>
                  <a:pt x="2701604" y="96149"/>
                </a:lnTo>
                <a:lnTo>
                  <a:pt x="2733410" y="127955"/>
                </a:lnTo>
                <a:lnTo>
                  <a:pt x="2761302" y="163318"/>
                </a:lnTo>
                <a:lnTo>
                  <a:pt x="2784923" y="201881"/>
                </a:lnTo>
                <a:lnTo>
                  <a:pt x="2803916" y="243288"/>
                </a:lnTo>
                <a:lnTo>
                  <a:pt x="2817925" y="287181"/>
                </a:lnTo>
                <a:lnTo>
                  <a:pt x="2826591" y="333204"/>
                </a:lnTo>
                <a:lnTo>
                  <a:pt x="2829560" y="381000"/>
                </a:lnTo>
                <a:lnTo>
                  <a:pt x="2829560" y="1905000"/>
                </a:lnTo>
                <a:lnTo>
                  <a:pt x="2826591" y="1952795"/>
                </a:lnTo>
                <a:lnTo>
                  <a:pt x="2817925" y="1998818"/>
                </a:lnTo>
                <a:lnTo>
                  <a:pt x="2803916" y="2042711"/>
                </a:lnTo>
                <a:lnTo>
                  <a:pt x="2784923" y="2084118"/>
                </a:lnTo>
                <a:lnTo>
                  <a:pt x="2761302" y="2122681"/>
                </a:lnTo>
                <a:lnTo>
                  <a:pt x="2733410" y="2158044"/>
                </a:lnTo>
                <a:lnTo>
                  <a:pt x="2701604" y="2189850"/>
                </a:lnTo>
                <a:lnTo>
                  <a:pt x="2666241" y="2217742"/>
                </a:lnTo>
                <a:lnTo>
                  <a:pt x="2627678" y="2241363"/>
                </a:lnTo>
                <a:lnTo>
                  <a:pt x="2586271" y="2260356"/>
                </a:lnTo>
                <a:lnTo>
                  <a:pt x="2542378" y="2274365"/>
                </a:lnTo>
                <a:lnTo>
                  <a:pt x="2496355" y="2283031"/>
                </a:lnTo>
                <a:lnTo>
                  <a:pt x="2448560" y="2286000"/>
                </a:lnTo>
                <a:lnTo>
                  <a:pt x="381012" y="2286000"/>
                </a:lnTo>
                <a:lnTo>
                  <a:pt x="333219" y="2283031"/>
                </a:lnTo>
                <a:lnTo>
                  <a:pt x="287197" y="2274365"/>
                </a:lnTo>
                <a:lnTo>
                  <a:pt x="243304" y="2260356"/>
                </a:lnTo>
                <a:lnTo>
                  <a:pt x="201897" y="2241363"/>
                </a:lnTo>
                <a:lnTo>
                  <a:pt x="163332" y="2217742"/>
                </a:lnTo>
                <a:lnTo>
                  <a:pt x="127967" y="2189850"/>
                </a:lnTo>
                <a:lnTo>
                  <a:pt x="96159" y="2158044"/>
                </a:lnTo>
                <a:lnTo>
                  <a:pt x="68265" y="2122681"/>
                </a:lnTo>
                <a:lnTo>
                  <a:pt x="44641" y="2084118"/>
                </a:lnTo>
                <a:lnTo>
                  <a:pt x="25646" y="2042711"/>
                </a:lnTo>
                <a:lnTo>
                  <a:pt x="11636" y="1998818"/>
                </a:lnTo>
                <a:lnTo>
                  <a:pt x="2968" y="1952795"/>
                </a:lnTo>
                <a:lnTo>
                  <a:pt x="0" y="1905000"/>
                </a:lnTo>
                <a:lnTo>
                  <a:pt x="0" y="381000"/>
                </a:lnTo>
                <a:close/>
              </a:path>
            </a:pathLst>
          </a:custGeom>
          <a:ln w="12699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9F9E7DEE-4DD0-456E-ACC6-187167668970}"/>
              </a:ext>
            </a:extLst>
          </p:cNvPr>
          <p:cNvSpPr txBox="1"/>
          <p:nvPr/>
        </p:nvSpPr>
        <p:spPr>
          <a:xfrm>
            <a:off x="2953842" y="5421247"/>
            <a:ext cx="2602230" cy="123751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	</a:t>
            </a:r>
            <a:r>
              <a:rPr lang="en-GB"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                 </a:t>
            </a:r>
            <a:r>
              <a:rPr lang="en-GB"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Product markets</a:t>
            </a:r>
            <a:r>
              <a:rPr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	</a:t>
            </a:r>
            <a:endParaRPr lang="en-GB" sz="1200" b="1" u="sng" dirty="0">
              <a:uFill>
                <a:solidFill>
                  <a:srgbClr val="4471C4"/>
                </a:solidFill>
              </a:u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spc="-5" dirty="0">
                <a:latin typeface="Calibri"/>
                <a:cs typeface="Calibri"/>
              </a:rPr>
              <a:t>Where goods/services are bought &amp; sold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b="1" spc="-5" dirty="0">
                <a:solidFill>
                  <a:srgbClr val="00B050"/>
                </a:solidFill>
                <a:latin typeface="Calibri"/>
                <a:cs typeface="Calibri"/>
              </a:rPr>
              <a:t>B2B</a:t>
            </a:r>
            <a:r>
              <a:rPr lang="en-GB" sz="1200" spc="-5" dirty="0">
                <a:latin typeface="Calibri"/>
                <a:cs typeface="Calibri"/>
              </a:rPr>
              <a:t>: business to business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lang="en-GB" sz="1200" b="1" spc="-5" dirty="0">
                <a:solidFill>
                  <a:srgbClr val="00B050"/>
                </a:solidFill>
                <a:latin typeface="Calibri"/>
                <a:cs typeface="Calibri"/>
              </a:rPr>
              <a:t>B2C</a:t>
            </a:r>
            <a:r>
              <a:rPr lang="en-GB" sz="1200" spc="-5" dirty="0">
                <a:latin typeface="Calibri"/>
                <a:cs typeface="Calibri"/>
              </a:rPr>
              <a:t>: business to consumer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44" name="object 5">
            <a:extLst>
              <a:ext uri="{FF2B5EF4-FFF2-40B4-BE49-F238E27FC236}">
                <a16:creationId xmlns:a16="http://schemas.microsoft.com/office/drawing/2014/main" id="{CA13356D-082B-4A47-8B00-752E7748AF4C}"/>
              </a:ext>
            </a:extLst>
          </p:cNvPr>
          <p:cNvSpPr/>
          <p:nvPr/>
        </p:nvSpPr>
        <p:spPr>
          <a:xfrm>
            <a:off x="6028656" y="2023468"/>
            <a:ext cx="6050314" cy="1158290"/>
          </a:xfrm>
          <a:custGeom>
            <a:avLst/>
            <a:gdLst/>
            <a:ahLst/>
            <a:cxnLst/>
            <a:rect l="l" t="t" r="r" b="b"/>
            <a:pathLst>
              <a:path w="6322059" h="541019">
                <a:moveTo>
                  <a:pt x="0" y="90170"/>
                </a:moveTo>
                <a:lnTo>
                  <a:pt x="7088" y="55078"/>
                </a:lnTo>
                <a:lnTo>
                  <a:pt x="26416" y="26416"/>
                </a:lnTo>
                <a:lnTo>
                  <a:pt x="55078" y="7088"/>
                </a:lnTo>
                <a:lnTo>
                  <a:pt x="90170" y="0"/>
                </a:lnTo>
                <a:lnTo>
                  <a:pt x="6231890" y="0"/>
                </a:lnTo>
                <a:lnTo>
                  <a:pt x="6266981" y="7088"/>
                </a:lnTo>
                <a:lnTo>
                  <a:pt x="6295644" y="26416"/>
                </a:lnTo>
                <a:lnTo>
                  <a:pt x="6314971" y="55078"/>
                </a:lnTo>
                <a:lnTo>
                  <a:pt x="6322060" y="90170"/>
                </a:lnTo>
                <a:lnTo>
                  <a:pt x="6322060" y="450850"/>
                </a:lnTo>
                <a:lnTo>
                  <a:pt x="6314971" y="485941"/>
                </a:lnTo>
                <a:lnTo>
                  <a:pt x="6295644" y="514603"/>
                </a:lnTo>
                <a:lnTo>
                  <a:pt x="6266981" y="533931"/>
                </a:lnTo>
                <a:lnTo>
                  <a:pt x="6231890" y="541020"/>
                </a:lnTo>
                <a:lnTo>
                  <a:pt x="90170" y="541020"/>
                </a:lnTo>
                <a:lnTo>
                  <a:pt x="55078" y="533931"/>
                </a:lnTo>
                <a:lnTo>
                  <a:pt x="26416" y="514603"/>
                </a:lnTo>
                <a:lnTo>
                  <a:pt x="7088" y="485941"/>
                </a:lnTo>
                <a:lnTo>
                  <a:pt x="0" y="450850"/>
                </a:lnTo>
                <a:lnTo>
                  <a:pt x="0" y="9017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3839B1DB-DFB9-4B82-9C2F-785BAF60E35D}"/>
              </a:ext>
            </a:extLst>
          </p:cNvPr>
          <p:cNvSpPr/>
          <p:nvPr/>
        </p:nvSpPr>
        <p:spPr>
          <a:xfrm>
            <a:off x="6072167" y="3344747"/>
            <a:ext cx="6050314" cy="1158290"/>
          </a:xfrm>
          <a:custGeom>
            <a:avLst/>
            <a:gdLst/>
            <a:ahLst/>
            <a:cxnLst/>
            <a:rect l="l" t="t" r="r" b="b"/>
            <a:pathLst>
              <a:path w="6322059" h="541019">
                <a:moveTo>
                  <a:pt x="0" y="90170"/>
                </a:moveTo>
                <a:lnTo>
                  <a:pt x="7088" y="55078"/>
                </a:lnTo>
                <a:lnTo>
                  <a:pt x="26416" y="26416"/>
                </a:lnTo>
                <a:lnTo>
                  <a:pt x="55078" y="7088"/>
                </a:lnTo>
                <a:lnTo>
                  <a:pt x="90170" y="0"/>
                </a:lnTo>
                <a:lnTo>
                  <a:pt x="6231890" y="0"/>
                </a:lnTo>
                <a:lnTo>
                  <a:pt x="6266981" y="7088"/>
                </a:lnTo>
                <a:lnTo>
                  <a:pt x="6295644" y="26416"/>
                </a:lnTo>
                <a:lnTo>
                  <a:pt x="6314971" y="55078"/>
                </a:lnTo>
                <a:lnTo>
                  <a:pt x="6322060" y="90170"/>
                </a:lnTo>
                <a:lnTo>
                  <a:pt x="6322060" y="450850"/>
                </a:lnTo>
                <a:lnTo>
                  <a:pt x="6314971" y="485941"/>
                </a:lnTo>
                <a:lnTo>
                  <a:pt x="6295644" y="514603"/>
                </a:lnTo>
                <a:lnTo>
                  <a:pt x="6266981" y="533931"/>
                </a:lnTo>
                <a:lnTo>
                  <a:pt x="6231890" y="541020"/>
                </a:lnTo>
                <a:lnTo>
                  <a:pt x="90170" y="541020"/>
                </a:lnTo>
                <a:lnTo>
                  <a:pt x="55078" y="533931"/>
                </a:lnTo>
                <a:lnTo>
                  <a:pt x="26416" y="514603"/>
                </a:lnTo>
                <a:lnTo>
                  <a:pt x="7088" y="485941"/>
                </a:lnTo>
                <a:lnTo>
                  <a:pt x="0" y="450850"/>
                </a:lnTo>
                <a:lnTo>
                  <a:pt x="0" y="9017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6">
            <a:extLst>
              <a:ext uri="{FF2B5EF4-FFF2-40B4-BE49-F238E27FC236}">
                <a16:creationId xmlns:a16="http://schemas.microsoft.com/office/drawing/2014/main" id="{6BBA6CAC-EFA6-4658-9CC8-35A0A1CBFD7C}"/>
              </a:ext>
            </a:extLst>
          </p:cNvPr>
          <p:cNvSpPr txBox="1"/>
          <p:nvPr/>
        </p:nvSpPr>
        <p:spPr>
          <a:xfrm>
            <a:off x="6178170" y="2158902"/>
            <a:ext cx="308293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Secondary sector:</a:t>
            </a:r>
            <a:r>
              <a:rPr lang="en-GB" sz="1400" spc="-5" dirty="0">
                <a:latin typeface="Calibri"/>
                <a:cs typeface="Calibri"/>
              </a:rPr>
              <a:t> related to the manufacturing of natural resources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Secondary sector is the </a:t>
            </a:r>
            <a:r>
              <a:rPr lang="en-GB" sz="1400" u="sng" spc="-5" dirty="0">
                <a:latin typeface="Calibri"/>
                <a:cs typeface="Calibri"/>
              </a:rPr>
              <a:t>second stage </a:t>
            </a:r>
            <a:r>
              <a:rPr lang="en-GB" sz="1400" spc="-5" dirty="0">
                <a:latin typeface="Calibri"/>
                <a:cs typeface="Calibri"/>
              </a:rPr>
              <a:t>of the chain of production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2" name="object 6">
            <a:extLst>
              <a:ext uri="{FF2B5EF4-FFF2-40B4-BE49-F238E27FC236}">
                <a16:creationId xmlns:a16="http://schemas.microsoft.com/office/drawing/2014/main" id="{9BE480C4-315A-452A-ABD5-480D4D2CE1DD}"/>
              </a:ext>
            </a:extLst>
          </p:cNvPr>
          <p:cNvSpPr txBox="1"/>
          <p:nvPr/>
        </p:nvSpPr>
        <p:spPr>
          <a:xfrm>
            <a:off x="6205537" y="3429000"/>
            <a:ext cx="3082930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Tertiary sector:</a:t>
            </a:r>
            <a:r>
              <a:rPr lang="en-GB" sz="1400" spc="-5" dirty="0">
                <a:latin typeface="Calibri"/>
                <a:cs typeface="Calibri"/>
              </a:rPr>
              <a:t> activity providing a service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spc="-5" dirty="0">
                <a:latin typeface="Calibri"/>
                <a:cs typeface="Calibri"/>
              </a:rPr>
              <a:t>The UK is more reliant on this sector than any other G7 country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2050" name="Picture 2" descr="4 Examples of Primary Industry - Simplicable">
            <a:extLst>
              <a:ext uri="{FF2B5EF4-FFF2-40B4-BE49-F238E27FC236}">
                <a16:creationId xmlns:a16="http://schemas.microsoft.com/office/drawing/2014/main" id="{1F4C005C-D1F5-4ED9-B312-1792AC267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098" y="774456"/>
            <a:ext cx="1893252" cy="106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Changing Economy of the UK: The Secondary Sector - IGCSE Geography |  Teaching Resources">
            <a:extLst>
              <a:ext uri="{FF2B5EF4-FFF2-40B4-BE49-F238E27FC236}">
                <a16:creationId xmlns:a16="http://schemas.microsoft.com/office/drawing/2014/main" id="{EA19AB28-E5B2-4297-B432-C4B40F31B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291" y="2098568"/>
            <a:ext cx="1345852" cy="1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ow is Fintech Disrupting the Finance Industry? - AISA Digital">
            <a:extLst>
              <a:ext uri="{FF2B5EF4-FFF2-40B4-BE49-F238E27FC236}">
                <a16:creationId xmlns:a16="http://schemas.microsoft.com/office/drawing/2014/main" id="{18650301-CF0A-449A-9746-1853D7F42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23" y="3429000"/>
            <a:ext cx="1786238" cy="94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89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333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Tarrant</dc:creator>
  <cp:lastModifiedBy>Leary,H</cp:lastModifiedBy>
  <cp:revision>15</cp:revision>
  <dcterms:created xsi:type="dcterms:W3CDTF">2024-01-25T14:31:54Z</dcterms:created>
  <dcterms:modified xsi:type="dcterms:W3CDTF">2024-01-26T16:16:19Z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2024-01-25T00:00:00Z</vt:filetime>
  </property>
</Properties>
</file>