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D023A-BD9D-F12C-5AC5-FAB41B44EA16}" v="746" dt="2024-07-02T08:35:21.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
            <a:extLst>
              <a:ext uri="{FF2B5EF4-FFF2-40B4-BE49-F238E27FC236}">
                <a16:creationId xmlns:a16="http://schemas.microsoft.com/office/drawing/2014/main" id="{62BEE605-B82F-D907-5A6F-2E87626D6243}"/>
              </a:ext>
            </a:extLst>
          </p:cNvPr>
          <p:cNvSpPr txBox="1"/>
          <p:nvPr/>
        </p:nvSpPr>
        <p:spPr>
          <a:xfrm>
            <a:off x="4493027" y="82008"/>
            <a:ext cx="3946500" cy="561900"/>
          </a:xfrm>
          <a:prstGeom prst="rect">
            <a:avLst/>
          </a:prstGeom>
          <a:solidFill>
            <a:srgbClr val="FFFFFF"/>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200"/>
            </a:pPr>
            <a:r>
              <a:rPr lang="en-GB" sz="1200" b="1" i="0" u="none" strike="noStrike" cap="none" dirty="0">
                <a:solidFill>
                  <a:srgbClr val="000000"/>
                </a:solidFill>
                <a:latin typeface="Comic Sans MS"/>
                <a:ea typeface="Comic Sans MS"/>
                <a:cs typeface="Comic Sans MS"/>
                <a:sym typeface="Comic Sans MS"/>
              </a:rPr>
              <a:t>Subject:</a:t>
            </a:r>
            <a:r>
              <a:rPr lang="en-GB" sz="1200" b="1" dirty="0">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 Performing Arts:</a:t>
            </a:r>
            <a:r>
              <a:rPr lang="en-GB" sz="1200" b="1" dirty="0">
                <a:latin typeface="Comic Sans MS"/>
                <a:ea typeface="Comic Sans MS"/>
                <a:cs typeface="Comic Sans MS"/>
                <a:sym typeface="Comic Sans MS"/>
              </a:rPr>
              <a:t>  Dance</a:t>
            </a:r>
            <a:endParaRPr sz="1400" b="0" i="0" u="none" strike="noStrike" cap="none" dirty="0">
              <a:solidFill>
                <a:srgbClr val="000000"/>
              </a:solidFill>
              <a:latin typeface="Comic Sans MS"/>
              <a:ea typeface="Comic Sans MS"/>
              <a:cs typeface="Comic Sans MS"/>
              <a:sym typeface="Comic Sans MS"/>
            </a:endParaRPr>
          </a:p>
          <a:p>
            <a:pPr>
              <a:buSzPts val="1200"/>
            </a:pPr>
            <a:r>
              <a:rPr lang="en-GB" sz="1200" b="1" i="0" u="none" strike="noStrike" cap="none" dirty="0">
                <a:solidFill>
                  <a:srgbClr val="000000"/>
                </a:solidFill>
                <a:latin typeface="Comic Sans MS"/>
                <a:ea typeface="Comic Sans MS"/>
                <a:cs typeface="Comic Sans MS"/>
                <a:sym typeface="Comic Sans MS"/>
              </a:rPr>
              <a:t>Topic: </a:t>
            </a:r>
            <a:r>
              <a:rPr lang="en-GB" sz="1200" b="1" dirty="0">
                <a:latin typeface="Comic Sans MS"/>
                <a:ea typeface="Comic Sans MS"/>
                <a:cs typeface="Comic Sans MS"/>
                <a:sym typeface="Comic Sans MS"/>
              </a:rPr>
              <a:t>Dancing Through The Decades </a:t>
            </a:r>
            <a:r>
              <a:rPr lang="en-GB" sz="1200" b="1" i="0" u="none" strike="noStrike" cap="none" dirty="0">
                <a:solidFill>
                  <a:srgbClr val="000000"/>
                </a:solidFill>
                <a:latin typeface="Comic Sans MS"/>
                <a:ea typeface="Comic Sans MS"/>
                <a:cs typeface="Comic Sans MS"/>
                <a:sym typeface="Comic Sans MS"/>
              </a:rPr>
              <a:t> Year: 7</a:t>
            </a:r>
            <a:endParaRPr sz="1400" b="0" i="0" u="none" strike="noStrike" cap="none" dirty="0">
              <a:solidFill>
                <a:srgbClr val="000000"/>
              </a:solidFill>
              <a:latin typeface="Comic Sans MS"/>
              <a:ea typeface="Comic Sans MS"/>
              <a:cs typeface="Comic Sans MS"/>
              <a:sym typeface="Comic Sans MS"/>
            </a:endParaRPr>
          </a:p>
        </p:txBody>
      </p:sp>
      <p:pic>
        <p:nvPicPr>
          <p:cNvPr id="5" name="Google Shape;85;p1">
            <a:extLst>
              <a:ext uri="{FF2B5EF4-FFF2-40B4-BE49-F238E27FC236}">
                <a16:creationId xmlns:a16="http://schemas.microsoft.com/office/drawing/2014/main" id="{E1AC98CC-58DC-F136-A93D-BC3B8788B6B7}"/>
              </a:ext>
            </a:extLst>
          </p:cNvPr>
          <p:cNvPicPr preferRelativeResize="0"/>
          <p:nvPr/>
        </p:nvPicPr>
        <p:blipFill rotWithShape="1">
          <a:blip r:embed="rId2">
            <a:alphaModFix/>
          </a:blip>
          <a:srcRect/>
          <a:stretch/>
        </p:blipFill>
        <p:spPr>
          <a:xfrm>
            <a:off x="10072306" y="1225"/>
            <a:ext cx="1447800" cy="576262"/>
          </a:xfrm>
          <a:prstGeom prst="rect">
            <a:avLst/>
          </a:prstGeom>
          <a:noFill/>
          <a:ln>
            <a:noFill/>
          </a:ln>
        </p:spPr>
      </p:pic>
      <p:pic>
        <p:nvPicPr>
          <p:cNvPr id="6" name="Google Shape;86;p1">
            <a:extLst>
              <a:ext uri="{FF2B5EF4-FFF2-40B4-BE49-F238E27FC236}">
                <a16:creationId xmlns:a16="http://schemas.microsoft.com/office/drawing/2014/main" id="{773CD582-3971-8DF8-264E-DD4AECC9BDB4}"/>
              </a:ext>
            </a:extLst>
          </p:cNvPr>
          <p:cNvPicPr preferRelativeResize="0"/>
          <p:nvPr/>
        </p:nvPicPr>
        <p:blipFill rotWithShape="1">
          <a:blip r:embed="rId3">
            <a:alphaModFix/>
          </a:blip>
          <a:srcRect/>
          <a:stretch/>
        </p:blipFill>
        <p:spPr>
          <a:xfrm>
            <a:off x="25400" y="30162"/>
            <a:ext cx="1570037" cy="669925"/>
          </a:xfrm>
          <a:prstGeom prst="rect">
            <a:avLst/>
          </a:prstGeom>
          <a:noFill/>
          <a:ln>
            <a:noFill/>
          </a:ln>
        </p:spPr>
      </p:pic>
      <p:pic>
        <p:nvPicPr>
          <p:cNvPr id="7" name="Google Shape;87;p1" title="Points scored">
            <a:extLst>
              <a:ext uri="{FF2B5EF4-FFF2-40B4-BE49-F238E27FC236}">
                <a16:creationId xmlns:a16="http://schemas.microsoft.com/office/drawing/2014/main" id="{E6F83343-AD49-7BA2-0D7A-EB9F23DBA3B8}"/>
              </a:ext>
            </a:extLst>
          </p:cNvPr>
          <p:cNvPicPr preferRelativeResize="0"/>
          <p:nvPr/>
        </p:nvPicPr>
        <p:blipFill rotWithShape="1">
          <a:blip r:embed="rId4">
            <a:alphaModFix/>
          </a:blip>
          <a:srcRect l="-1040" t="12160" r="1040" b="-12160"/>
          <a:stretch/>
        </p:blipFill>
        <p:spPr>
          <a:xfrm>
            <a:off x="2994296" y="1130647"/>
            <a:ext cx="6944649" cy="4294101"/>
          </a:xfrm>
          <a:prstGeom prst="rect">
            <a:avLst/>
          </a:prstGeom>
          <a:noFill/>
          <a:ln>
            <a:noFill/>
          </a:ln>
        </p:spPr>
      </p:pic>
      <p:pic>
        <p:nvPicPr>
          <p:cNvPr id="8" name="Google Shape;88;p1">
            <a:extLst>
              <a:ext uri="{FF2B5EF4-FFF2-40B4-BE49-F238E27FC236}">
                <a16:creationId xmlns:a16="http://schemas.microsoft.com/office/drawing/2014/main" id="{BEE72618-EF72-7E2A-095C-955D8E2F0BF7}"/>
              </a:ext>
            </a:extLst>
          </p:cNvPr>
          <p:cNvPicPr preferRelativeResize="0"/>
          <p:nvPr/>
        </p:nvPicPr>
        <p:blipFill rotWithShape="1">
          <a:blip r:embed="rId5">
            <a:alphaModFix/>
          </a:blip>
          <a:srcRect t="15437" b="12102"/>
          <a:stretch/>
        </p:blipFill>
        <p:spPr>
          <a:xfrm>
            <a:off x="11517935" y="78390"/>
            <a:ext cx="547687" cy="428625"/>
          </a:xfrm>
          <a:prstGeom prst="rect">
            <a:avLst/>
          </a:prstGeom>
          <a:noFill/>
          <a:ln>
            <a:noFill/>
          </a:ln>
        </p:spPr>
      </p:pic>
      <p:grpSp>
        <p:nvGrpSpPr>
          <p:cNvPr id="9" name="Google Shape;89;p1">
            <a:extLst>
              <a:ext uri="{FF2B5EF4-FFF2-40B4-BE49-F238E27FC236}">
                <a16:creationId xmlns:a16="http://schemas.microsoft.com/office/drawing/2014/main" id="{98280A99-AEBC-66AB-6AD7-1835A958DB27}"/>
              </a:ext>
            </a:extLst>
          </p:cNvPr>
          <p:cNvGrpSpPr/>
          <p:nvPr/>
        </p:nvGrpSpPr>
        <p:grpSpPr>
          <a:xfrm>
            <a:off x="5041786" y="1864338"/>
            <a:ext cx="3396495" cy="2480405"/>
            <a:chOff x="3064444" y="1661781"/>
            <a:chExt cx="3396495" cy="2480405"/>
          </a:xfrm>
        </p:grpSpPr>
        <p:sp>
          <p:nvSpPr>
            <p:cNvPr id="23" name="Google Shape;90;p1">
              <a:extLst>
                <a:ext uri="{FF2B5EF4-FFF2-40B4-BE49-F238E27FC236}">
                  <a16:creationId xmlns:a16="http://schemas.microsoft.com/office/drawing/2014/main" id="{DD092F62-7243-6D03-28C3-1880EC3AFAE7}"/>
                </a:ext>
              </a:extLst>
            </p:cNvPr>
            <p:cNvSpPr txBox="1"/>
            <p:nvPr/>
          </p:nvSpPr>
          <p:spPr>
            <a:xfrm>
              <a:off x="4352214" y="2428810"/>
              <a:ext cx="564022" cy="64633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5</a:t>
              </a:r>
              <a:endParaRPr/>
            </a:p>
          </p:txBody>
        </p:sp>
        <p:sp>
          <p:nvSpPr>
            <p:cNvPr id="24" name="Google Shape;91;p1">
              <a:extLst>
                <a:ext uri="{FF2B5EF4-FFF2-40B4-BE49-F238E27FC236}">
                  <a16:creationId xmlns:a16="http://schemas.microsoft.com/office/drawing/2014/main" id="{F1A30E78-9A5B-060C-D4F7-7C569B68C6A3}"/>
                </a:ext>
              </a:extLst>
            </p:cNvPr>
            <p:cNvSpPr txBox="1"/>
            <p:nvPr/>
          </p:nvSpPr>
          <p:spPr>
            <a:xfrm>
              <a:off x="3064444" y="2723934"/>
              <a:ext cx="1078006"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lnSpc>
                  <a:spcPct val="100000"/>
                </a:lnSpc>
                <a:spcBef>
                  <a:spcPts val="0"/>
                </a:spcBef>
                <a:spcAft>
                  <a:spcPts val="0"/>
                </a:spcAft>
                <a:buNone/>
              </a:pPr>
              <a:r>
                <a:rPr lang="en-GB" b="1" dirty="0">
                  <a:latin typeface="Comic Sans MS"/>
                  <a:sym typeface="Comic Sans MS"/>
                </a:rPr>
                <a:t>Timing</a:t>
              </a:r>
              <a:endParaRPr lang="en-US" dirty="0"/>
            </a:p>
          </p:txBody>
        </p:sp>
        <p:sp>
          <p:nvSpPr>
            <p:cNvPr id="25" name="Google Shape;92;p1">
              <a:extLst>
                <a:ext uri="{FF2B5EF4-FFF2-40B4-BE49-F238E27FC236}">
                  <a16:creationId xmlns:a16="http://schemas.microsoft.com/office/drawing/2014/main" id="{FB0F837C-57AF-A726-D8CF-ECE27DF79C43}"/>
                </a:ext>
              </a:extLst>
            </p:cNvPr>
            <p:cNvSpPr txBox="1"/>
            <p:nvPr/>
          </p:nvSpPr>
          <p:spPr>
            <a:xfrm>
              <a:off x="4741455" y="1661781"/>
              <a:ext cx="1132405"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a:latin typeface="Comic Sans MS"/>
                  <a:ea typeface="Comic Sans MS"/>
                  <a:cs typeface="Comic Sans MS"/>
                </a:rPr>
                <a:t>1970s </a:t>
              </a:r>
            </a:p>
            <a:p>
              <a:pPr algn="ctr"/>
              <a:r>
                <a:rPr lang="en-GB" b="1" dirty="0">
                  <a:latin typeface="Comic Sans MS"/>
                  <a:ea typeface="Comic Sans MS"/>
                  <a:cs typeface="Comic Sans MS"/>
                </a:rPr>
                <a:t>Disco</a:t>
              </a:r>
            </a:p>
          </p:txBody>
        </p:sp>
        <p:sp>
          <p:nvSpPr>
            <p:cNvPr id="26" name="Google Shape;93;p1">
              <a:extLst>
                <a:ext uri="{FF2B5EF4-FFF2-40B4-BE49-F238E27FC236}">
                  <a16:creationId xmlns:a16="http://schemas.microsoft.com/office/drawing/2014/main" id="{209EBBE5-2067-72E5-6C02-3DB93FC70221}"/>
                </a:ext>
              </a:extLst>
            </p:cNvPr>
            <p:cNvSpPr txBox="1"/>
            <p:nvPr/>
          </p:nvSpPr>
          <p:spPr>
            <a:xfrm>
              <a:off x="4931262" y="2809108"/>
              <a:ext cx="1529677"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b="1" dirty="0">
                  <a:latin typeface="Comic Sans MS"/>
                  <a:ea typeface="Comic Sans MS"/>
                  <a:cs typeface="Comic Sans MS"/>
                  <a:sym typeface="Comic Sans MS"/>
                </a:rPr>
                <a:t>1990s</a:t>
              </a:r>
              <a:endParaRPr lang="en-GB" b="1" dirty="0">
                <a:latin typeface="Comic Sans MS"/>
                <a:ea typeface="Comic Sans MS"/>
                <a:cs typeface="Comic Sans MS"/>
              </a:endParaRPr>
            </a:p>
            <a:p>
              <a:pPr algn="ctr"/>
              <a:r>
                <a:rPr lang="en-GB" b="1" dirty="0">
                  <a:latin typeface="Comic Sans MS"/>
                  <a:ea typeface="Comic Sans MS"/>
                  <a:cs typeface="Comic Sans MS"/>
                </a:rPr>
                <a:t>Hip-Hop</a:t>
              </a:r>
            </a:p>
          </p:txBody>
        </p:sp>
        <p:sp>
          <p:nvSpPr>
            <p:cNvPr id="27" name="Google Shape;94;p1">
              <a:extLst>
                <a:ext uri="{FF2B5EF4-FFF2-40B4-BE49-F238E27FC236}">
                  <a16:creationId xmlns:a16="http://schemas.microsoft.com/office/drawing/2014/main" id="{73A6B870-D41E-590B-BA88-0A8C777771FF}"/>
                </a:ext>
              </a:extLst>
            </p:cNvPr>
            <p:cNvSpPr txBox="1"/>
            <p:nvPr/>
          </p:nvSpPr>
          <p:spPr>
            <a:xfrm>
              <a:off x="3090464" y="1671090"/>
              <a:ext cx="1543792"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ea typeface="Comic Sans MS"/>
                  <a:cs typeface="Comic Sans MS"/>
                  <a:sym typeface="Comic Sans MS"/>
                </a:rPr>
                <a:t> 1920s </a:t>
              </a:r>
              <a:endParaRPr lang="en-US" b="1" dirty="0">
                <a:latin typeface="Comic Sans MS"/>
                <a:ea typeface="Comic Sans MS"/>
                <a:cs typeface="Comic Sans MS"/>
                <a:sym typeface="Comic Sans MS"/>
              </a:endParaRPr>
            </a:p>
            <a:p>
              <a:pPr algn="ctr"/>
              <a:r>
                <a:rPr lang="en-GB" b="1" dirty="0">
                  <a:latin typeface="Comic Sans MS"/>
                  <a:ea typeface="Comic Sans MS"/>
                  <a:cs typeface="Comic Sans MS"/>
                  <a:sym typeface="Comic Sans MS"/>
                </a:rPr>
                <a:t>Swing</a:t>
              </a:r>
              <a:endParaRPr sz="1400" b="1" i="0" u="none" strike="noStrike" cap="none" dirty="0">
                <a:solidFill>
                  <a:srgbClr val="000000"/>
                </a:solidFill>
                <a:latin typeface="Comic Sans MS"/>
                <a:ea typeface="Comic Sans MS"/>
                <a:cs typeface="Comic Sans MS"/>
              </a:endParaRPr>
            </a:p>
          </p:txBody>
        </p:sp>
        <p:sp>
          <p:nvSpPr>
            <p:cNvPr id="28" name="Google Shape;95;p1">
              <a:extLst>
                <a:ext uri="{FF2B5EF4-FFF2-40B4-BE49-F238E27FC236}">
                  <a16:creationId xmlns:a16="http://schemas.microsoft.com/office/drawing/2014/main" id="{6C685845-191C-188C-B7EF-CB5C7D3535CD}"/>
                </a:ext>
              </a:extLst>
            </p:cNvPr>
            <p:cNvSpPr txBox="1"/>
            <p:nvPr/>
          </p:nvSpPr>
          <p:spPr>
            <a:xfrm>
              <a:off x="3724687" y="3619006"/>
              <a:ext cx="1812267"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sym typeface="Comic Sans MS"/>
                </a:rPr>
                <a:t>Dynamic </a:t>
              </a:r>
              <a:endParaRPr lang="en-US" dirty="0">
                <a:sym typeface="Comic Sans MS"/>
              </a:endParaRPr>
            </a:p>
            <a:p>
              <a:pPr algn="ctr"/>
              <a:r>
                <a:rPr lang="en-GB" b="1" dirty="0">
                  <a:latin typeface="Comic Sans MS"/>
                  <a:sym typeface="Comic Sans MS"/>
                </a:rPr>
                <a:t>Awareness</a:t>
              </a:r>
              <a:endParaRPr lang="en-US" dirty="0"/>
            </a:p>
          </p:txBody>
        </p:sp>
      </p:grpSp>
      <p:sp>
        <p:nvSpPr>
          <p:cNvPr id="10" name="Google Shape;96;p1">
            <a:extLst>
              <a:ext uri="{FF2B5EF4-FFF2-40B4-BE49-F238E27FC236}">
                <a16:creationId xmlns:a16="http://schemas.microsoft.com/office/drawing/2014/main" id="{FA116A38-AAD8-4FF1-7D6E-BB5B104BF436}"/>
              </a:ext>
            </a:extLst>
          </p:cNvPr>
          <p:cNvSpPr txBox="1"/>
          <p:nvPr/>
        </p:nvSpPr>
        <p:spPr>
          <a:xfrm>
            <a:off x="381533" y="757315"/>
            <a:ext cx="4104082" cy="4993634"/>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50" b="1" dirty="0">
                <a:solidFill>
                  <a:schemeClr val="dk1"/>
                </a:solidFill>
                <a:latin typeface="Comic Sans MS"/>
                <a:ea typeface="Comic Sans MS"/>
                <a:cs typeface="Comic Sans MS"/>
                <a:sym typeface="Comic Sans MS"/>
              </a:rPr>
              <a:t>1920s Swing: </a:t>
            </a:r>
            <a:r>
              <a:rPr lang="en-GB" sz="1100" dirty="0">
                <a:solidFill>
                  <a:schemeClr val="dk1"/>
                </a:solidFill>
                <a:latin typeface="Calibri"/>
                <a:ea typeface="Comic Sans MS"/>
                <a:cs typeface="Calibri"/>
                <a:sym typeface="Comic Sans MS"/>
              </a:rPr>
              <a:t>Swing dance is</a:t>
            </a:r>
            <a:r>
              <a:rPr lang="en-GB" sz="1100" b="0" i="0" u="none" strike="noStrike" cap="none" dirty="0">
                <a:solidFill>
                  <a:schemeClr val="dk1"/>
                </a:solidFill>
                <a:latin typeface="Calibri"/>
                <a:ea typeface="Comic Sans MS"/>
                <a:cs typeface="Calibri"/>
                <a:sym typeface="Comic Sans MS"/>
              </a:rPr>
              <a:t> an </a:t>
            </a:r>
            <a:r>
              <a:rPr lang="en-GB" sz="1100" dirty="0">
                <a:solidFill>
                  <a:schemeClr val="dk1"/>
                </a:solidFill>
                <a:latin typeface="Calibri"/>
                <a:ea typeface="Comic Sans MS"/>
                <a:cs typeface="Calibri"/>
                <a:sym typeface="Comic Sans MS"/>
              </a:rPr>
              <a:t>‘umbrella’ term that covers lots of individual styles and techniques</a:t>
            </a:r>
            <a:r>
              <a:rPr lang="en-GB" sz="1100" b="0" i="0" u="none" strike="noStrike" cap="none" dirty="0">
                <a:solidFill>
                  <a:schemeClr val="dk1"/>
                </a:solidFill>
                <a:latin typeface="Calibri"/>
                <a:ea typeface="Comic Sans MS"/>
                <a:cs typeface="Calibri"/>
                <a:sym typeface="Comic Sans MS"/>
              </a:rPr>
              <a:t>. </a:t>
            </a:r>
            <a:r>
              <a:rPr lang="en-GB" sz="1100" dirty="0">
                <a:solidFill>
                  <a:schemeClr val="dk1"/>
                </a:solidFill>
                <a:latin typeface="Calibri"/>
                <a:ea typeface="Comic Sans MS"/>
                <a:cs typeface="Calibri"/>
                <a:sym typeface="Comic Sans MS"/>
              </a:rPr>
              <a:t>Swing dance combines ballroom and jazz with focus on fast footwork, partner work and musicality</a:t>
            </a:r>
            <a:r>
              <a:rPr lang="en-GB" sz="1100" b="0" i="0" u="none" strike="noStrike" cap="none" dirty="0">
                <a:solidFill>
                  <a:schemeClr val="dk1"/>
                </a:solidFill>
                <a:latin typeface="Calibri"/>
                <a:ea typeface="Comic Sans MS"/>
                <a:cs typeface="Calibri"/>
                <a:sym typeface="Comic Sans MS"/>
              </a:rPr>
              <a:t>.</a:t>
            </a:r>
            <a:r>
              <a:rPr lang="en-GB" sz="1100" dirty="0">
                <a:solidFill>
                  <a:schemeClr val="dk1"/>
                </a:solidFill>
                <a:latin typeface="Calibri"/>
                <a:ea typeface="Comic Sans MS"/>
                <a:cs typeface="Calibri"/>
                <a:sym typeface="Comic Sans MS"/>
              </a:rPr>
              <a:t> </a:t>
            </a:r>
            <a:br>
              <a:rPr lang="en-GB" sz="1100" dirty="0">
                <a:solidFill>
                  <a:schemeClr val="dk1"/>
                </a:solidFill>
                <a:latin typeface="Calibri"/>
                <a:ea typeface="Comic Sans MS"/>
                <a:cs typeface="Calibri"/>
                <a:sym typeface="Comic Sans MS"/>
              </a:rPr>
            </a:br>
            <a:br>
              <a:rPr lang="en-GB" sz="1100" dirty="0">
                <a:solidFill>
                  <a:schemeClr val="dk1"/>
                </a:solidFill>
                <a:latin typeface="Calibri"/>
                <a:ea typeface="Comic Sans MS"/>
                <a:cs typeface="Calibri"/>
                <a:sym typeface="Comic Sans MS"/>
              </a:rPr>
            </a:br>
            <a:r>
              <a:rPr lang="en-GB" sz="1100" dirty="0">
                <a:solidFill>
                  <a:schemeClr val="dk1"/>
                </a:solidFill>
                <a:latin typeface="Calibri"/>
                <a:ea typeface="Comic Sans MS"/>
                <a:cs typeface="Calibri"/>
                <a:sym typeface="Comic Sans MS"/>
              </a:rPr>
              <a:t>Key Styles:</a:t>
            </a:r>
          </a:p>
          <a:p>
            <a:pPr marL="285750" indent="-285750">
              <a:buFont typeface="Symbol"/>
              <a:buChar char="•"/>
            </a:pPr>
            <a:r>
              <a:rPr lang="en-GB" sz="1100" dirty="0">
                <a:solidFill>
                  <a:schemeClr val="dk1"/>
                </a:solidFill>
                <a:latin typeface="Calibri"/>
                <a:ea typeface="Comic Sans MS"/>
                <a:cs typeface="Calibri"/>
                <a:sym typeface="Comic Sans MS"/>
              </a:rPr>
              <a:t>Charleston</a:t>
            </a:r>
            <a:endParaRPr lang="en-GB" sz="1100" dirty="0">
              <a:solidFill>
                <a:schemeClr val="dk1"/>
              </a:solidFill>
              <a:latin typeface="Calibri"/>
              <a:ea typeface="Comic Sans MS"/>
              <a:cs typeface="Calibri"/>
            </a:endParaRPr>
          </a:p>
          <a:p>
            <a:pPr marL="285750" indent="-285750">
              <a:buFont typeface="Symbol"/>
              <a:buChar char="•"/>
            </a:pPr>
            <a:r>
              <a:rPr lang="en-GB" sz="1100" dirty="0">
                <a:solidFill>
                  <a:schemeClr val="dk1"/>
                </a:solidFill>
                <a:latin typeface="Calibri"/>
                <a:ea typeface="Comic Sans MS"/>
                <a:cs typeface="Calibri"/>
                <a:sym typeface="Comic Sans MS"/>
              </a:rPr>
              <a:t>Jive</a:t>
            </a:r>
            <a:endParaRPr lang="en-GB" sz="1100" dirty="0">
              <a:solidFill>
                <a:schemeClr val="dk1"/>
              </a:solidFill>
              <a:latin typeface="Calibri"/>
              <a:ea typeface="Comic Sans MS"/>
              <a:cs typeface="Calibri"/>
            </a:endParaRPr>
          </a:p>
          <a:p>
            <a:pPr marL="285750" indent="-285750">
              <a:buFont typeface="Symbol"/>
              <a:buChar char="•"/>
            </a:pPr>
            <a:r>
              <a:rPr lang="en-GB" sz="1100" dirty="0">
                <a:solidFill>
                  <a:schemeClr val="dk1"/>
                </a:solidFill>
                <a:latin typeface="Calibri"/>
                <a:ea typeface="Comic Sans MS"/>
                <a:cs typeface="Calibri"/>
                <a:sym typeface="Comic Sans MS"/>
              </a:rPr>
              <a:t>Tap</a:t>
            </a:r>
            <a:endParaRPr lang="en-GB" sz="1100" dirty="0">
              <a:solidFill>
                <a:schemeClr val="dk1"/>
              </a:solidFill>
              <a:latin typeface="Calibri"/>
              <a:ea typeface="Comic Sans MS"/>
              <a:cs typeface="Calibri"/>
            </a:endParaRPr>
          </a:p>
          <a:p>
            <a:pPr marL="285750" indent="-285750">
              <a:buFont typeface="Symbol"/>
              <a:buChar char="•"/>
            </a:pPr>
            <a:r>
              <a:rPr lang="en-GB" sz="1100" dirty="0">
                <a:solidFill>
                  <a:schemeClr val="dk1"/>
                </a:solidFill>
                <a:latin typeface="Calibri"/>
                <a:ea typeface="Comic Sans MS"/>
                <a:cs typeface="Calibri"/>
                <a:sym typeface="Comic Sans MS"/>
              </a:rPr>
              <a:t>Lindy Hop</a:t>
            </a:r>
            <a:endParaRPr lang="en-GB" sz="1100" dirty="0">
              <a:solidFill>
                <a:schemeClr val="dk1"/>
              </a:solidFill>
              <a:latin typeface="Calibri"/>
              <a:cs typeface="Calibri"/>
            </a:endParaRPr>
          </a:p>
          <a:p>
            <a:r>
              <a:rPr lang="en-GB" sz="1100" dirty="0">
                <a:solidFill>
                  <a:schemeClr val="dk1"/>
                </a:solidFill>
                <a:latin typeface="Calibri"/>
                <a:ea typeface="Comic Sans MS"/>
                <a:cs typeface="Calibri"/>
                <a:sym typeface="Comic Sans MS"/>
              </a:rPr>
              <a:t>Swing dance dominated </a:t>
            </a:r>
            <a:r>
              <a:rPr lang="en-GB" sz="1100" b="0" i="0" u="none" strike="noStrike" cap="none" dirty="0">
                <a:solidFill>
                  <a:schemeClr val="dk1"/>
                </a:solidFill>
                <a:latin typeface="Calibri"/>
                <a:ea typeface="Comic Sans MS"/>
                <a:cs typeface="Calibri"/>
                <a:sym typeface="Comic Sans MS"/>
              </a:rPr>
              <a:t>the </a:t>
            </a:r>
            <a:r>
              <a:rPr lang="en-GB" sz="1100" dirty="0">
                <a:solidFill>
                  <a:schemeClr val="dk1"/>
                </a:solidFill>
                <a:latin typeface="Calibri"/>
                <a:ea typeface="Comic Sans MS"/>
                <a:cs typeface="Calibri"/>
                <a:sym typeface="Comic Sans MS"/>
              </a:rPr>
              <a:t>20s-50s and was regularly performed at vaudevilles, clubs, dance marathons and balls. Swing dance was made popular by famous performers such as Fred Astaire, Judy Garland</a:t>
            </a:r>
            <a:r>
              <a:rPr lang="en-GB" sz="1100" b="0" i="0" u="none" strike="noStrike" cap="none" dirty="0">
                <a:solidFill>
                  <a:schemeClr val="dk1"/>
                </a:solidFill>
                <a:latin typeface="Calibri"/>
                <a:ea typeface="Comic Sans MS"/>
                <a:cs typeface="Calibri"/>
                <a:sym typeface="Comic Sans MS"/>
              </a:rPr>
              <a:t>, </a:t>
            </a:r>
            <a:r>
              <a:rPr lang="en-GB" sz="1100" dirty="0">
                <a:solidFill>
                  <a:schemeClr val="dk1"/>
                </a:solidFill>
                <a:latin typeface="Calibri"/>
                <a:ea typeface="Comic Sans MS"/>
                <a:cs typeface="Calibri"/>
                <a:sym typeface="Comic Sans MS"/>
              </a:rPr>
              <a:t>Ginger Rogers and Gene Kelly who performed swing and tap dance in movies and vaudeville shows</a:t>
            </a:r>
            <a:r>
              <a:rPr lang="en-GB" sz="1100" b="0" i="0" u="none" strike="noStrike" cap="none" dirty="0">
                <a:solidFill>
                  <a:schemeClr val="dk1"/>
                </a:solidFill>
                <a:latin typeface="Calibri"/>
                <a:ea typeface="Comic Sans MS"/>
                <a:cs typeface="Calibri"/>
                <a:sym typeface="Comic Sans MS"/>
              </a:rPr>
              <a:t>.</a:t>
            </a:r>
            <a:endParaRPr lang="en-GB" sz="1100" dirty="0">
              <a:solidFill>
                <a:schemeClr val="dk1"/>
              </a:solidFill>
              <a:latin typeface="Calibri"/>
              <a:ea typeface="Comic Sans MS"/>
              <a:cs typeface="Calibri"/>
            </a:endParaRPr>
          </a:p>
          <a:p>
            <a:pPr marL="0" marR="0" lvl="0" indent="0" algn="l">
              <a:lnSpc>
                <a:spcPct val="100000"/>
              </a:lnSpc>
              <a:spcBef>
                <a:spcPts val="0"/>
              </a:spcBef>
              <a:spcAft>
                <a:spcPts val="0"/>
              </a:spcAft>
              <a:buNone/>
            </a:pPr>
            <a:endParaRPr lang="en-GB" sz="1100" i="0" u="none" strike="noStrike" cap="none" dirty="0">
              <a:solidFill>
                <a:schemeClr val="dk1"/>
              </a:solidFill>
              <a:latin typeface="Calibri"/>
              <a:ea typeface="Comic Sans MS"/>
              <a:cs typeface="Calibri"/>
            </a:endParaRPr>
          </a:p>
          <a:p>
            <a:r>
              <a:rPr lang="en-GB" sz="1100" b="1" u="sng" dirty="0">
                <a:solidFill>
                  <a:schemeClr val="dk1"/>
                </a:solidFill>
                <a:latin typeface="Calibri"/>
                <a:ea typeface="Comic Sans MS"/>
                <a:cs typeface="Calibri"/>
              </a:rPr>
              <a:t>1920’s Charleston:</a:t>
            </a:r>
            <a:br>
              <a:rPr lang="en-GB" sz="1100" b="1" u="sng" dirty="0">
                <a:solidFill>
                  <a:schemeClr val="dk1"/>
                </a:solidFill>
                <a:latin typeface="Calibri"/>
                <a:ea typeface="Comic Sans MS"/>
                <a:cs typeface="Calibri"/>
              </a:rPr>
            </a:br>
            <a:r>
              <a:rPr lang="en-GB" sz="1100" dirty="0">
                <a:solidFill>
                  <a:schemeClr val="dk1"/>
                </a:solidFill>
                <a:latin typeface="Calibri"/>
                <a:ea typeface="Comic Sans MS"/>
                <a:cs typeface="Calibri"/>
              </a:rPr>
              <a:t>The Charleston is a dance named after the </a:t>
            </a:r>
            <a:r>
              <a:rPr lang="en-GB" sz="1100" err="1">
                <a:solidFill>
                  <a:schemeClr val="dk1"/>
                </a:solidFill>
                <a:latin typeface="Calibri"/>
                <a:ea typeface="Comic Sans MS"/>
                <a:cs typeface="Calibri"/>
              </a:rPr>
              <a:t>harbor</a:t>
            </a:r>
            <a:r>
              <a:rPr lang="en-GB" sz="1100" dirty="0">
                <a:solidFill>
                  <a:schemeClr val="dk1"/>
                </a:solidFill>
                <a:latin typeface="Calibri"/>
                <a:ea typeface="Comic Sans MS"/>
                <a:cs typeface="Calibri"/>
              </a:rPr>
              <a:t> city of Charleston, South Carolina. The peak year for the Charleston as a dance by the public was mid-1926 to 1927.The dance was first seen to be performed on the streets in America and in nightclubs, but the first official onstage viewing was seen on an all-black Broadway musical called ‘</a:t>
            </a:r>
            <a:r>
              <a:rPr lang="en-GB" sz="1100" err="1">
                <a:solidFill>
                  <a:schemeClr val="dk1"/>
                </a:solidFill>
                <a:latin typeface="Calibri"/>
                <a:ea typeface="Comic Sans MS"/>
                <a:cs typeface="Calibri"/>
              </a:rPr>
              <a:t>Runnin</a:t>
            </a:r>
            <a:r>
              <a:rPr lang="en-GB" sz="1100" dirty="0">
                <a:solidFill>
                  <a:schemeClr val="dk1"/>
                </a:solidFill>
                <a:latin typeface="Calibri"/>
                <a:ea typeface="Comic Sans MS"/>
                <a:cs typeface="Calibri"/>
              </a:rPr>
              <a:t> Wild’.</a:t>
            </a:r>
            <a:br>
              <a:rPr lang="en-GB" sz="1100" b="1" u="sng" dirty="0">
                <a:solidFill>
                  <a:schemeClr val="dk1"/>
                </a:solidFill>
                <a:latin typeface="Calibri"/>
                <a:ea typeface="Comic Sans MS"/>
                <a:cs typeface="Calibri"/>
              </a:rPr>
            </a:br>
            <a:br>
              <a:rPr lang="en-GB" sz="1100" b="1" u="sng" dirty="0">
                <a:solidFill>
                  <a:schemeClr val="dk1"/>
                </a:solidFill>
                <a:latin typeface="Calibri"/>
                <a:ea typeface="Comic Sans MS"/>
                <a:cs typeface="Calibri"/>
              </a:rPr>
            </a:br>
            <a:r>
              <a:rPr lang="en-GB" sz="1100" b="1" u="sng" dirty="0">
                <a:solidFill>
                  <a:schemeClr val="dk1"/>
                </a:solidFill>
                <a:latin typeface="Calibri"/>
                <a:ea typeface="Comic Sans MS"/>
                <a:cs typeface="Calibri"/>
              </a:rPr>
              <a:t>Key Features of Charleston:</a:t>
            </a:r>
            <a:endParaRPr lang="en-GB" sz="1100" dirty="0">
              <a:solidFill>
                <a:schemeClr val="dk1"/>
              </a:solidFill>
              <a:latin typeface="Calibri"/>
              <a:ea typeface="Comic Sans MS"/>
              <a:cs typeface="Calibri"/>
            </a:endParaRPr>
          </a:p>
          <a:p>
            <a:pPr marL="285750" indent="-285750">
              <a:buFont typeface="Wingdings 2"/>
              <a:buChar char="•"/>
            </a:pPr>
            <a:r>
              <a:rPr lang="en-US" sz="1100" dirty="0">
                <a:solidFill>
                  <a:schemeClr val="dk1"/>
                </a:solidFill>
                <a:latin typeface="Calibri"/>
                <a:ea typeface="Comic Sans MS"/>
                <a:cs typeface="Calibri"/>
              </a:rPr>
              <a:t>Toes-in, heels-out twisting steps (footwork)</a:t>
            </a:r>
            <a:endParaRPr lang="en-GB" sz="1100" dirty="0">
              <a:solidFill>
                <a:schemeClr val="dk1"/>
              </a:solidFill>
              <a:latin typeface="Calibri"/>
              <a:ea typeface="Comic Sans MS"/>
              <a:cs typeface="Calibri"/>
            </a:endParaRPr>
          </a:p>
          <a:p>
            <a:pPr marL="285750" indent="-285750">
              <a:buFont typeface="Wingdings 2"/>
              <a:buChar char="•"/>
            </a:pPr>
            <a:r>
              <a:rPr lang="en-US" sz="1100" dirty="0">
                <a:solidFill>
                  <a:schemeClr val="dk1"/>
                </a:solidFill>
                <a:latin typeface="Calibri"/>
                <a:ea typeface="Comic Sans MS"/>
                <a:cs typeface="Calibri"/>
              </a:rPr>
              <a:t>Inverted knees</a:t>
            </a:r>
            <a:endParaRPr lang="en-GB" sz="1100" dirty="0">
              <a:solidFill>
                <a:schemeClr val="dk1"/>
              </a:solidFill>
              <a:latin typeface="Calibri"/>
              <a:ea typeface="Comic Sans MS"/>
              <a:cs typeface="Calibri"/>
            </a:endParaRPr>
          </a:p>
          <a:p>
            <a:pPr marL="285750" indent="-285750">
              <a:buFont typeface="Wingdings 2"/>
              <a:buChar char="•"/>
            </a:pPr>
            <a:r>
              <a:rPr lang="en-US" sz="1100" dirty="0">
                <a:solidFill>
                  <a:schemeClr val="dk1"/>
                </a:solidFill>
                <a:latin typeface="Calibri"/>
                <a:ea typeface="Comic Sans MS"/>
                <a:cs typeface="Calibri"/>
              </a:rPr>
              <a:t>Swinging arm movements</a:t>
            </a:r>
            <a:endParaRPr lang="en-GB" sz="1100" dirty="0">
              <a:solidFill>
                <a:schemeClr val="dk1"/>
              </a:solidFill>
              <a:latin typeface="Calibri"/>
              <a:ea typeface="Comic Sans MS"/>
              <a:cs typeface="Calibri"/>
            </a:endParaRPr>
          </a:p>
          <a:p>
            <a:endParaRPr lang="en-GB" sz="1100" dirty="0">
              <a:solidFill>
                <a:schemeClr val="dk1"/>
              </a:solidFill>
              <a:latin typeface="Calibri"/>
              <a:ea typeface="Comic Sans MS"/>
              <a:cs typeface="Calibri"/>
            </a:endParaRPr>
          </a:p>
          <a:p>
            <a:endParaRPr lang="en-GB" sz="1050" b="1" dirty="0">
              <a:solidFill>
                <a:schemeClr val="dk1"/>
              </a:solidFill>
              <a:latin typeface="Comic Sans MS"/>
              <a:ea typeface="Comic Sans MS"/>
              <a:cs typeface="Comic Sans MS"/>
            </a:endParaRPr>
          </a:p>
        </p:txBody>
      </p:sp>
      <p:sp>
        <p:nvSpPr>
          <p:cNvPr id="11" name="Google Shape;97;p1">
            <a:extLst>
              <a:ext uri="{FF2B5EF4-FFF2-40B4-BE49-F238E27FC236}">
                <a16:creationId xmlns:a16="http://schemas.microsoft.com/office/drawing/2014/main" id="{396D29EE-5C4B-C54A-D503-8A41675CEA47}"/>
              </a:ext>
            </a:extLst>
          </p:cNvPr>
          <p:cNvSpPr txBox="1"/>
          <p:nvPr/>
        </p:nvSpPr>
        <p:spPr>
          <a:xfrm>
            <a:off x="8587554" y="826738"/>
            <a:ext cx="3453944" cy="2123618"/>
          </a:xfrm>
          <a:prstGeom prst="rect">
            <a:avLst/>
          </a:prstGeom>
          <a:solidFill>
            <a:schemeClr val="lt1"/>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b="1" dirty="0">
                <a:solidFill>
                  <a:schemeClr val="dk1"/>
                </a:solidFill>
                <a:latin typeface="Comic Sans MS"/>
                <a:ea typeface="Comic Sans MS"/>
                <a:cs typeface="Comic Sans MS"/>
                <a:sym typeface="Comic Sans MS"/>
              </a:rPr>
              <a:t>1970s Disco:</a:t>
            </a:r>
            <a:r>
              <a:rPr lang="en-GB" sz="1100" b="1" dirty="0">
                <a:solidFill>
                  <a:schemeClr val="dk1"/>
                </a:solidFill>
                <a:latin typeface="Comic Sans MS"/>
                <a:ea typeface="Comic Sans MS"/>
                <a:cs typeface="Calibri"/>
                <a:sym typeface="Comic Sans MS"/>
              </a:rPr>
              <a:t> </a:t>
            </a:r>
            <a:r>
              <a:rPr lang="en-GB" sz="1100" dirty="0">
                <a:solidFill>
                  <a:schemeClr val="dk1"/>
                </a:solidFill>
                <a:latin typeface="Calibri"/>
                <a:ea typeface="Comic Sans MS"/>
                <a:cs typeface="Calibri"/>
                <a:sym typeface="Comic Sans MS"/>
              </a:rPr>
              <a:t>Disco dance was heavily influenced by jazz, samba, cha </a:t>
            </a:r>
            <a:r>
              <a:rPr lang="en-GB" sz="1100" dirty="0" err="1">
                <a:solidFill>
                  <a:schemeClr val="dk1"/>
                </a:solidFill>
                <a:latin typeface="Calibri"/>
                <a:ea typeface="Comic Sans MS"/>
                <a:cs typeface="Calibri"/>
                <a:sym typeface="Comic Sans MS"/>
              </a:rPr>
              <a:t>cha</a:t>
            </a:r>
            <a:r>
              <a:rPr lang="en-GB" sz="1100" dirty="0">
                <a:solidFill>
                  <a:schemeClr val="dk1"/>
                </a:solidFill>
                <a:latin typeface="Calibri"/>
                <a:ea typeface="Comic Sans MS"/>
                <a:cs typeface="Calibri"/>
                <a:sym typeface="Comic Sans MS"/>
              </a:rPr>
              <a:t> and tango. Disco reached its popularity peak with the release of ‘Saturday Night Fever’. Disco dancing was a style that emerged from nightclubs in Philadelphia and New York City and focussed on the musicality of the fast beats in funk music. </a:t>
            </a:r>
          </a:p>
          <a:p>
            <a:br>
              <a:rPr lang="en-GB" sz="1100" dirty="0">
                <a:solidFill>
                  <a:schemeClr val="dk1"/>
                </a:solidFill>
                <a:latin typeface="Calibri Light"/>
                <a:ea typeface="Comic Sans MS"/>
                <a:cs typeface="Calibri Light"/>
                <a:sym typeface="Comic Sans MS"/>
              </a:rPr>
            </a:br>
            <a:r>
              <a:rPr lang="en-GB" sz="1100" b="1" i="1" dirty="0">
                <a:solidFill>
                  <a:schemeClr val="dk1"/>
                </a:solidFill>
                <a:latin typeface="Calibri"/>
                <a:ea typeface="Comic Sans MS"/>
                <a:cs typeface="Calibri"/>
                <a:sym typeface="Comic Sans MS"/>
              </a:rPr>
              <a:t>Key features:</a:t>
            </a:r>
            <a:r>
              <a:rPr lang="en-GB" sz="1100" b="1" i="1" dirty="0">
                <a:solidFill>
                  <a:srgbClr val="0000FF"/>
                </a:solidFill>
                <a:latin typeface="Calibri"/>
                <a:ea typeface="Comic Sans MS"/>
                <a:cs typeface="Calibri"/>
                <a:sym typeface="Comic Sans MS"/>
              </a:rPr>
              <a:t> </a:t>
            </a:r>
            <a:endParaRPr lang="en-GB" sz="1100" dirty="0">
              <a:solidFill>
                <a:srgbClr val="0000FF"/>
              </a:solidFill>
              <a:latin typeface="Calibri"/>
              <a:ea typeface="Comic Sans MS"/>
              <a:cs typeface="Calibri"/>
              <a:sym typeface="Comic Sans MS"/>
            </a:endParaRPr>
          </a:p>
          <a:p>
            <a:pPr marL="285750" indent="-285750">
              <a:buFont typeface="Symbol"/>
              <a:buChar char="•"/>
            </a:pPr>
            <a:r>
              <a:rPr lang="en-GB" sz="1100" dirty="0">
                <a:solidFill>
                  <a:schemeClr val="dk1"/>
                </a:solidFill>
                <a:latin typeface="Calibri"/>
                <a:ea typeface="Comic Sans MS"/>
                <a:cs typeface="Calibri"/>
                <a:sym typeface="Comic Sans MS"/>
              </a:rPr>
              <a:t>Large hip movements</a:t>
            </a:r>
            <a:endParaRPr lang="en-GB" sz="1100" dirty="0">
              <a:solidFill>
                <a:schemeClr val="dk1"/>
              </a:solidFill>
              <a:latin typeface="Calibri"/>
              <a:ea typeface="Comic Sans MS"/>
              <a:cs typeface="Calibri"/>
            </a:endParaRPr>
          </a:p>
          <a:p>
            <a:pPr marL="285750" indent="-285750">
              <a:buFont typeface="Symbol"/>
              <a:buChar char="•"/>
            </a:pPr>
            <a:r>
              <a:rPr lang="en-GB" sz="1100" dirty="0">
                <a:solidFill>
                  <a:schemeClr val="dk1"/>
                </a:solidFill>
                <a:latin typeface="Calibri"/>
                <a:ea typeface="Comic Sans MS"/>
                <a:cs typeface="Calibri"/>
                <a:sym typeface="Comic Sans MS"/>
              </a:rPr>
              <a:t>Pivot turns</a:t>
            </a:r>
            <a:endParaRPr lang="en-GB" sz="1100" dirty="0">
              <a:solidFill>
                <a:schemeClr val="dk1"/>
              </a:solidFill>
              <a:latin typeface="Calibri"/>
              <a:ea typeface="Comic Sans MS"/>
              <a:cs typeface="Calibri"/>
            </a:endParaRPr>
          </a:p>
          <a:p>
            <a:pPr marL="285750" indent="-285750">
              <a:buFont typeface="Symbol"/>
              <a:buChar char="•"/>
            </a:pPr>
            <a:r>
              <a:rPr lang="en-GB" sz="1100" dirty="0">
                <a:solidFill>
                  <a:schemeClr val="dk1"/>
                </a:solidFill>
                <a:latin typeface="Calibri"/>
                <a:ea typeface="Comic Sans MS"/>
                <a:cs typeface="Calibri"/>
                <a:sym typeface="Comic Sans MS"/>
              </a:rPr>
              <a:t>Pointing fingers</a:t>
            </a:r>
            <a:endParaRPr lang="en-GB" sz="1100" dirty="0">
              <a:solidFill>
                <a:schemeClr val="dk1"/>
              </a:solidFill>
              <a:latin typeface="Calibri"/>
              <a:ea typeface="Comic Sans MS"/>
              <a:cs typeface="Calibri"/>
            </a:endParaRPr>
          </a:p>
        </p:txBody>
      </p:sp>
      <p:sp>
        <p:nvSpPr>
          <p:cNvPr id="12" name="Google Shape;98;p1">
            <a:extLst>
              <a:ext uri="{FF2B5EF4-FFF2-40B4-BE49-F238E27FC236}">
                <a16:creationId xmlns:a16="http://schemas.microsoft.com/office/drawing/2014/main" id="{24F3B936-22A5-1071-7A57-F84CE08B6955}"/>
              </a:ext>
            </a:extLst>
          </p:cNvPr>
          <p:cNvSpPr txBox="1"/>
          <p:nvPr/>
        </p:nvSpPr>
        <p:spPr>
          <a:xfrm>
            <a:off x="8582725" y="4308686"/>
            <a:ext cx="3463605" cy="2462172"/>
          </a:xfrm>
          <a:prstGeom prst="rect">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b="1" dirty="0">
                <a:solidFill>
                  <a:schemeClr val="dk1"/>
                </a:solidFill>
                <a:latin typeface="Comic Sans MS"/>
                <a:ea typeface="Comic Sans MS"/>
                <a:cs typeface="Comic Sans MS"/>
                <a:sym typeface="Comic Sans MS"/>
              </a:rPr>
              <a:t>1990s Hip-Hop: </a:t>
            </a:r>
            <a:r>
              <a:rPr lang="en-GB" sz="1100" dirty="0">
                <a:solidFill>
                  <a:schemeClr val="dk1"/>
                </a:solidFill>
                <a:latin typeface="Calibri"/>
                <a:ea typeface="Comic Sans MS"/>
                <a:cs typeface="Calibri"/>
                <a:sym typeface="Comic Sans MS"/>
              </a:rPr>
              <a:t>Hip hop dance falls under the umbrella term for Street Dance</a:t>
            </a:r>
            <a:r>
              <a:rPr lang="en-GB" sz="1100" b="0" i="0" u="none" strike="noStrike" cap="none" dirty="0">
                <a:solidFill>
                  <a:schemeClr val="dk1"/>
                </a:solidFill>
                <a:latin typeface="Calibri"/>
                <a:ea typeface="Comic Sans MS"/>
                <a:cs typeface="Calibri"/>
                <a:sym typeface="Comic Sans MS"/>
              </a:rPr>
              <a:t>. </a:t>
            </a:r>
            <a:r>
              <a:rPr lang="en-GB" sz="1100" dirty="0">
                <a:solidFill>
                  <a:schemeClr val="dk1"/>
                </a:solidFill>
                <a:latin typeface="Calibri"/>
                <a:ea typeface="Comic Sans MS"/>
                <a:cs typeface="Calibri"/>
                <a:sym typeface="Comic Sans MS"/>
              </a:rPr>
              <a:t>It begun </a:t>
            </a:r>
            <a:r>
              <a:rPr lang="en-GB" sz="1100" b="0" i="0" u="none" strike="noStrike" cap="none" dirty="0">
                <a:solidFill>
                  <a:schemeClr val="dk1"/>
                </a:solidFill>
                <a:latin typeface="Calibri"/>
                <a:ea typeface="Comic Sans MS"/>
                <a:cs typeface="Calibri"/>
                <a:sym typeface="Comic Sans MS"/>
              </a:rPr>
              <a:t>to </a:t>
            </a:r>
            <a:r>
              <a:rPr lang="en-GB" sz="1100" dirty="0">
                <a:solidFill>
                  <a:schemeClr val="dk1"/>
                </a:solidFill>
                <a:latin typeface="Calibri"/>
                <a:ea typeface="Comic Sans MS"/>
                <a:cs typeface="Calibri"/>
                <a:sym typeface="Comic Sans MS"/>
              </a:rPr>
              <a:t>develop during </a:t>
            </a:r>
            <a:r>
              <a:rPr lang="en-GB" sz="1100" b="0" i="0" u="none" strike="noStrike" cap="none" dirty="0">
                <a:solidFill>
                  <a:schemeClr val="dk1"/>
                </a:solidFill>
                <a:latin typeface="Calibri"/>
                <a:ea typeface="Comic Sans MS"/>
                <a:cs typeface="Calibri"/>
                <a:sym typeface="Comic Sans MS"/>
              </a:rPr>
              <a:t>the </a:t>
            </a:r>
            <a:r>
              <a:rPr lang="en-GB" sz="1100" dirty="0">
                <a:solidFill>
                  <a:schemeClr val="dk1"/>
                </a:solidFill>
                <a:latin typeface="Calibri"/>
                <a:ea typeface="Comic Sans MS"/>
                <a:cs typeface="Calibri"/>
                <a:sym typeface="Comic Sans MS"/>
              </a:rPr>
              <a:t>1970’s, inspired by Hip-Hop music &amp; the movements of African dancing. Hip Hop was a style for individuals without any professional dance training but with a natural instinct for movement</a:t>
            </a:r>
            <a:r>
              <a:rPr lang="en-GB" sz="1100" b="0" i="0" u="none" strike="noStrike" cap="none" dirty="0">
                <a:solidFill>
                  <a:schemeClr val="dk1"/>
                </a:solidFill>
                <a:latin typeface="Calibri"/>
                <a:ea typeface="Comic Sans MS"/>
                <a:cs typeface="Calibri"/>
                <a:sym typeface="Comic Sans MS"/>
              </a:rPr>
              <a:t>. </a:t>
            </a:r>
            <a:r>
              <a:rPr lang="en-GB" sz="1100" dirty="0">
                <a:solidFill>
                  <a:schemeClr val="dk1"/>
                </a:solidFill>
                <a:latin typeface="Calibri"/>
                <a:ea typeface="Comic Sans MS"/>
                <a:cs typeface="Calibri"/>
                <a:sym typeface="Comic Sans MS"/>
              </a:rPr>
              <a:t>Throughout the 90’s Hip-Hop became </a:t>
            </a:r>
            <a:r>
              <a:rPr lang="en-GB" sz="1100" b="0" i="0" u="none" strike="noStrike" cap="none" dirty="0">
                <a:solidFill>
                  <a:schemeClr val="dk1"/>
                </a:solidFill>
                <a:latin typeface="Calibri"/>
                <a:ea typeface="Comic Sans MS"/>
                <a:cs typeface="Calibri"/>
                <a:sym typeface="Comic Sans MS"/>
              </a:rPr>
              <a:t>more </a:t>
            </a:r>
            <a:r>
              <a:rPr lang="en-GB" sz="1100" dirty="0">
                <a:solidFill>
                  <a:schemeClr val="dk1"/>
                </a:solidFill>
                <a:latin typeface="Calibri"/>
                <a:ea typeface="Comic Sans MS"/>
                <a:cs typeface="Calibri"/>
                <a:sym typeface="Comic Sans MS"/>
              </a:rPr>
              <a:t>of </a:t>
            </a:r>
            <a:r>
              <a:rPr lang="en-GB" sz="1100" b="0" i="0" u="none" strike="noStrike" cap="none" dirty="0">
                <a:solidFill>
                  <a:schemeClr val="dk1"/>
                </a:solidFill>
                <a:latin typeface="Calibri"/>
                <a:ea typeface="Comic Sans MS"/>
                <a:cs typeface="Calibri"/>
                <a:sym typeface="Comic Sans MS"/>
              </a:rPr>
              <a:t>a </a:t>
            </a:r>
            <a:r>
              <a:rPr lang="en-GB" sz="1100" dirty="0">
                <a:solidFill>
                  <a:schemeClr val="dk1"/>
                </a:solidFill>
                <a:latin typeface="Calibri"/>
                <a:ea typeface="Comic Sans MS"/>
                <a:cs typeface="Calibri"/>
                <a:sym typeface="Comic Sans MS"/>
              </a:rPr>
              <a:t>commercialised style featuring </a:t>
            </a:r>
            <a:r>
              <a:rPr lang="en-GB" sz="1100" b="0" i="0" u="none" strike="noStrike" cap="none" dirty="0">
                <a:solidFill>
                  <a:schemeClr val="dk1"/>
                </a:solidFill>
                <a:latin typeface="Calibri"/>
                <a:ea typeface="Comic Sans MS"/>
                <a:cs typeface="Calibri"/>
                <a:sym typeface="Comic Sans MS"/>
              </a:rPr>
              <a:t>in </a:t>
            </a:r>
            <a:r>
              <a:rPr lang="en-GB" sz="1100" dirty="0">
                <a:solidFill>
                  <a:schemeClr val="dk1"/>
                </a:solidFill>
                <a:latin typeface="Calibri"/>
                <a:ea typeface="Comic Sans MS"/>
                <a:cs typeface="Calibri"/>
                <a:sym typeface="Comic Sans MS"/>
              </a:rPr>
              <a:t>music videos and films.</a:t>
            </a:r>
          </a:p>
          <a:p>
            <a:endParaRPr lang="en-GB" sz="1100" dirty="0">
              <a:solidFill>
                <a:schemeClr val="dk1"/>
              </a:solidFill>
              <a:latin typeface="Calibri"/>
              <a:ea typeface="Comic Sans MS"/>
              <a:cs typeface="Calibri"/>
              <a:sym typeface="Comic Sans MS"/>
            </a:endParaRPr>
          </a:p>
          <a:p>
            <a:r>
              <a:rPr lang="en-GB" sz="1100" b="1" i="1" dirty="0">
                <a:solidFill>
                  <a:schemeClr val="dk1"/>
                </a:solidFill>
                <a:latin typeface="Calibri"/>
                <a:ea typeface="Comic Sans MS"/>
                <a:cs typeface="Calibri"/>
                <a:sym typeface="Comic Sans MS"/>
              </a:rPr>
              <a:t>Key features:</a:t>
            </a:r>
            <a:endParaRPr lang="en-GB" sz="1100" dirty="0">
              <a:solidFill>
                <a:schemeClr val="dk1"/>
              </a:solidFill>
              <a:latin typeface="Calibri"/>
              <a:ea typeface="Comic Sans MS"/>
              <a:cs typeface="Calibri"/>
              <a:sym typeface="Comic Sans MS"/>
            </a:endParaRPr>
          </a:p>
          <a:p>
            <a:pPr marL="285750" indent="-285750" algn="just">
              <a:buFont typeface="Symbol"/>
              <a:buChar char="•"/>
            </a:pPr>
            <a:r>
              <a:rPr lang="en-GB" sz="1100" dirty="0">
                <a:solidFill>
                  <a:schemeClr val="dk1"/>
                </a:solidFill>
                <a:latin typeface="Calibri"/>
                <a:ea typeface="Comic Sans MS"/>
                <a:cs typeface="Calibri"/>
                <a:sym typeface="Comic Sans MS"/>
              </a:rPr>
              <a:t>Bounces and Rocks</a:t>
            </a:r>
            <a:endParaRPr lang="en-GB" sz="1100" dirty="0">
              <a:solidFill>
                <a:schemeClr val="dk1"/>
              </a:solidFill>
              <a:latin typeface="Calibri"/>
              <a:ea typeface="Comic Sans MS"/>
              <a:cs typeface="Calibri"/>
            </a:endParaRPr>
          </a:p>
          <a:p>
            <a:pPr marL="285750" indent="-285750" algn="just">
              <a:buFont typeface="Symbol"/>
              <a:buChar char="•"/>
            </a:pPr>
            <a:r>
              <a:rPr lang="en-GB" sz="1100" dirty="0">
                <a:solidFill>
                  <a:schemeClr val="dk1"/>
                </a:solidFill>
                <a:latin typeface="Calibri"/>
                <a:ea typeface="Comic Sans MS"/>
                <a:cs typeface="Calibri"/>
                <a:sym typeface="Comic Sans MS"/>
              </a:rPr>
              <a:t>High Energy</a:t>
            </a:r>
            <a:endParaRPr lang="en-GB" sz="1100" dirty="0">
              <a:solidFill>
                <a:schemeClr val="dk1"/>
              </a:solidFill>
              <a:latin typeface="Calibri"/>
              <a:ea typeface="Comic Sans MS"/>
              <a:cs typeface="Calibri"/>
            </a:endParaRPr>
          </a:p>
          <a:p>
            <a:pPr marL="285750" indent="-285750" algn="just">
              <a:buFont typeface="Symbol"/>
              <a:buChar char="•"/>
            </a:pPr>
            <a:r>
              <a:rPr lang="en-GB" sz="1100" dirty="0">
                <a:solidFill>
                  <a:schemeClr val="dk1"/>
                </a:solidFill>
                <a:latin typeface="Calibri"/>
                <a:ea typeface="Comic Sans MS"/>
                <a:cs typeface="Calibri"/>
                <a:sym typeface="Comic Sans MS"/>
              </a:rPr>
              <a:t>Social Grooves</a:t>
            </a:r>
            <a:endParaRPr lang="en-GB" sz="1100" dirty="0">
              <a:solidFill>
                <a:schemeClr val="dk1"/>
              </a:solidFill>
              <a:latin typeface="Calibri"/>
              <a:ea typeface="Comic Sans MS"/>
              <a:cs typeface="Calibri"/>
            </a:endParaRPr>
          </a:p>
          <a:p>
            <a:endParaRPr lang="en-GB" sz="1100" b="1" i="0" u="none" strike="noStrike" cap="none" dirty="0">
              <a:solidFill>
                <a:schemeClr val="dk1"/>
              </a:solidFill>
              <a:latin typeface="Comic Sans MS"/>
              <a:ea typeface="Comic Sans MS"/>
              <a:cs typeface="Comic Sans MS"/>
            </a:endParaRPr>
          </a:p>
        </p:txBody>
      </p:sp>
      <p:sp>
        <p:nvSpPr>
          <p:cNvPr id="13" name="Google Shape;99;p1">
            <a:extLst>
              <a:ext uri="{FF2B5EF4-FFF2-40B4-BE49-F238E27FC236}">
                <a16:creationId xmlns:a16="http://schemas.microsoft.com/office/drawing/2014/main" id="{CBA1EE5A-8FBF-5806-37D0-F6F9C79A1F5F}"/>
              </a:ext>
            </a:extLst>
          </p:cNvPr>
          <p:cNvSpPr txBox="1"/>
          <p:nvPr/>
        </p:nvSpPr>
        <p:spPr>
          <a:xfrm>
            <a:off x="4871428" y="4796676"/>
            <a:ext cx="3471855" cy="600124"/>
          </a:xfrm>
          <a:prstGeom prst="rect">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b="1" dirty="0">
                <a:solidFill>
                  <a:schemeClr val="dk1"/>
                </a:solidFill>
                <a:latin typeface="Comic Sans MS"/>
                <a:ea typeface="Comic Sans MS"/>
                <a:cs typeface="Calibri"/>
                <a:sym typeface="Comic Sans MS"/>
              </a:rPr>
              <a:t>Dynamic Awareness: </a:t>
            </a:r>
            <a:r>
              <a:rPr lang="en-GB" sz="1100" dirty="0">
                <a:solidFill>
                  <a:schemeClr val="dk1"/>
                </a:solidFill>
                <a:latin typeface="Calibri"/>
                <a:ea typeface="Comic Sans MS"/>
                <a:cs typeface="Calibri"/>
                <a:sym typeface="Comic Sans MS"/>
              </a:rPr>
              <a:t>Noticing </a:t>
            </a:r>
            <a:r>
              <a:rPr lang="en-GB" sz="1100" b="0" i="0" u="none" strike="noStrike" cap="none" dirty="0">
                <a:solidFill>
                  <a:schemeClr val="dk1"/>
                </a:solidFill>
                <a:latin typeface="Calibri"/>
                <a:ea typeface="Comic Sans MS"/>
                <a:cs typeface="Calibri"/>
                <a:sym typeface="Comic Sans MS"/>
              </a:rPr>
              <a:t>and </a:t>
            </a:r>
            <a:r>
              <a:rPr lang="en-GB" sz="1100" dirty="0">
                <a:solidFill>
                  <a:schemeClr val="dk1"/>
                </a:solidFill>
                <a:latin typeface="Calibri"/>
                <a:ea typeface="Comic Sans MS"/>
                <a:cs typeface="Calibri"/>
                <a:sym typeface="Comic Sans MS"/>
              </a:rPr>
              <a:t>applying the correct quality </a:t>
            </a:r>
            <a:r>
              <a:rPr lang="en-GB" sz="1100" b="0" i="0" u="none" strike="noStrike" cap="none" dirty="0">
                <a:solidFill>
                  <a:schemeClr val="dk1"/>
                </a:solidFill>
                <a:latin typeface="Calibri"/>
                <a:ea typeface="Comic Sans MS"/>
                <a:cs typeface="Calibri"/>
                <a:sym typeface="Comic Sans MS"/>
              </a:rPr>
              <a:t>to </a:t>
            </a:r>
            <a:r>
              <a:rPr lang="en-GB" sz="1100" dirty="0">
                <a:solidFill>
                  <a:schemeClr val="dk1"/>
                </a:solidFill>
                <a:latin typeface="Calibri"/>
                <a:ea typeface="Comic Sans MS"/>
                <a:cs typeface="Calibri"/>
                <a:sym typeface="Comic Sans MS"/>
              </a:rPr>
              <a:t>each movement. For example: sharp</a:t>
            </a:r>
            <a:r>
              <a:rPr lang="en-GB" sz="1100" i="0" u="none" strike="noStrike" cap="none" dirty="0">
                <a:latin typeface="Calibri"/>
                <a:ea typeface="Comic Sans MS"/>
                <a:cs typeface="Calibri"/>
                <a:sym typeface="Comic Sans MS"/>
              </a:rPr>
              <a:t>, </a:t>
            </a:r>
            <a:r>
              <a:rPr lang="en-GB" sz="1100" dirty="0">
                <a:latin typeface="Calibri"/>
                <a:ea typeface="Comic Sans MS"/>
                <a:cs typeface="Calibri"/>
                <a:sym typeface="Comic Sans MS"/>
              </a:rPr>
              <a:t>soft</a:t>
            </a:r>
            <a:r>
              <a:rPr lang="en-GB" sz="1100" i="0" u="none" strike="noStrike" cap="none" dirty="0">
                <a:latin typeface="Calibri"/>
                <a:ea typeface="Comic Sans MS"/>
                <a:cs typeface="Calibri"/>
                <a:sym typeface="Comic Sans MS"/>
              </a:rPr>
              <a:t>, </a:t>
            </a:r>
            <a:r>
              <a:rPr lang="en-GB" sz="1100" dirty="0">
                <a:latin typeface="Calibri"/>
                <a:ea typeface="Comic Sans MS"/>
                <a:cs typeface="Calibri"/>
                <a:sym typeface="Comic Sans MS"/>
              </a:rPr>
              <a:t>fluid etc</a:t>
            </a:r>
            <a:r>
              <a:rPr lang="en-GB" sz="1100" i="0" u="none" strike="noStrike" cap="none" dirty="0">
                <a:latin typeface="Calibri"/>
                <a:ea typeface="Comic Sans MS"/>
                <a:cs typeface="Calibri"/>
                <a:sym typeface="Comic Sans MS"/>
              </a:rPr>
              <a:t>.</a:t>
            </a:r>
            <a:r>
              <a:rPr lang="en-GB" sz="1100" dirty="0">
                <a:latin typeface="Calibri"/>
                <a:ea typeface="Comic Sans MS"/>
                <a:cs typeface="Calibri"/>
                <a:sym typeface="Comic Sans MS"/>
              </a:rPr>
              <a:t> </a:t>
            </a:r>
            <a:endParaRPr lang="en-US"/>
          </a:p>
        </p:txBody>
      </p:sp>
      <p:sp>
        <p:nvSpPr>
          <p:cNvPr id="14" name="Google Shape;100;p1">
            <a:extLst>
              <a:ext uri="{FF2B5EF4-FFF2-40B4-BE49-F238E27FC236}">
                <a16:creationId xmlns:a16="http://schemas.microsoft.com/office/drawing/2014/main" id="{5F369A37-4706-A682-60C2-C80D57BB8749}"/>
              </a:ext>
            </a:extLst>
          </p:cNvPr>
          <p:cNvSpPr txBox="1"/>
          <p:nvPr/>
        </p:nvSpPr>
        <p:spPr>
          <a:xfrm>
            <a:off x="1186118" y="5955634"/>
            <a:ext cx="3308793" cy="769401"/>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b="1" dirty="0">
                <a:solidFill>
                  <a:schemeClr val="dk1"/>
                </a:solidFill>
                <a:latin typeface="Comic Sans MS"/>
                <a:ea typeface="Comic Sans MS"/>
                <a:cs typeface="Calibri"/>
              </a:rPr>
              <a:t>Timing: </a:t>
            </a:r>
            <a:r>
              <a:rPr lang="en-GB" sz="1100" dirty="0">
                <a:solidFill>
                  <a:schemeClr val="dk1"/>
                </a:solidFill>
                <a:latin typeface="Calibri"/>
                <a:ea typeface="Comic Sans MS"/>
                <a:cs typeface="Calibri"/>
              </a:rPr>
              <a:t>Performing the correct movement at the correct time. This should be in time with your group. </a:t>
            </a:r>
            <a:endParaRPr lang="en-US">
              <a:solidFill>
                <a:schemeClr val="dk1"/>
              </a:solidFill>
            </a:endParaRPr>
          </a:p>
          <a:p>
            <a:r>
              <a:rPr lang="en-GB" sz="1100" dirty="0">
                <a:solidFill>
                  <a:schemeClr val="dk1"/>
                </a:solidFill>
                <a:latin typeface="Calibri"/>
                <a:ea typeface="Comic Sans MS"/>
                <a:cs typeface="Calibri"/>
              </a:rPr>
              <a:t>Understanding the beat of the music and how to perform in the correct counts. </a:t>
            </a:r>
            <a:endParaRPr lang="en-GB" sz="1100" i="0" u="none" strike="noStrike" cap="none" dirty="0">
              <a:solidFill>
                <a:schemeClr val="dk1"/>
              </a:solidFill>
              <a:latin typeface="Calibri"/>
              <a:ea typeface="Comic Sans MS"/>
              <a:cs typeface="Calibri"/>
            </a:endParaRPr>
          </a:p>
        </p:txBody>
      </p:sp>
      <p:sp>
        <p:nvSpPr>
          <p:cNvPr id="15" name="Google Shape;101;p1">
            <a:extLst>
              <a:ext uri="{FF2B5EF4-FFF2-40B4-BE49-F238E27FC236}">
                <a16:creationId xmlns:a16="http://schemas.microsoft.com/office/drawing/2014/main" id="{41AB39BC-5190-20D4-69C4-A2BD1B9D70D2}"/>
              </a:ext>
            </a:extLst>
          </p:cNvPr>
          <p:cNvSpPr txBox="1"/>
          <p:nvPr/>
        </p:nvSpPr>
        <p:spPr>
          <a:xfrm>
            <a:off x="4634376" y="826736"/>
            <a:ext cx="3946500" cy="30777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400" b="1" i="0" u="none" strike="noStrike" cap="none">
                <a:solidFill>
                  <a:srgbClr val="000000"/>
                </a:solidFill>
                <a:latin typeface="Comic Sans MS"/>
                <a:ea typeface="Comic Sans MS"/>
                <a:cs typeface="Comic Sans MS"/>
                <a:sym typeface="Comic Sans MS"/>
              </a:rPr>
              <a:t>The 5 Key skills/knowledge for this unit.</a:t>
            </a:r>
            <a:endParaRPr/>
          </a:p>
        </p:txBody>
      </p:sp>
      <p:sp>
        <p:nvSpPr>
          <p:cNvPr id="16" name="Google Shape;102;p1" descr="Power of Eye Contact in Your Business and Social Life | Peabody ...">
            <a:extLst>
              <a:ext uri="{FF2B5EF4-FFF2-40B4-BE49-F238E27FC236}">
                <a16:creationId xmlns:a16="http://schemas.microsoft.com/office/drawing/2014/main" id="{4A525218-AD88-A4DC-7CF6-D748A9F13774}"/>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9" name="Picture 28" descr="What are Dynamics in Dance? The Six Different Qualities of Movement – Move  Dance Learn">
            <a:extLst>
              <a:ext uri="{FF2B5EF4-FFF2-40B4-BE49-F238E27FC236}">
                <a16:creationId xmlns:a16="http://schemas.microsoft.com/office/drawing/2014/main" id="{732A9D25-1C6A-B04C-FB21-36EB82C5DAA1}"/>
              </a:ext>
            </a:extLst>
          </p:cNvPr>
          <p:cNvPicPr>
            <a:picLocks noChangeAspect="1"/>
          </p:cNvPicPr>
          <p:nvPr/>
        </p:nvPicPr>
        <p:blipFill>
          <a:blip r:embed="rId6"/>
          <a:stretch>
            <a:fillRect/>
          </a:stretch>
        </p:blipFill>
        <p:spPr>
          <a:xfrm>
            <a:off x="5621437" y="5542571"/>
            <a:ext cx="1971554" cy="1318477"/>
          </a:xfrm>
          <a:prstGeom prst="rect">
            <a:avLst/>
          </a:prstGeom>
        </p:spPr>
      </p:pic>
      <p:pic>
        <p:nvPicPr>
          <p:cNvPr id="30" name="Picture 29" descr="460+ The Charleston Dance Stock Illustrations, Royalty-Free Vector Graphics  &amp; Clip Art - iStock | Swing dance, Lindy hop, Flappers">
            <a:extLst>
              <a:ext uri="{FF2B5EF4-FFF2-40B4-BE49-F238E27FC236}">
                <a16:creationId xmlns:a16="http://schemas.microsoft.com/office/drawing/2014/main" id="{17F7D486-F73E-AAE7-5748-15AEC35FB828}"/>
              </a:ext>
            </a:extLst>
          </p:cNvPr>
          <p:cNvPicPr>
            <a:picLocks noChangeAspect="1"/>
          </p:cNvPicPr>
          <p:nvPr/>
        </p:nvPicPr>
        <p:blipFill>
          <a:blip r:embed="rId7"/>
          <a:stretch>
            <a:fillRect/>
          </a:stretch>
        </p:blipFill>
        <p:spPr>
          <a:xfrm>
            <a:off x="3616220" y="1395660"/>
            <a:ext cx="1253467" cy="949406"/>
          </a:xfrm>
          <a:prstGeom prst="rect">
            <a:avLst/>
          </a:prstGeom>
        </p:spPr>
      </p:pic>
      <p:pic>
        <p:nvPicPr>
          <p:cNvPr id="31" name="Picture 30" descr="People In 1970s Style Clothes Dancing Disco Stock Illustration - Download  Image Now - Disco Dancing, Nightclub, Dancing - iStock">
            <a:extLst>
              <a:ext uri="{FF2B5EF4-FFF2-40B4-BE49-F238E27FC236}">
                <a16:creationId xmlns:a16="http://schemas.microsoft.com/office/drawing/2014/main" id="{7B84D624-0505-9775-6A3F-733AC653870C}"/>
              </a:ext>
            </a:extLst>
          </p:cNvPr>
          <p:cNvPicPr>
            <a:picLocks noChangeAspect="1"/>
          </p:cNvPicPr>
          <p:nvPr/>
        </p:nvPicPr>
        <p:blipFill>
          <a:blip r:embed="rId8"/>
          <a:stretch>
            <a:fillRect/>
          </a:stretch>
        </p:blipFill>
        <p:spPr>
          <a:xfrm>
            <a:off x="10797494" y="2293851"/>
            <a:ext cx="1357376" cy="1138844"/>
          </a:xfrm>
          <a:prstGeom prst="rect">
            <a:avLst/>
          </a:prstGeom>
        </p:spPr>
      </p:pic>
      <p:pic>
        <p:nvPicPr>
          <p:cNvPr id="32" name="Picture 31" descr="Hip Hop Dancer Cartoon Images – Browse 3,163 Stock Photos, Vectors, and  Video | Adobe Stock">
            <a:extLst>
              <a:ext uri="{FF2B5EF4-FFF2-40B4-BE49-F238E27FC236}">
                <a16:creationId xmlns:a16="http://schemas.microsoft.com/office/drawing/2014/main" id="{872BFE24-68A7-EC6D-9492-284D34E60666}"/>
              </a:ext>
            </a:extLst>
          </p:cNvPr>
          <p:cNvPicPr>
            <a:picLocks noChangeAspect="1"/>
          </p:cNvPicPr>
          <p:nvPr/>
        </p:nvPicPr>
        <p:blipFill>
          <a:blip r:embed="rId9"/>
          <a:stretch>
            <a:fillRect/>
          </a:stretch>
        </p:blipFill>
        <p:spPr>
          <a:xfrm>
            <a:off x="10479116" y="5951450"/>
            <a:ext cx="1717040" cy="854827"/>
          </a:xfrm>
          <a:prstGeom prst="rect">
            <a:avLst/>
          </a:prstGeom>
        </p:spPr>
      </p:pic>
      <p:pic>
        <p:nvPicPr>
          <p:cNvPr id="33" name="Picture 32" descr="iFreeStyle.ca Blog - Articles on about salsa, bachata - iFreeStyle.ca Latin  Dance Company">
            <a:extLst>
              <a:ext uri="{FF2B5EF4-FFF2-40B4-BE49-F238E27FC236}">
                <a16:creationId xmlns:a16="http://schemas.microsoft.com/office/drawing/2014/main" id="{15449EE6-1533-17FC-58FA-8A3D09794476}"/>
              </a:ext>
            </a:extLst>
          </p:cNvPr>
          <p:cNvPicPr>
            <a:picLocks noChangeAspect="1"/>
          </p:cNvPicPr>
          <p:nvPr/>
        </p:nvPicPr>
        <p:blipFill>
          <a:blip r:embed="rId10"/>
          <a:stretch>
            <a:fillRect/>
          </a:stretch>
        </p:blipFill>
        <p:spPr>
          <a:xfrm>
            <a:off x="152399" y="6000495"/>
            <a:ext cx="999836" cy="67591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
            <a:extLst>
              <a:ext uri="{FF2B5EF4-FFF2-40B4-BE49-F238E27FC236}">
                <a16:creationId xmlns:a16="http://schemas.microsoft.com/office/drawing/2014/main" id="{62BEE605-B82F-D907-5A6F-2E87626D6243}"/>
              </a:ext>
            </a:extLst>
          </p:cNvPr>
          <p:cNvSpPr txBox="1"/>
          <p:nvPr/>
        </p:nvSpPr>
        <p:spPr>
          <a:xfrm>
            <a:off x="4493027" y="82008"/>
            <a:ext cx="3946500" cy="561900"/>
          </a:xfrm>
          <a:prstGeom prst="rect">
            <a:avLst/>
          </a:prstGeom>
          <a:solidFill>
            <a:srgbClr val="FFFFFF"/>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200"/>
            </a:pPr>
            <a:r>
              <a:rPr lang="en-GB" sz="1200" b="1" i="0" u="none" strike="noStrike" cap="none" dirty="0">
                <a:solidFill>
                  <a:srgbClr val="000000"/>
                </a:solidFill>
                <a:latin typeface="Comic Sans MS"/>
                <a:ea typeface="Comic Sans MS"/>
                <a:cs typeface="Comic Sans MS"/>
                <a:sym typeface="Comic Sans MS"/>
              </a:rPr>
              <a:t>Subject:</a:t>
            </a:r>
            <a:r>
              <a:rPr lang="en-GB" sz="1200" b="1" dirty="0">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 Performing Arts:</a:t>
            </a:r>
            <a:r>
              <a:rPr lang="en-GB" sz="1200" b="1" dirty="0">
                <a:latin typeface="Comic Sans MS"/>
                <a:ea typeface="Comic Sans MS"/>
                <a:cs typeface="Comic Sans MS"/>
                <a:sym typeface="Comic Sans MS"/>
              </a:rPr>
              <a:t>  Dance</a:t>
            </a:r>
            <a:endParaRPr sz="1400" b="0" i="0" u="none" strike="noStrike" cap="none" dirty="0">
              <a:solidFill>
                <a:srgbClr val="000000"/>
              </a:solidFill>
              <a:latin typeface="Comic Sans MS"/>
              <a:ea typeface="Comic Sans MS"/>
              <a:cs typeface="Comic Sans MS"/>
              <a:sym typeface="Comic Sans MS"/>
            </a:endParaRPr>
          </a:p>
          <a:p>
            <a:pPr>
              <a:buSzPts val="1200"/>
            </a:pPr>
            <a:r>
              <a:rPr lang="en-GB" sz="1200" b="1" i="0" u="none" strike="noStrike" cap="none" dirty="0">
                <a:solidFill>
                  <a:srgbClr val="000000"/>
                </a:solidFill>
                <a:latin typeface="Comic Sans MS"/>
                <a:ea typeface="Comic Sans MS"/>
                <a:cs typeface="Comic Sans MS"/>
                <a:sym typeface="Comic Sans MS"/>
              </a:rPr>
              <a:t>Topic: </a:t>
            </a:r>
            <a:r>
              <a:rPr lang="en-GB" sz="1200" b="1" dirty="0">
                <a:latin typeface="Comic Sans MS"/>
                <a:ea typeface="Comic Sans MS"/>
                <a:cs typeface="Comic Sans MS"/>
                <a:sym typeface="Comic Sans MS"/>
              </a:rPr>
              <a:t>Dancing Through The Decades </a:t>
            </a:r>
            <a:r>
              <a:rPr lang="en-GB" sz="1200" b="1" i="0" u="none" strike="noStrike" cap="none" dirty="0">
                <a:solidFill>
                  <a:srgbClr val="000000"/>
                </a:solidFill>
                <a:latin typeface="Comic Sans MS"/>
                <a:ea typeface="Comic Sans MS"/>
                <a:cs typeface="Comic Sans MS"/>
                <a:sym typeface="Comic Sans MS"/>
              </a:rPr>
              <a:t> Year: 7</a:t>
            </a:r>
            <a:endParaRPr sz="1400" b="0" i="0" u="none" strike="noStrike" cap="none" dirty="0">
              <a:solidFill>
                <a:srgbClr val="000000"/>
              </a:solidFill>
              <a:latin typeface="Comic Sans MS"/>
              <a:ea typeface="Comic Sans MS"/>
              <a:cs typeface="Comic Sans MS"/>
              <a:sym typeface="Comic Sans MS"/>
            </a:endParaRPr>
          </a:p>
        </p:txBody>
      </p:sp>
      <p:pic>
        <p:nvPicPr>
          <p:cNvPr id="5" name="Google Shape;85;p1">
            <a:extLst>
              <a:ext uri="{FF2B5EF4-FFF2-40B4-BE49-F238E27FC236}">
                <a16:creationId xmlns:a16="http://schemas.microsoft.com/office/drawing/2014/main" id="{E1AC98CC-58DC-F136-A93D-BC3B8788B6B7}"/>
              </a:ext>
            </a:extLst>
          </p:cNvPr>
          <p:cNvPicPr preferRelativeResize="0"/>
          <p:nvPr/>
        </p:nvPicPr>
        <p:blipFill rotWithShape="1">
          <a:blip r:embed="rId2">
            <a:alphaModFix/>
          </a:blip>
          <a:srcRect/>
          <a:stretch/>
        </p:blipFill>
        <p:spPr>
          <a:xfrm>
            <a:off x="10072306" y="1225"/>
            <a:ext cx="1447800" cy="576262"/>
          </a:xfrm>
          <a:prstGeom prst="rect">
            <a:avLst/>
          </a:prstGeom>
          <a:noFill/>
          <a:ln>
            <a:noFill/>
          </a:ln>
        </p:spPr>
      </p:pic>
      <p:pic>
        <p:nvPicPr>
          <p:cNvPr id="6" name="Google Shape;86;p1">
            <a:extLst>
              <a:ext uri="{FF2B5EF4-FFF2-40B4-BE49-F238E27FC236}">
                <a16:creationId xmlns:a16="http://schemas.microsoft.com/office/drawing/2014/main" id="{773CD582-3971-8DF8-264E-DD4AECC9BDB4}"/>
              </a:ext>
            </a:extLst>
          </p:cNvPr>
          <p:cNvPicPr preferRelativeResize="0"/>
          <p:nvPr/>
        </p:nvPicPr>
        <p:blipFill rotWithShape="1">
          <a:blip r:embed="rId3">
            <a:alphaModFix/>
          </a:blip>
          <a:srcRect/>
          <a:stretch/>
        </p:blipFill>
        <p:spPr>
          <a:xfrm>
            <a:off x="25400" y="30162"/>
            <a:ext cx="1570037" cy="669925"/>
          </a:xfrm>
          <a:prstGeom prst="rect">
            <a:avLst/>
          </a:prstGeom>
          <a:noFill/>
          <a:ln>
            <a:noFill/>
          </a:ln>
        </p:spPr>
      </p:pic>
      <p:pic>
        <p:nvPicPr>
          <p:cNvPr id="8" name="Google Shape;88;p1">
            <a:extLst>
              <a:ext uri="{FF2B5EF4-FFF2-40B4-BE49-F238E27FC236}">
                <a16:creationId xmlns:a16="http://schemas.microsoft.com/office/drawing/2014/main" id="{BEE72618-EF72-7E2A-095C-955D8E2F0BF7}"/>
              </a:ext>
            </a:extLst>
          </p:cNvPr>
          <p:cNvPicPr preferRelativeResize="0"/>
          <p:nvPr/>
        </p:nvPicPr>
        <p:blipFill rotWithShape="1">
          <a:blip r:embed="rId4">
            <a:alphaModFix/>
          </a:blip>
          <a:srcRect t="15437" b="12102"/>
          <a:stretch/>
        </p:blipFill>
        <p:spPr>
          <a:xfrm>
            <a:off x="11517935" y="78390"/>
            <a:ext cx="547687" cy="428625"/>
          </a:xfrm>
          <a:prstGeom prst="rect">
            <a:avLst/>
          </a:prstGeom>
          <a:noFill/>
          <a:ln>
            <a:noFill/>
          </a:ln>
        </p:spPr>
      </p:pic>
      <p:sp>
        <p:nvSpPr>
          <p:cNvPr id="16" name="Google Shape;102;p1" descr="Power of Eye Contact in Your Business and Social Life | Peabody ...">
            <a:extLst>
              <a:ext uri="{FF2B5EF4-FFF2-40B4-BE49-F238E27FC236}">
                <a16:creationId xmlns:a16="http://schemas.microsoft.com/office/drawing/2014/main" id="{4A525218-AD88-A4DC-7CF6-D748A9F13774}"/>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E818B9AF-352E-1C36-AF19-0D256E384C57}"/>
              </a:ext>
            </a:extLst>
          </p:cNvPr>
          <p:cNvGraphicFramePr>
            <a:graphicFrameLocks noGrp="1"/>
          </p:cNvGraphicFramePr>
          <p:nvPr>
            <p:extLst>
              <p:ext uri="{D42A27DB-BD31-4B8C-83A1-F6EECF244321}">
                <p14:modId xmlns:p14="http://schemas.microsoft.com/office/powerpoint/2010/main" val="3858928091"/>
              </p:ext>
            </p:extLst>
          </p:nvPr>
        </p:nvGraphicFramePr>
        <p:xfrm>
          <a:off x="6719454" y="4006272"/>
          <a:ext cx="5349298" cy="2766060"/>
        </p:xfrm>
        <a:graphic>
          <a:graphicData uri="http://schemas.openxmlformats.org/drawingml/2006/table">
            <a:tbl>
              <a:tblPr bandRow="1">
                <a:tableStyleId>{5940675A-B579-460E-94D1-54222C63F5DA}</a:tableStyleId>
              </a:tblPr>
              <a:tblGrid>
                <a:gridCol w="714243">
                  <a:extLst>
                    <a:ext uri="{9D8B030D-6E8A-4147-A177-3AD203B41FA5}">
                      <a16:colId xmlns:a16="http://schemas.microsoft.com/office/drawing/2014/main" val="2073391193"/>
                    </a:ext>
                  </a:extLst>
                </a:gridCol>
                <a:gridCol w="4635055">
                  <a:extLst>
                    <a:ext uri="{9D8B030D-6E8A-4147-A177-3AD203B41FA5}">
                      <a16:colId xmlns:a16="http://schemas.microsoft.com/office/drawing/2014/main" val="2324048808"/>
                    </a:ext>
                  </a:extLst>
                </a:gridCol>
              </a:tblGrid>
              <a:tr h="229913">
                <a:tc>
                  <a:txBody>
                    <a:bodyPr/>
                    <a:lstStyle/>
                    <a:p>
                      <a:pPr algn="just" rtl="0" fontAlgn="base"/>
                      <a:r>
                        <a:rPr lang="en-GB" sz="1050" b="1" u="sng" dirty="0">
                          <a:effectLst/>
                        </a:rPr>
                        <a:t>Timeline</a:t>
                      </a:r>
                      <a:r>
                        <a:rPr lang="en-GB" sz="1050" b="1" dirty="0">
                          <a:effectLst/>
                        </a:rPr>
                        <a:t> </a:t>
                      </a:r>
                      <a:endParaRPr lang="en-GB" b="1">
                        <a:effectLst/>
                      </a:endParaRPr>
                    </a:p>
                  </a:txBody>
                  <a:tcPr marL="66675" marR="66675"/>
                </a:tc>
                <a:tc>
                  <a:txBody>
                    <a:bodyPr/>
                    <a:lstStyle/>
                    <a:p>
                      <a:pPr algn="just" rtl="0" fontAlgn="base"/>
                      <a:r>
                        <a:rPr lang="en-GB" sz="1050" b="1" u="sng" dirty="0">
                          <a:effectLst/>
                        </a:rPr>
                        <a:t>Dance Style</a:t>
                      </a:r>
                      <a:r>
                        <a:rPr lang="en-GB" sz="1050" b="1" dirty="0">
                          <a:effectLst/>
                        </a:rPr>
                        <a:t> </a:t>
                      </a:r>
                      <a:endParaRPr lang="en-GB" b="1">
                        <a:effectLst/>
                      </a:endParaRPr>
                    </a:p>
                  </a:txBody>
                  <a:tcPr marL="66675" marR="66675"/>
                </a:tc>
                <a:extLst>
                  <a:ext uri="{0D108BD9-81ED-4DB2-BD59-A6C34878D82A}">
                    <a16:rowId xmlns:a16="http://schemas.microsoft.com/office/drawing/2014/main" val="4029889263"/>
                  </a:ext>
                </a:extLst>
              </a:tr>
              <a:tr h="229913">
                <a:tc>
                  <a:txBody>
                    <a:bodyPr/>
                    <a:lstStyle/>
                    <a:p>
                      <a:pPr algn="just" rtl="0" fontAlgn="base"/>
                      <a:r>
                        <a:rPr lang="en-GB" sz="1050" b="1" dirty="0">
                          <a:effectLst/>
                        </a:rPr>
                        <a:t>1920s </a:t>
                      </a:r>
                      <a:endParaRPr lang="en-GB" b="1">
                        <a:effectLst/>
                      </a:endParaRPr>
                    </a:p>
                  </a:txBody>
                  <a:tcPr marL="66675" marR="66675">
                    <a:solidFill>
                      <a:schemeClr val="accent5">
                        <a:lumMod val="20000"/>
                        <a:lumOff val="80000"/>
                      </a:schemeClr>
                    </a:solidFill>
                  </a:tcPr>
                </a:tc>
                <a:tc>
                  <a:txBody>
                    <a:bodyPr/>
                    <a:lstStyle/>
                    <a:p>
                      <a:pPr algn="just" rtl="0" fontAlgn="base"/>
                      <a:r>
                        <a:rPr lang="en-GB" sz="1050" dirty="0">
                          <a:effectLst/>
                        </a:rPr>
                        <a:t>Swing Dance </a:t>
                      </a:r>
                      <a:endParaRPr lang="en-GB" dirty="0">
                        <a:effectLst/>
                      </a:endParaRPr>
                    </a:p>
                  </a:txBody>
                  <a:tcPr marL="66675" marR="66675">
                    <a:solidFill>
                      <a:schemeClr val="accent5">
                        <a:lumMod val="20000"/>
                        <a:lumOff val="80000"/>
                      </a:schemeClr>
                    </a:solidFill>
                  </a:tcPr>
                </a:tc>
                <a:extLst>
                  <a:ext uri="{0D108BD9-81ED-4DB2-BD59-A6C34878D82A}">
                    <a16:rowId xmlns:a16="http://schemas.microsoft.com/office/drawing/2014/main" val="1271240204"/>
                  </a:ext>
                </a:extLst>
              </a:tr>
              <a:tr h="229913">
                <a:tc>
                  <a:txBody>
                    <a:bodyPr/>
                    <a:lstStyle/>
                    <a:p>
                      <a:pPr algn="just" rtl="0" fontAlgn="base"/>
                      <a:r>
                        <a:rPr lang="en-GB" sz="1050" b="1" dirty="0">
                          <a:effectLst/>
                        </a:rPr>
                        <a:t>1930s </a:t>
                      </a:r>
                      <a:endParaRPr lang="en-GB" b="1">
                        <a:effectLst/>
                      </a:endParaRPr>
                    </a:p>
                  </a:txBody>
                  <a:tcPr marL="66675" marR="66675"/>
                </a:tc>
                <a:tc>
                  <a:txBody>
                    <a:bodyPr/>
                    <a:lstStyle/>
                    <a:p>
                      <a:pPr algn="just" rtl="0" fontAlgn="base"/>
                      <a:r>
                        <a:rPr lang="en-GB" sz="1050" dirty="0">
                          <a:effectLst/>
                        </a:rPr>
                        <a:t>Jive </a:t>
                      </a:r>
                      <a:endParaRPr lang="en-GB" dirty="0">
                        <a:effectLst/>
                      </a:endParaRPr>
                    </a:p>
                  </a:txBody>
                  <a:tcPr marL="66675" marR="66675"/>
                </a:tc>
                <a:extLst>
                  <a:ext uri="{0D108BD9-81ED-4DB2-BD59-A6C34878D82A}">
                    <a16:rowId xmlns:a16="http://schemas.microsoft.com/office/drawing/2014/main" val="993923941"/>
                  </a:ext>
                </a:extLst>
              </a:tr>
              <a:tr h="229913">
                <a:tc>
                  <a:txBody>
                    <a:bodyPr/>
                    <a:lstStyle/>
                    <a:p>
                      <a:pPr algn="just" rtl="0" fontAlgn="base"/>
                      <a:r>
                        <a:rPr lang="en-GB" sz="1050" b="1" dirty="0">
                          <a:effectLst/>
                        </a:rPr>
                        <a:t>1940s </a:t>
                      </a:r>
                      <a:endParaRPr lang="en-GB" b="1">
                        <a:effectLst/>
                      </a:endParaRPr>
                    </a:p>
                  </a:txBody>
                  <a:tcPr marL="66675" marR="66675"/>
                </a:tc>
                <a:tc>
                  <a:txBody>
                    <a:bodyPr/>
                    <a:lstStyle/>
                    <a:p>
                      <a:pPr algn="just" rtl="0" fontAlgn="base"/>
                      <a:r>
                        <a:rPr lang="en-GB" sz="1050" dirty="0">
                          <a:effectLst/>
                        </a:rPr>
                        <a:t>Mambo  </a:t>
                      </a:r>
                      <a:endParaRPr lang="en-GB" dirty="0">
                        <a:effectLst/>
                      </a:endParaRPr>
                    </a:p>
                  </a:txBody>
                  <a:tcPr marL="66675" marR="66675"/>
                </a:tc>
                <a:extLst>
                  <a:ext uri="{0D108BD9-81ED-4DB2-BD59-A6C34878D82A}">
                    <a16:rowId xmlns:a16="http://schemas.microsoft.com/office/drawing/2014/main" val="3474304208"/>
                  </a:ext>
                </a:extLst>
              </a:tr>
              <a:tr h="229913">
                <a:tc>
                  <a:txBody>
                    <a:bodyPr/>
                    <a:lstStyle/>
                    <a:p>
                      <a:pPr algn="just" rtl="0" fontAlgn="base"/>
                      <a:r>
                        <a:rPr lang="en-GB" sz="1050" b="1" dirty="0">
                          <a:effectLst/>
                        </a:rPr>
                        <a:t>1950s  </a:t>
                      </a:r>
                      <a:endParaRPr lang="en-GB" b="1">
                        <a:effectLst/>
                      </a:endParaRPr>
                    </a:p>
                  </a:txBody>
                  <a:tcPr marL="66675" marR="66675"/>
                </a:tc>
                <a:tc>
                  <a:txBody>
                    <a:bodyPr/>
                    <a:lstStyle/>
                    <a:p>
                      <a:pPr algn="just" rtl="0" fontAlgn="base"/>
                      <a:r>
                        <a:rPr lang="en-GB" sz="1050" dirty="0">
                          <a:effectLst/>
                        </a:rPr>
                        <a:t>Cha </a:t>
                      </a:r>
                      <a:r>
                        <a:rPr lang="en-GB" sz="1050" err="1">
                          <a:effectLst/>
                        </a:rPr>
                        <a:t>Cha</a:t>
                      </a:r>
                      <a:r>
                        <a:rPr lang="en-GB" sz="1050" dirty="0">
                          <a:effectLst/>
                        </a:rPr>
                        <a:t> </a:t>
                      </a:r>
                      <a:endParaRPr lang="en-GB" dirty="0">
                        <a:effectLst/>
                      </a:endParaRPr>
                    </a:p>
                  </a:txBody>
                  <a:tcPr marL="66675" marR="66675"/>
                </a:tc>
                <a:extLst>
                  <a:ext uri="{0D108BD9-81ED-4DB2-BD59-A6C34878D82A}">
                    <a16:rowId xmlns:a16="http://schemas.microsoft.com/office/drawing/2014/main" val="357247073"/>
                  </a:ext>
                </a:extLst>
              </a:tr>
              <a:tr h="229913">
                <a:tc>
                  <a:txBody>
                    <a:bodyPr/>
                    <a:lstStyle/>
                    <a:p>
                      <a:pPr algn="just" rtl="0" fontAlgn="base"/>
                      <a:r>
                        <a:rPr lang="en-GB" sz="1050" b="1" dirty="0">
                          <a:effectLst/>
                        </a:rPr>
                        <a:t>1960s </a:t>
                      </a:r>
                      <a:endParaRPr lang="en-GB" b="1">
                        <a:effectLst/>
                      </a:endParaRPr>
                    </a:p>
                  </a:txBody>
                  <a:tcPr marL="66675" marR="66675"/>
                </a:tc>
                <a:tc>
                  <a:txBody>
                    <a:bodyPr/>
                    <a:lstStyle/>
                    <a:p>
                      <a:pPr algn="just" rtl="0" fontAlgn="base"/>
                      <a:r>
                        <a:rPr lang="en-GB" sz="1050" dirty="0">
                          <a:effectLst/>
                        </a:rPr>
                        <a:t>Locking &amp; Popping </a:t>
                      </a:r>
                      <a:endParaRPr lang="en-GB" dirty="0">
                        <a:effectLst/>
                      </a:endParaRPr>
                    </a:p>
                  </a:txBody>
                  <a:tcPr marL="66675" marR="66675"/>
                </a:tc>
                <a:extLst>
                  <a:ext uri="{0D108BD9-81ED-4DB2-BD59-A6C34878D82A}">
                    <a16:rowId xmlns:a16="http://schemas.microsoft.com/office/drawing/2014/main" val="3836272355"/>
                  </a:ext>
                </a:extLst>
              </a:tr>
              <a:tr h="229913">
                <a:tc>
                  <a:txBody>
                    <a:bodyPr/>
                    <a:lstStyle/>
                    <a:p>
                      <a:pPr algn="just" rtl="0" fontAlgn="base"/>
                      <a:r>
                        <a:rPr lang="en-GB" sz="1050" b="1" dirty="0">
                          <a:effectLst/>
                        </a:rPr>
                        <a:t>1970s </a:t>
                      </a:r>
                      <a:endParaRPr lang="en-GB" b="1">
                        <a:effectLst/>
                      </a:endParaRPr>
                    </a:p>
                  </a:txBody>
                  <a:tcPr marL="66675" marR="66675">
                    <a:solidFill>
                      <a:schemeClr val="accent1">
                        <a:lumMod val="20000"/>
                        <a:lumOff val="80000"/>
                      </a:schemeClr>
                    </a:solidFill>
                  </a:tcPr>
                </a:tc>
                <a:tc>
                  <a:txBody>
                    <a:bodyPr/>
                    <a:lstStyle/>
                    <a:p>
                      <a:pPr algn="just" rtl="0" fontAlgn="base"/>
                      <a:r>
                        <a:rPr lang="en-GB" sz="1050" dirty="0">
                          <a:effectLst/>
                        </a:rPr>
                        <a:t>Disco, Stepping, Salsa </a:t>
                      </a:r>
                      <a:endParaRPr lang="en-GB" dirty="0">
                        <a:effectLst/>
                      </a:endParaRPr>
                    </a:p>
                  </a:txBody>
                  <a:tcPr marL="66675" marR="66675">
                    <a:solidFill>
                      <a:schemeClr val="accent1">
                        <a:lumMod val="20000"/>
                        <a:lumOff val="80000"/>
                      </a:schemeClr>
                    </a:solidFill>
                  </a:tcPr>
                </a:tc>
                <a:extLst>
                  <a:ext uri="{0D108BD9-81ED-4DB2-BD59-A6C34878D82A}">
                    <a16:rowId xmlns:a16="http://schemas.microsoft.com/office/drawing/2014/main" val="2366512175"/>
                  </a:ext>
                </a:extLst>
              </a:tr>
              <a:tr h="229913">
                <a:tc>
                  <a:txBody>
                    <a:bodyPr/>
                    <a:lstStyle/>
                    <a:p>
                      <a:pPr algn="just" rtl="0" fontAlgn="base"/>
                      <a:r>
                        <a:rPr lang="en-GB" sz="1050" b="1" dirty="0">
                          <a:effectLst/>
                        </a:rPr>
                        <a:t>1980s </a:t>
                      </a:r>
                      <a:endParaRPr lang="en-GB" b="1">
                        <a:effectLst/>
                      </a:endParaRPr>
                    </a:p>
                  </a:txBody>
                  <a:tcPr marL="66675" marR="66675"/>
                </a:tc>
                <a:tc>
                  <a:txBody>
                    <a:bodyPr/>
                    <a:lstStyle/>
                    <a:p>
                      <a:pPr algn="just" rtl="0" fontAlgn="base"/>
                      <a:r>
                        <a:rPr lang="en-GB" sz="1050" dirty="0">
                          <a:effectLst/>
                        </a:rPr>
                        <a:t>Jacking &amp; Voguing  </a:t>
                      </a:r>
                      <a:endParaRPr lang="en-GB" dirty="0">
                        <a:effectLst/>
                      </a:endParaRPr>
                    </a:p>
                  </a:txBody>
                  <a:tcPr marL="66675" marR="66675"/>
                </a:tc>
                <a:extLst>
                  <a:ext uri="{0D108BD9-81ED-4DB2-BD59-A6C34878D82A}">
                    <a16:rowId xmlns:a16="http://schemas.microsoft.com/office/drawing/2014/main" val="3898895970"/>
                  </a:ext>
                </a:extLst>
              </a:tr>
              <a:tr h="229913">
                <a:tc>
                  <a:txBody>
                    <a:bodyPr/>
                    <a:lstStyle/>
                    <a:p>
                      <a:pPr algn="just" rtl="0" fontAlgn="base"/>
                      <a:r>
                        <a:rPr lang="en-GB" sz="1050" b="1" dirty="0">
                          <a:effectLst/>
                        </a:rPr>
                        <a:t>1990s </a:t>
                      </a:r>
                      <a:endParaRPr lang="en-GB" b="1">
                        <a:effectLst/>
                      </a:endParaRPr>
                    </a:p>
                  </a:txBody>
                  <a:tcPr marL="66675" marR="66675">
                    <a:solidFill>
                      <a:srgbClr val="F5A9A9"/>
                    </a:solidFill>
                  </a:tcPr>
                </a:tc>
                <a:tc>
                  <a:txBody>
                    <a:bodyPr/>
                    <a:lstStyle/>
                    <a:p>
                      <a:pPr algn="just" rtl="0" fontAlgn="base"/>
                      <a:r>
                        <a:rPr lang="en-GB" sz="1050" dirty="0">
                          <a:effectLst/>
                        </a:rPr>
                        <a:t>Hip Hop &amp; Iconic music videos (vogue, macarena, running man, electric slide) </a:t>
                      </a:r>
                      <a:endParaRPr lang="en-GB" dirty="0">
                        <a:effectLst/>
                      </a:endParaRPr>
                    </a:p>
                  </a:txBody>
                  <a:tcPr marL="66675" marR="66675">
                    <a:solidFill>
                      <a:srgbClr val="F5A9A9"/>
                    </a:solidFill>
                  </a:tcPr>
                </a:tc>
                <a:extLst>
                  <a:ext uri="{0D108BD9-81ED-4DB2-BD59-A6C34878D82A}">
                    <a16:rowId xmlns:a16="http://schemas.microsoft.com/office/drawing/2014/main" val="3739578002"/>
                  </a:ext>
                </a:extLst>
              </a:tr>
              <a:tr h="229913">
                <a:tc>
                  <a:txBody>
                    <a:bodyPr/>
                    <a:lstStyle/>
                    <a:p>
                      <a:pPr algn="just" rtl="0" fontAlgn="base"/>
                      <a:r>
                        <a:rPr lang="en-GB" sz="1050" b="1" dirty="0">
                          <a:effectLst/>
                        </a:rPr>
                        <a:t>2000s </a:t>
                      </a:r>
                      <a:endParaRPr lang="en-GB" b="1">
                        <a:effectLst/>
                      </a:endParaRPr>
                    </a:p>
                  </a:txBody>
                  <a:tcPr marL="66675" marR="66675"/>
                </a:tc>
                <a:tc>
                  <a:txBody>
                    <a:bodyPr/>
                    <a:lstStyle/>
                    <a:p>
                      <a:pPr algn="just" rtl="0" fontAlgn="base"/>
                      <a:r>
                        <a:rPr lang="en-GB" sz="1050" dirty="0">
                          <a:effectLst/>
                        </a:rPr>
                        <a:t>Krumping, electro dance, flash mobs </a:t>
                      </a:r>
                      <a:endParaRPr lang="en-GB" dirty="0">
                        <a:effectLst/>
                      </a:endParaRPr>
                    </a:p>
                  </a:txBody>
                  <a:tcPr marL="66675" marR="66675"/>
                </a:tc>
                <a:extLst>
                  <a:ext uri="{0D108BD9-81ED-4DB2-BD59-A6C34878D82A}">
                    <a16:rowId xmlns:a16="http://schemas.microsoft.com/office/drawing/2014/main" val="3326006049"/>
                  </a:ext>
                </a:extLst>
              </a:tr>
              <a:tr h="240364">
                <a:tc>
                  <a:txBody>
                    <a:bodyPr/>
                    <a:lstStyle/>
                    <a:p>
                      <a:pPr algn="just" rtl="0" fontAlgn="base"/>
                      <a:r>
                        <a:rPr lang="en-GB" sz="1050" b="1" dirty="0">
                          <a:effectLst/>
                        </a:rPr>
                        <a:t>2010s </a:t>
                      </a:r>
                      <a:endParaRPr lang="en-GB" b="1">
                        <a:effectLst/>
                      </a:endParaRPr>
                    </a:p>
                  </a:txBody>
                  <a:tcPr marL="66675" marR="66675"/>
                </a:tc>
                <a:tc>
                  <a:txBody>
                    <a:bodyPr/>
                    <a:lstStyle/>
                    <a:p>
                      <a:pPr algn="just" rtl="0" fontAlgn="base"/>
                      <a:r>
                        <a:rPr lang="en-GB" sz="1050" dirty="0">
                          <a:effectLst/>
                        </a:rPr>
                        <a:t>Viral trends (</a:t>
                      </a:r>
                      <a:r>
                        <a:rPr lang="en-GB" sz="1050" err="1">
                          <a:effectLst/>
                        </a:rPr>
                        <a:t>dougie</a:t>
                      </a:r>
                      <a:r>
                        <a:rPr lang="en-GB" sz="1050" dirty="0">
                          <a:effectLst/>
                        </a:rPr>
                        <a:t>, floss, watch me) </a:t>
                      </a:r>
                      <a:endParaRPr lang="en-GB" dirty="0">
                        <a:effectLst/>
                      </a:endParaRPr>
                    </a:p>
                  </a:txBody>
                  <a:tcPr marL="66675" marR="66675"/>
                </a:tc>
                <a:extLst>
                  <a:ext uri="{0D108BD9-81ED-4DB2-BD59-A6C34878D82A}">
                    <a16:rowId xmlns:a16="http://schemas.microsoft.com/office/drawing/2014/main" val="3728549910"/>
                  </a:ext>
                </a:extLst>
              </a:tr>
            </a:tbl>
          </a:graphicData>
        </a:graphic>
      </p:graphicFrame>
      <p:graphicFrame>
        <p:nvGraphicFramePr>
          <p:cNvPr id="18" name="Table 17">
            <a:extLst>
              <a:ext uri="{FF2B5EF4-FFF2-40B4-BE49-F238E27FC236}">
                <a16:creationId xmlns:a16="http://schemas.microsoft.com/office/drawing/2014/main" id="{C6769221-D736-5E74-F15E-E4213B58DB7F}"/>
              </a:ext>
            </a:extLst>
          </p:cNvPr>
          <p:cNvGraphicFramePr>
            <a:graphicFrameLocks noGrp="1"/>
          </p:cNvGraphicFramePr>
          <p:nvPr>
            <p:extLst>
              <p:ext uri="{D42A27DB-BD31-4B8C-83A1-F6EECF244321}">
                <p14:modId xmlns:p14="http://schemas.microsoft.com/office/powerpoint/2010/main" val="1624636996"/>
              </p:ext>
            </p:extLst>
          </p:nvPr>
        </p:nvGraphicFramePr>
        <p:xfrm>
          <a:off x="471487" y="2402148"/>
          <a:ext cx="5326208" cy="4282440"/>
        </p:xfrm>
        <a:graphic>
          <a:graphicData uri="http://schemas.openxmlformats.org/drawingml/2006/table">
            <a:tbl>
              <a:tblPr bandRow="1">
                <a:tableStyleId>{5940675A-B579-460E-94D1-54222C63F5DA}</a:tableStyleId>
              </a:tblPr>
              <a:tblGrid>
                <a:gridCol w="1268404">
                  <a:extLst>
                    <a:ext uri="{9D8B030D-6E8A-4147-A177-3AD203B41FA5}">
                      <a16:colId xmlns:a16="http://schemas.microsoft.com/office/drawing/2014/main" val="2782395472"/>
                    </a:ext>
                  </a:extLst>
                </a:gridCol>
                <a:gridCol w="4057804">
                  <a:extLst>
                    <a:ext uri="{9D8B030D-6E8A-4147-A177-3AD203B41FA5}">
                      <a16:colId xmlns:a16="http://schemas.microsoft.com/office/drawing/2014/main" val="3154329922"/>
                    </a:ext>
                  </a:extLst>
                </a:gridCol>
              </a:tblGrid>
              <a:tr h="190500">
                <a:tc>
                  <a:txBody>
                    <a:bodyPr/>
                    <a:lstStyle/>
                    <a:p>
                      <a:pPr lvl="0" algn="ctr">
                        <a:buNone/>
                      </a:pPr>
                      <a:r>
                        <a:rPr lang="en-GB" sz="1100" b="1" u="sng">
                          <a:effectLst/>
                        </a:rPr>
                        <a:t>Keyword</a:t>
                      </a:r>
                      <a:endParaRPr lang="en-GB" sz="1100" b="1" u="sng" dirty="0">
                        <a:effectLst/>
                      </a:endParaRPr>
                    </a:p>
                  </a:txBody>
                  <a:tcPr marL="66674" marR="66674"/>
                </a:tc>
                <a:tc>
                  <a:txBody>
                    <a:bodyPr/>
                    <a:lstStyle/>
                    <a:p>
                      <a:pPr lvl="0" algn="l">
                        <a:buNone/>
                      </a:pPr>
                      <a:r>
                        <a:rPr lang="en-GB" sz="1100" b="1" u="sng" dirty="0">
                          <a:effectLst/>
                        </a:rPr>
                        <a:t>Definition</a:t>
                      </a:r>
                    </a:p>
                  </a:txBody>
                  <a:tcPr marL="66674" marR="66674"/>
                </a:tc>
                <a:extLst>
                  <a:ext uri="{0D108BD9-81ED-4DB2-BD59-A6C34878D82A}">
                    <a16:rowId xmlns:a16="http://schemas.microsoft.com/office/drawing/2014/main" val="3313723796"/>
                  </a:ext>
                </a:extLst>
              </a:tr>
              <a:tr h="190500">
                <a:tc>
                  <a:txBody>
                    <a:bodyPr/>
                    <a:lstStyle/>
                    <a:p>
                      <a:pPr algn="ctr" rtl="0" fontAlgn="base"/>
                      <a:r>
                        <a:rPr lang="en-GB" sz="1100" b="1" dirty="0">
                          <a:effectLst/>
                        </a:rPr>
                        <a:t>Extension  </a:t>
                      </a:r>
                      <a:endParaRPr lang="en-GB" b="1">
                        <a:effectLst/>
                      </a:endParaRPr>
                    </a:p>
                  </a:txBody>
                  <a:tcPr marL="66675" marR="66675"/>
                </a:tc>
                <a:tc>
                  <a:txBody>
                    <a:bodyPr/>
                    <a:lstStyle/>
                    <a:p>
                      <a:pPr algn="l" rtl="0" fontAlgn="base"/>
                      <a:r>
                        <a:rPr lang="en-GB" sz="1100" dirty="0">
                          <a:effectLst/>
                        </a:rPr>
                        <a:t>The lengthening of body parts outwards. E.g. Straight arms and pointed toes </a:t>
                      </a:r>
                      <a:endParaRPr lang="en-GB" dirty="0">
                        <a:effectLst/>
                      </a:endParaRPr>
                    </a:p>
                  </a:txBody>
                  <a:tcPr marL="66675" marR="66675"/>
                </a:tc>
                <a:extLst>
                  <a:ext uri="{0D108BD9-81ED-4DB2-BD59-A6C34878D82A}">
                    <a16:rowId xmlns:a16="http://schemas.microsoft.com/office/drawing/2014/main" val="1019270820"/>
                  </a:ext>
                </a:extLst>
              </a:tr>
              <a:tr h="190500">
                <a:tc>
                  <a:txBody>
                    <a:bodyPr/>
                    <a:lstStyle/>
                    <a:p>
                      <a:pPr algn="ctr" rtl="0" fontAlgn="base"/>
                      <a:r>
                        <a:rPr lang="en-GB" sz="1100" b="1" dirty="0">
                          <a:effectLst/>
                        </a:rPr>
                        <a:t>Flexibility </a:t>
                      </a:r>
                      <a:endParaRPr lang="en-GB" b="1">
                        <a:effectLst/>
                      </a:endParaRPr>
                    </a:p>
                  </a:txBody>
                  <a:tcPr marL="66675" marR="66675"/>
                </a:tc>
                <a:tc>
                  <a:txBody>
                    <a:bodyPr/>
                    <a:lstStyle/>
                    <a:p>
                      <a:pPr algn="l" rtl="0" fontAlgn="base"/>
                      <a:r>
                        <a:rPr lang="en-GB" sz="1100" dirty="0">
                          <a:effectLst/>
                        </a:rPr>
                        <a:t>The range of movement possible in the joints/muscles </a:t>
                      </a:r>
                      <a:endParaRPr lang="en-GB" dirty="0">
                        <a:effectLst/>
                      </a:endParaRPr>
                    </a:p>
                  </a:txBody>
                  <a:tcPr marL="66675" marR="66675"/>
                </a:tc>
                <a:extLst>
                  <a:ext uri="{0D108BD9-81ED-4DB2-BD59-A6C34878D82A}">
                    <a16:rowId xmlns:a16="http://schemas.microsoft.com/office/drawing/2014/main" val="1936802439"/>
                  </a:ext>
                </a:extLst>
              </a:tr>
              <a:tr h="190500">
                <a:tc>
                  <a:txBody>
                    <a:bodyPr/>
                    <a:lstStyle/>
                    <a:p>
                      <a:pPr algn="ctr" rtl="0" fontAlgn="base"/>
                      <a:r>
                        <a:rPr lang="en-GB" sz="1100" b="1" dirty="0">
                          <a:effectLst/>
                        </a:rPr>
                        <a:t>Coordination </a:t>
                      </a:r>
                      <a:endParaRPr lang="en-GB" b="1">
                        <a:effectLst/>
                      </a:endParaRPr>
                    </a:p>
                  </a:txBody>
                  <a:tcPr marL="66675" marR="66675"/>
                </a:tc>
                <a:tc>
                  <a:txBody>
                    <a:bodyPr/>
                    <a:lstStyle/>
                    <a:p>
                      <a:pPr algn="l" rtl="0" fontAlgn="base"/>
                      <a:r>
                        <a:rPr lang="en-GB" sz="1100" dirty="0">
                          <a:solidFill>
                            <a:srgbClr val="222222"/>
                          </a:solidFill>
                          <a:effectLst/>
                        </a:rPr>
                        <a:t>The ability to use different parts of the body together smoothly and efficiently. </a:t>
                      </a:r>
                      <a:endParaRPr lang="en-GB" dirty="0">
                        <a:effectLst/>
                      </a:endParaRPr>
                    </a:p>
                  </a:txBody>
                  <a:tcPr marL="66675" marR="66675"/>
                </a:tc>
                <a:extLst>
                  <a:ext uri="{0D108BD9-81ED-4DB2-BD59-A6C34878D82A}">
                    <a16:rowId xmlns:a16="http://schemas.microsoft.com/office/drawing/2014/main" val="1799664376"/>
                  </a:ext>
                </a:extLst>
              </a:tr>
              <a:tr h="190500">
                <a:tc>
                  <a:txBody>
                    <a:bodyPr/>
                    <a:lstStyle/>
                    <a:p>
                      <a:pPr algn="ctr" rtl="0" fontAlgn="base"/>
                      <a:r>
                        <a:rPr lang="en-GB" sz="1100" b="1" dirty="0">
                          <a:effectLst/>
                        </a:rPr>
                        <a:t>Posture </a:t>
                      </a:r>
                      <a:endParaRPr lang="en-GB" b="1">
                        <a:effectLst/>
                      </a:endParaRPr>
                    </a:p>
                  </a:txBody>
                  <a:tcPr marL="66675" marR="66675"/>
                </a:tc>
                <a:tc>
                  <a:txBody>
                    <a:bodyPr/>
                    <a:lstStyle/>
                    <a:p>
                      <a:pPr algn="l" rtl="0" fontAlgn="base"/>
                      <a:r>
                        <a:rPr lang="en-GB" sz="1100" dirty="0">
                          <a:effectLst/>
                        </a:rPr>
                        <a:t>The way the body is held </a:t>
                      </a:r>
                      <a:endParaRPr lang="en-GB" dirty="0">
                        <a:effectLst/>
                      </a:endParaRPr>
                    </a:p>
                  </a:txBody>
                  <a:tcPr marL="66675" marR="66675"/>
                </a:tc>
                <a:extLst>
                  <a:ext uri="{0D108BD9-81ED-4DB2-BD59-A6C34878D82A}">
                    <a16:rowId xmlns:a16="http://schemas.microsoft.com/office/drawing/2014/main" val="1332974720"/>
                  </a:ext>
                </a:extLst>
              </a:tr>
              <a:tr h="190500">
                <a:tc>
                  <a:txBody>
                    <a:bodyPr/>
                    <a:lstStyle/>
                    <a:p>
                      <a:pPr algn="ctr" rtl="0" fontAlgn="base"/>
                      <a:r>
                        <a:rPr lang="en-GB" sz="1100" b="1" dirty="0">
                          <a:effectLst/>
                        </a:rPr>
                        <a:t>Stamina  </a:t>
                      </a:r>
                      <a:endParaRPr lang="en-GB" b="1">
                        <a:effectLst/>
                      </a:endParaRPr>
                    </a:p>
                  </a:txBody>
                  <a:tcPr marL="66675" marR="66675"/>
                </a:tc>
                <a:tc>
                  <a:txBody>
                    <a:bodyPr/>
                    <a:lstStyle/>
                    <a:p>
                      <a:pPr algn="l" rtl="0" fontAlgn="base"/>
                      <a:r>
                        <a:rPr lang="en-GB" sz="1100" dirty="0">
                          <a:effectLst/>
                        </a:rPr>
                        <a:t>Ability to maintain physical and mental energy over periods of time. </a:t>
                      </a:r>
                      <a:endParaRPr lang="en-GB" dirty="0">
                        <a:effectLst/>
                      </a:endParaRPr>
                    </a:p>
                  </a:txBody>
                  <a:tcPr marL="66675" marR="66675"/>
                </a:tc>
                <a:extLst>
                  <a:ext uri="{0D108BD9-81ED-4DB2-BD59-A6C34878D82A}">
                    <a16:rowId xmlns:a16="http://schemas.microsoft.com/office/drawing/2014/main" val="497376281"/>
                  </a:ext>
                </a:extLst>
              </a:tr>
              <a:tr h="190500">
                <a:tc>
                  <a:txBody>
                    <a:bodyPr/>
                    <a:lstStyle/>
                    <a:p>
                      <a:pPr algn="ctr" rtl="0" fontAlgn="base"/>
                      <a:r>
                        <a:rPr lang="en-GB" sz="1100" b="1" dirty="0">
                          <a:effectLst/>
                        </a:rPr>
                        <a:t>Timing </a:t>
                      </a:r>
                      <a:endParaRPr lang="en-GB" b="1">
                        <a:effectLst/>
                      </a:endParaRPr>
                    </a:p>
                  </a:txBody>
                  <a:tcPr marL="66675" marR="66675"/>
                </a:tc>
                <a:tc>
                  <a:txBody>
                    <a:bodyPr/>
                    <a:lstStyle/>
                    <a:p>
                      <a:pPr algn="l" rtl="0" fontAlgn="base"/>
                      <a:r>
                        <a:rPr lang="en-GB" sz="1100" dirty="0">
                          <a:effectLst/>
                        </a:rPr>
                        <a:t>Performing the correct movement at the correct time. This should be in time with your group </a:t>
                      </a:r>
                      <a:endParaRPr lang="en-GB" dirty="0">
                        <a:effectLst/>
                      </a:endParaRPr>
                    </a:p>
                  </a:txBody>
                  <a:tcPr marL="66675" marR="66675"/>
                </a:tc>
                <a:extLst>
                  <a:ext uri="{0D108BD9-81ED-4DB2-BD59-A6C34878D82A}">
                    <a16:rowId xmlns:a16="http://schemas.microsoft.com/office/drawing/2014/main" val="1984184017"/>
                  </a:ext>
                </a:extLst>
              </a:tr>
              <a:tr h="190500">
                <a:tc>
                  <a:txBody>
                    <a:bodyPr/>
                    <a:lstStyle/>
                    <a:p>
                      <a:pPr algn="ctr" rtl="0" fontAlgn="base"/>
                      <a:r>
                        <a:rPr lang="en-GB" sz="1100" b="1" dirty="0">
                          <a:effectLst/>
                        </a:rPr>
                        <a:t> Musicality </a:t>
                      </a:r>
                      <a:endParaRPr lang="en-GB" b="1">
                        <a:effectLst/>
                      </a:endParaRPr>
                    </a:p>
                  </a:txBody>
                  <a:tcPr marL="66675" marR="66675"/>
                </a:tc>
                <a:tc>
                  <a:txBody>
                    <a:bodyPr/>
                    <a:lstStyle/>
                    <a:p>
                      <a:pPr algn="l" rtl="0" fontAlgn="base"/>
                      <a:r>
                        <a:rPr lang="en-GB" sz="1100" dirty="0">
                          <a:effectLst/>
                        </a:rPr>
                        <a:t>How in time you are with the music </a:t>
                      </a:r>
                      <a:endParaRPr lang="en-GB" dirty="0">
                        <a:effectLst/>
                      </a:endParaRPr>
                    </a:p>
                  </a:txBody>
                  <a:tcPr marL="66675" marR="66675"/>
                </a:tc>
                <a:extLst>
                  <a:ext uri="{0D108BD9-81ED-4DB2-BD59-A6C34878D82A}">
                    <a16:rowId xmlns:a16="http://schemas.microsoft.com/office/drawing/2014/main" val="3175884616"/>
                  </a:ext>
                </a:extLst>
              </a:tr>
              <a:tr h="190500">
                <a:tc>
                  <a:txBody>
                    <a:bodyPr/>
                    <a:lstStyle/>
                    <a:p>
                      <a:pPr algn="ctr" rtl="0" fontAlgn="base"/>
                      <a:r>
                        <a:rPr lang="en-GB" sz="1100" b="1" dirty="0">
                          <a:effectLst/>
                        </a:rPr>
                        <a:t>Energy </a:t>
                      </a:r>
                      <a:endParaRPr lang="en-GB" b="1">
                        <a:effectLst/>
                      </a:endParaRPr>
                    </a:p>
                  </a:txBody>
                  <a:tcPr marL="66675" marR="66675"/>
                </a:tc>
                <a:tc>
                  <a:txBody>
                    <a:bodyPr/>
                    <a:lstStyle/>
                    <a:p>
                      <a:pPr algn="l" rtl="0" fontAlgn="base"/>
                      <a:r>
                        <a:rPr lang="en-GB" sz="1100" dirty="0">
                          <a:effectLst/>
                        </a:rPr>
                        <a:t>How much physical effort you apply to the performance </a:t>
                      </a:r>
                      <a:endParaRPr lang="en-GB" dirty="0">
                        <a:effectLst/>
                      </a:endParaRPr>
                    </a:p>
                  </a:txBody>
                  <a:tcPr marL="66675" marR="66675"/>
                </a:tc>
                <a:extLst>
                  <a:ext uri="{0D108BD9-81ED-4DB2-BD59-A6C34878D82A}">
                    <a16:rowId xmlns:a16="http://schemas.microsoft.com/office/drawing/2014/main" val="4074809178"/>
                  </a:ext>
                </a:extLst>
              </a:tr>
              <a:tr h="190500">
                <a:tc>
                  <a:txBody>
                    <a:bodyPr/>
                    <a:lstStyle/>
                    <a:p>
                      <a:pPr algn="ctr" rtl="0" fontAlgn="base"/>
                      <a:r>
                        <a:rPr lang="en-GB" sz="1100" b="1" dirty="0">
                          <a:effectLst/>
                        </a:rPr>
                        <a:t>Facial Expressions </a:t>
                      </a:r>
                      <a:endParaRPr lang="en-GB" b="1">
                        <a:effectLst/>
                      </a:endParaRPr>
                    </a:p>
                  </a:txBody>
                  <a:tcPr marL="66675" marR="66675"/>
                </a:tc>
                <a:tc>
                  <a:txBody>
                    <a:bodyPr/>
                    <a:lstStyle/>
                    <a:p>
                      <a:pPr algn="l" rtl="0" fontAlgn="base"/>
                      <a:r>
                        <a:rPr lang="en-GB" sz="1100" dirty="0">
                          <a:effectLst/>
                        </a:rPr>
                        <a:t>Animating the face to engage with your audience/communicate the theme of your performance </a:t>
                      </a:r>
                      <a:endParaRPr lang="en-GB" dirty="0">
                        <a:effectLst/>
                      </a:endParaRPr>
                    </a:p>
                  </a:txBody>
                  <a:tcPr marL="66675" marR="66675"/>
                </a:tc>
                <a:extLst>
                  <a:ext uri="{0D108BD9-81ED-4DB2-BD59-A6C34878D82A}">
                    <a16:rowId xmlns:a16="http://schemas.microsoft.com/office/drawing/2014/main" val="1620893630"/>
                  </a:ext>
                </a:extLst>
              </a:tr>
              <a:tr h="190500">
                <a:tc>
                  <a:txBody>
                    <a:bodyPr/>
                    <a:lstStyle/>
                    <a:p>
                      <a:pPr algn="ctr" rtl="0" fontAlgn="base"/>
                      <a:r>
                        <a:rPr lang="en-GB" sz="1100" b="1" dirty="0">
                          <a:effectLst/>
                        </a:rPr>
                        <a:t>  Projection </a:t>
                      </a:r>
                      <a:endParaRPr lang="en-GB" b="1">
                        <a:effectLst/>
                      </a:endParaRPr>
                    </a:p>
                  </a:txBody>
                  <a:tcPr marL="66675" marR="66675"/>
                </a:tc>
                <a:tc>
                  <a:txBody>
                    <a:bodyPr/>
                    <a:lstStyle/>
                    <a:p>
                      <a:pPr algn="l" rtl="0" fontAlgn="base"/>
                      <a:r>
                        <a:rPr lang="en-GB" sz="1100" dirty="0">
                          <a:effectLst/>
                        </a:rPr>
                        <a:t>Projecting your movements outwards into the space with appropriate energy. </a:t>
                      </a:r>
                      <a:endParaRPr lang="en-GB" dirty="0">
                        <a:effectLst/>
                      </a:endParaRPr>
                    </a:p>
                  </a:txBody>
                  <a:tcPr marL="66675" marR="66675"/>
                </a:tc>
                <a:extLst>
                  <a:ext uri="{0D108BD9-81ED-4DB2-BD59-A6C34878D82A}">
                    <a16:rowId xmlns:a16="http://schemas.microsoft.com/office/drawing/2014/main" val="3276828621"/>
                  </a:ext>
                </a:extLst>
              </a:tr>
              <a:tr h="190500">
                <a:tc>
                  <a:txBody>
                    <a:bodyPr/>
                    <a:lstStyle/>
                    <a:p>
                      <a:pPr algn="ctr" rtl="0" fontAlgn="base"/>
                      <a:r>
                        <a:rPr lang="en-GB" sz="1100" b="1" dirty="0">
                          <a:effectLst/>
                        </a:rPr>
                        <a:t>Dynamic Awareness </a:t>
                      </a:r>
                      <a:endParaRPr lang="en-GB" b="1">
                        <a:effectLst/>
                      </a:endParaRPr>
                    </a:p>
                  </a:txBody>
                  <a:tcPr marL="66675" marR="66675"/>
                </a:tc>
                <a:tc>
                  <a:txBody>
                    <a:bodyPr/>
                    <a:lstStyle/>
                    <a:p>
                      <a:pPr algn="l" rtl="0" fontAlgn="base"/>
                      <a:r>
                        <a:rPr lang="en-GB" sz="1100" dirty="0">
                          <a:effectLst/>
                        </a:rPr>
                        <a:t>Noticing and applying the correct quality to each movement. For example: sharp, soft, fluid etc.  </a:t>
                      </a:r>
                      <a:endParaRPr lang="en-GB" dirty="0">
                        <a:effectLst/>
                      </a:endParaRPr>
                    </a:p>
                  </a:txBody>
                  <a:tcPr marL="66675" marR="66675"/>
                </a:tc>
                <a:extLst>
                  <a:ext uri="{0D108BD9-81ED-4DB2-BD59-A6C34878D82A}">
                    <a16:rowId xmlns:a16="http://schemas.microsoft.com/office/drawing/2014/main" val="2856223808"/>
                  </a:ext>
                </a:extLst>
              </a:tr>
            </a:tbl>
          </a:graphicData>
        </a:graphic>
      </p:graphicFrame>
      <p:graphicFrame>
        <p:nvGraphicFramePr>
          <p:cNvPr id="20" name="Table 19">
            <a:extLst>
              <a:ext uri="{FF2B5EF4-FFF2-40B4-BE49-F238E27FC236}">
                <a16:creationId xmlns:a16="http://schemas.microsoft.com/office/drawing/2014/main" id="{F350E441-9289-A360-2667-06EC53C927D1}"/>
              </a:ext>
            </a:extLst>
          </p:cNvPr>
          <p:cNvGraphicFramePr>
            <a:graphicFrameLocks noGrp="1"/>
          </p:cNvGraphicFramePr>
          <p:nvPr>
            <p:extLst>
              <p:ext uri="{D42A27DB-BD31-4B8C-83A1-F6EECF244321}">
                <p14:modId xmlns:p14="http://schemas.microsoft.com/office/powerpoint/2010/main" val="2910654556"/>
              </p:ext>
            </p:extLst>
          </p:nvPr>
        </p:nvGraphicFramePr>
        <p:xfrm>
          <a:off x="6719454" y="1235363"/>
          <a:ext cx="5350710" cy="2685010"/>
        </p:xfrm>
        <a:graphic>
          <a:graphicData uri="http://schemas.openxmlformats.org/drawingml/2006/table">
            <a:tbl>
              <a:tblPr bandRow="1">
                <a:tableStyleId>{5940675A-B579-460E-94D1-54222C63F5DA}</a:tableStyleId>
              </a:tblPr>
              <a:tblGrid>
                <a:gridCol w="1215299">
                  <a:extLst>
                    <a:ext uri="{9D8B030D-6E8A-4147-A177-3AD203B41FA5}">
                      <a16:colId xmlns:a16="http://schemas.microsoft.com/office/drawing/2014/main" val="349171102"/>
                    </a:ext>
                  </a:extLst>
                </a:gridCol>
                <a:gridCol w="4135411">
                  <a:extLst>
                    <a:ext uri="{9D8B030D-6E8A-4147-A177-3AD203B41FA5}">
                      <a16:colId xmlns:a16="http://schemas.microsoft.com/office/drawing/2014/main" val="1651331487"/>
                    </a:ext>
                  </a:extLst>
                </a:gridCol>
              </a:tblGrid>
              <a:tr h="277090">
                <a:tc>
                  <a:txBody>
                    <a:bodyPr/>
                    <a:lstStyle/>
                    <a:p>
                      <a:pPr lvl="0" algn="ctr">
                        <a:buNone/>
                      </a:pPr>
                      <a:r>
                        <a:rPr lang="en-GB" sz="1100" b="1" u="sng" dirty="0">
                          <a:effectLst/>
                        </a:rPr>
                        <a:t>Keyword</a:t>
                      </a:r>
                    </a:p>
                  </a:txBody>
                  <a:tcPr marL="66674" marR="66674"/>
                </a:tc>
                <a:tc>
                  <a:txBody>
                    <a:bodyPr/>
                    <a:lstStyle/>
                    <a:p>
                      <a:pPr lvl="0" algn="l">
                        <a:buNone/>
                      </a:pPr>
                      <a:r>
                        <a:rPr lang="en-GB" sz="1100" b="1" u="sng" dirty="0">
                          <a:effectLst/>
                        </a:rPr>
                        <a:t>Definition</a:t>
                      </a:r>
                      <a:endParaRPr lang="en-US"/>
                    </a:p>
                  </a:txBody>
                  <a:tcPr marL="66674" marR="66674"/>
                </a:tc>
                <a:extLst>
                  <a:ext uri="{0D108BD9-81ED-4DB2-BD59-A6C34878D82A}">
                    <a16:rowId xmlns:a16="http://schemas.microsoft.com/office/drawing/2014/main" val="53042633"/>
                  </a:ext>
                </a:extLst>
              </a:tr>
              <a:tr h="142875">
                <a:tc>
                  <a:txBody>
                    <a:bodyPr/>
                    <a:lstStyle/>
                    <a:p>
                      <a:pPr algn="ctr" rtl="0" fontAlgn="base"/>
                      <a:r>
                        <a:rPr lang="en-GB" sz="1100" dirty="0">
                          <a:effectLst/>
                        </a:rPr>
                        <a:t>Canon </a:t>
                      </a:r>
                      <a:endParaRPr lang="en-GB" dirty="0">
                        <a:effectLst/>
                      </a:endParaRPr>
                    </a:p>
                  </a:txBody>
                  <a:tcPr marL="66675" marR="66675"/>
                </a:tc>
                <a:tc>
                  <a:txBody>
                    <a:bodyPr/>
                    <a:lstStyle/>
                    <a:p>
                      <a:pPr algn="just" rtl="0" fontAlgn="base"/>
                      <a:r>
                        <a:rPr lang="en-GB" sz="1100" dirty="0">
                          <a:effectLst/>
                        </a:rPr>
                        <a:t>Performing the same movement one after another.  </a:t>
                      </a:r>
                      <a:endParaRPr lang="en-GB" dirty="0">
                        <a:effectLst/>
                      </a:endParaRPr>
                    </a:p>
                  </a:txBody>
                  <a:tcPr marL="66675" marR="66675"/>
                </a:tc>
                <a:extLst>
                  <a:ext uri="{0D108BD9-81ED-4DB2-BD59-A6C34878D82A}">
                    <a16:rowId xmlns:a16="http://schemas.microsoft.com/office/drawing/2014/main" val="1316219739"/>
                  </a:ext>
                </a:extLst>
              </a:tr>
              <a:tr h="142875">
                <a:tc>
                  <a:txBody>
                    <a:bodyPr/>
                    <a:lstStyle/>
                    <a:p>
                      <a:pPr algn="ctr" rtl="0" fontAlgn="base"/>
                      <a:r>
                        <a:rPr lang="en-GB" sz="1100" dirty="0">
                          <a:effectLst/>
                        </a:rPr>
                        <a:t>Unison </a:t>
                      </a:r>
                      <a:endParaRPr lang="en-GB" dirty="0">
                        <a:effectLst/>
                      </a:endParaRPr>
                    </a:p>
                  </a:txBody>
                  <a:tcPr marL="66675" marR="66675"/>
                </a:tc>
                <a:tc>
                  <a:txBody>
                    <a:bodyPr/>
                    <a:lstStyle/>
                    <a:p>
                      <a:pPr algn="just" rtl="0" fontAlgn="base"/>
                      <a:r>
                        <a:rPr lang="en-GB" sz="1100" dirty="0">
                          <a:effectLst/>
                        </a:rPr>
                        <a:t>Performing the same movement at the same time </a:t>
                      </a:r>
                      <a:endParaRPr lang="en-GB" dirty="0">
                        <a:effectLst/>
                      </a:endParaRPr>
                    </a:p>
                  </a:txBody>
                  <a:tcPr marL="66675" marR="66675"/>
                </a:tc>
                <a:extLst>
                  <a:ext uri="{0D108BD9-81ED-4DB2-BD59-A6C34878D82A}">
                    <a16:rowId xmlns:a16="http://schemas.microsoft.com/office/drawing/2014/main" val="3959690453"/>
                  </a:ext>
                </a:extLst>
              </a:tr>
              <a:tr h="152400">
                <a:tc>
                  <a:txBody>
                    <a:bodyPr/>
                    <a:lstStyle/>
                    <a:p>
                      <a:pPr algn="ctr" rtl="0" fontAlgn="base"/>
                      <a:r>
                        <a:rPr lang="en-GB" sz="1100" dirty="0">
                          <a:effectLst/>
                        </a:rPr>
                        <a:t>Formation </a:t>
                      </a:r>
                      <a:endParaRPr lang="en-GB" dirty="0">
                        <a:effectLst/>
                      </a:endParaRPr>
                    </a:p>
                  </a:txBody>
                  <a:tcPr marL="66675" marR="66675"/>
                </a:tc>
                <a:tc>
                  <a:txBody>
                    <a:bodyPr/>
                    <a:lstStyle/>
                    <a:p>
                      <a:pPr algn="just" rtl="0" fontAlgn="base"/>
                      <a:r>
                        <a:rPr lang="en-GB" sz="1100" dirty="0">
                          <a:effectLst/>
                        </a:rPr>
                        <a:t>The position you stand in to perform.  </a:t>
                      </a:r>
                      <a:endParaRPr lang="en-GB" dirty="0">
                        <a:effectLst/>
                      </a:endParaRPr>
                    </a:p>
                  </a:txBody>
                  <a:tcPr marL="66675" marR="66675"/>
                </a:tc>
                <a:extLst>
                  <a:ext uri="{0D108BD9-81ED-4DB2-BD59-A6C34878D82A}">
                    <a16:rowId xmlns:a16="http://schemas.microsoft.com/office/drawing/2014/main" val="3523370899"/>
                  </a:ext>
                </a:extLst>
              </a:tr>
              <a:tr h="142875">
                <a:tc>
                  <a:txBody>
                    <a:bodyPr/>
                    <a:lstStyle/>
                    <a:p>
                      <a:pPr algn="ctr" rtl="0" fontAlgn="base"/>
                      <a:r>
                        <a:rPr lang="en-GB" sz="1100" dirty="0">
                          <a:effectLst/>
                        </a:rPr>
                        <a:t>Levels </a:t>
                      </a:r>
                      <a:endParaRPr lang="en-GB" dirty="0">
                        <a:effectLst/>
                      </a:endParaRPr>
                    </a:p>
                  </a:txBody>
                  <a:tcPr marL="66675" marR="66675"/>
                </a:tc>
                <a:tc>
                  <a:txBody>
                    <a:bodyPr/>
                    <a:lstStyle/>
                    <a:p>
                      <a:pPr algn="just" rtl="0" fontAlgn="base"/>
                      <a:r>
                        <a:rPr lang="en-GB" sz="1100" dirty="0">
                          <a:effectLst/>
                        </a:rPr>
                        <a:t>The height at which you perform your movement </a:t>
                      </a:r>
                      <a:endParaRPr lang="en-GB" dirty="0">
                        <a:effectLst/>
                      </a:endParaRPr>
                    </a:p>
                  </a:txBody>
                  <a:tcPr marL="66675" marR="66675"/>
                </a:tc>
                <a:extLst>
                  <a:ext uri="{0D108BD9-81ED-4DB2-BD59-A6C34878D82A}">
                    <a16:rowId xmlns:a16="http://schemas.microsoft.com/office/drawing/2014/main" val="3456361978"/>
                  </a:ext>
                </a:extLst>
              </a:tr>
              <a:tr h="142875">
                <a:tc>
                  <a:txBody>
                    <a:bodyPr/>
                    <a:lstStyle/>
                    <a:p>
                      <a:pPr algn="ctr" rtl="0" fontAlgn="base"/>
                      <a:r>
                        <a:rPr lang="en-GB" sz="1100" dirty="0">
                          <a:effectLst/>
                        </a:rPr>
                        <a:t>Repetition </a:t>
                      </a:r>
                      <a:endParaRPr lang="en-GB" dirty="0">
                        <a:effectLst/>
                      </a:endParaRPr>
                    </a:p>
                  </a:txBody>
                  <a:tcPr marL="66675" marR="66675"/>
                </a:tc>
                <a:tc>
                  <a:txBody>
                    <a:bodyPr/>
                    <a:lstStyle/>
                    <a:p>
                      <a:pPr algn="just" rtl="0" fontAlgn="base"/>
                      <a:r>
                        <a:rPr lang="en-GB" sz="1100" dirty="0">
                          <a:effectLst/>
                        </a:rPr>
                        <a:t>Repeating the same movement or phrase more than once </a:t>
                      </a:r>
                      <a:endParaRPr lang="en-GB" dirty="0">
                        <a:effectLst/>
                      </a:endParaRPr>
                    </a:p>
                  </a:txBody>
                  <a:tcPr marL="66675" marR="66675"/>
                </a:tc>
                <a:extLst>
                  <a:ext uri="{0D108BD9-81ED-4DB2-BD59-A6C34878D82A}">
                    <a16:rowId xmlns:a16="http://schemas.microsoft.com/office/drawing/2014/main" val="3948156053"/>
                  </a:ext>
                </a:extLst>
              </a:tr>
              <a:tr h="142875">
                <a:tc>
                  <a:txBody>
                    <a:bodyPr/>
                    <a:lstStyle/>
                    <a:p>
                      <a:pPr algn="ctr" rtl="0" fontAlgn="base"/>
                      <a:r>
                        <a:rPr lang="en-GB" sz="1100" dirty="0">
                          <a:effectLst/>
                        </a:rPr>
                        <a:t>Accumulation </a:t>
                      </a:r>
                      <a:endParaRPr lang="en-GB" dirty="0">
                        <a:effectLst/>
                      </a:endParaRPr>
                    </a:p>
                  </a:txBody>
                  <a:tcPr marL="66675" marR="66675"/>
                </a:tc>
                <a:tc>
                  <a:txBody>
                    <a:bodyPr/>
                    <a:lstStyle/>
                    <a:p>
                      <a:pPr algn="just" rtl="0" fontAlgn="base"/>
                      <a:r>
                        <a:rPr lang="en-GB" sz="1100" dirty="0">
                          <a:effectLst/>
                        </a:rPr>
                        <a:t>Gaining dancers as a phrase is performed </a:t>
                      </a:r>
                      <a:endParaRPr lang="en-GB" dirty="0">
                        <a:effectLst/>
                      </a:endParaRPr>
                    </a:p>
                  </a:txBody>
                  <a:tcPr marL="66675" marR="66675"/>
                </a:tc>
                <a:extLst>
                  <a:ext uri="{0D108BD9-81ED-4DB2-BD59-A6C34878D82A}">
                    <a16:rowId xmlns:a16="http://schemas.microsoft.com/office/drawing/2014/main" val="4000369296"/>
                  </a:ext>
                </a:extLst>
              </a:tr>
              <a:tr h="142875">
                <a:tc>
                  <a:txBody>
                    <a:bodyPr/>
                    <a:lstStyle/>
                    <a:p>
                      <a:pPr algn="ctr" rtl="0" fontAlgn="base"/>
                      <a:r>
                        <a:rPr lang="en-GB" sz="1100" dirty="0">
                          <a:effectLst/>
                        </a:rPr>
                        <a:t>Juxtaposition </a:t>
                      </a:r>
                      <a:endParaRPr lang="en-GB" dirty="0">
                        <a:effectLst/>
                      </a:endParaRPr>
                    </a:p>
                  </a:txBody>
                  <a:tcPr marL="66675" marR="66675"/>
                </a:tc>
                <a:tc>
                  <a:txBody>
                    <a:bodyPr/>
                    <a:lstStyle/>
                    <a:p>
                      <a:pPr algn="just" rtl="0" fontAlgn="base"/>
                      <a:r>
                        <a:rPr lang="en-GB" sz="1100" dirty="0">
                          <a:effectLst/>
                        </a:rPr>
                        <a:t>Showing a contrast on stage. This can be applied using speed or style etc </a:t>
                      </a:r>
                      <a:endParaRPr lang="en-GB" dirty="0">
                        <a:effectLst/>
                      </a:endParaRPr>
                    </a:p>
                  </a:txBody>
                  <a:tcPr marL="66675" marR="66675"/>
                </a:tc>
                <a:extLst>
                  <a:ext uri="{0D108BD9-81ED-4DB2-BD59-A6C34878D82A}">
                    <a16:rowId xmlns:a16="http://schemas.microsoft.com/office/drawing/2014/main" val="4292834413"/>
                  </a:ext>
                </a:extLst>
              </a:tr>
              <a:tr h="142875">
                <a:tc>
                  <a:txBody>
                    <a:bodyPr/>
                    <a:lstStyle/>
                    <a:p>
                      <a:pPr algn="ctr" rtl="0" fontAlgn="base"/>
                      <a:r>
                        <a:rPr lang="en-GB" sz="1100" dirty="0">
                          <a:effectLst/>
                        </a:rPr>
                        <a:t>Fragmentation </a:t>
                      </a:r>
                      <a:endParaRPr lang="en-GB" dirty="0">
                        <a:effectLst/>
                      </a:endParaRPr>
                    </a:p>
                  </a:txBody>
                  <a:tcPr marL="66675" marR="66675"/>
                </a:tc>
                <a:tc>
                  <a:txBody>
                    <a:bodyPr/>
                    <a:lstStyle/>
                    <a:p>
                      <a:pPr algn="just" rtl="0" fontAlgn="base"/>
                      <a:r>
                        <a:rPr lang="en-GB" sz="1100" dirty="0">
                          <a:effectLst/>
                        </a:rPr>
                        <a:t>Dividing the dance into smaller chunks and reordering this to create a new phrase </a:t>
                      </a:r>
                      <a:endParaRPr lang="en-GB" dirty="0">
                        <a:effectLst/>
                      </a:endParaRPr>
                    </a:p>
                  </a:txBody>
                  <a:tcPr marL="66675" marR="66675"/>
                </a:tc>
                <a:extLst>
                  <a:ext uri="{0D108BD9-81ED-4DB2-BD59-A6C34878D82A}">
                    <a16:rowId xmlns:a16="http://schemas.microsoft.com/office/drawing/2014/main" val="93074462"/>
                  </a:ext>
                </a:extLst>
              </a:tr>
            </a:tbl>
          </a:graphicData>
        </a:graphic>
      </p:graphicFrame>
      <p:sp>
        <p:nvSpPr>
          <p:cNvPr id="22" name="Google Shape;84;p1">
            <a:extLst>
              <a:ext uri="{FF2B5EF4-FFF2-40B4-BE49-F238E27FC236}">
                <a16:creationId xmlns:a16="http://schemas.microsoft.com/office/drawing/2014/main" id="{35873BDE-29B6-E282-FE43-E59766558D6F}"/>
              </a:ext>
            </a:extLst>
          </p:cNvPr>
          <p:cNvSpPr txBox="1"/>
          <p:nvPr/>
        </p:nvSpPr>
        <p:spPr>
          <a:xfrm>
            <a:off x="1320336" y="1954680"/>
            <a:ext cx="3946500" cy="354082"/>
          </a:xfrm>
          <a:prstGeom prst="rect">
            <a:avLst/>
          </a:prstGeom>
          <a:no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b="1" dirty="0">
                <a:latin typeface="Comic Sans MS"/>
                <a:sym typeface="Comic Sans MS"/>
              </a:rPr>
              <a:t>Key Vocabulary: Physical and Performance Skills</a:t>
            </a:r>
            <a:endParaRPr lang="en-US" dirty="0"/>
          </a:p>
        </p:txBody>
      </p:sp>
      <p:sp>
        <p:nvSpPr>
          <p:cNvPr id="34" name="Google Shape;84;p1">
            <a:extLst>
              <a:ext uri="{FF2B5EF4-FFF2-40B4-BE49-F238E27FC236}">
                <a16:creationId xmlns:a16="http://schemas.microsoft.com/office/drawing/2014/main" id="{B216A559-89CA-6817-B9F7-83D3C30C43B8}"/>
              </a:ext>
            </a:extLst>
          </p:cNvPr>
          <p:cNvSpPr txBox="1"/>
          <p:nvPr/>
        </p:nvSpPr>
        <p:spPr>
          <a:xfrm>
            <a:off x="7843518" y="788588"/>
            <a:ext cx="3092137" cy="354082"/>
          </a:xfrm>
          <a:prstGeom prst="rect">
            <a:avLst/>
          </a:prstGeom>
          <a:no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b="1" dirty="0">
                <a:latin typeface="Comic Sans MS"/>
                <a:sym typeface="Comic Sans MS"/>
              </a:rPr>
              <a:t>Key Vocabulary: Choreographic Devices</a:t>
            </a:r>
            <a:endParaRPr lang="en-US" dirty="0"/>
          </a:p>
        </p:txBody>
      </p:sp>
      <p:sp>
        <p:nvSpPr>
          <p:cNvPr id="35" name="TextBox 34">
            <a:extLst>
              <a:ext uri="{FF2B5EF4-FFF2-40B4-BE49-F238E27FC236}">
                <a16:creationId xmlns:a16="http://schemas.microsoft.com/office/drawing/2014/main" id="{15501047-D493-08ED-9C5E-8DA0C0B0EC6C}"/>
              </a:ext>
            </a:extLst>
          </p:cNvPr>
          <p:cNvSpPr txBox="1"/>
          <p:nvPr/>
        </p:nvSpPr>
        <p:spPr>
          <a:xfrm>
            <a:off x="152401" y="787400"/>
            <a:ext cx="6310745" cy="1107996"/>
          </a:xfrm>
          <a:prstGeom prst="rect">
            <a:avLst/>
          </a:prstGeom>
          <a:noFill/>
          <a:ln w="28575">
            <a:solidFill>
              <a:schemeClr val="bg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solidFill>
                  <a:schemeClr val="dk1"/>
                </a:solidFill>
                <a:latin typeface="Comic Sans MS"/>
                <a:cs typeface="Calibri"/>
              </a:rPr>
              <a:t>What is a Decade? </a:t>
            </a:r>
            <a:r>
              <a:rPr lang="en-GB" sz="1100" dirty="0">
                <a:latin typeface="Calibri"/>
                <a:cs typeface="Calibri"/>
              </a:rPr>
              <a:t>A decade is a period of ten years. </a:t>
            </a:r>
            <a:r>
              <a:rPr lang="en-US" sz="1100" dirty="0">
                <a:latin typeface="WordVisiCarriageReturn_MSFontService"/>
              </a:rPr>
              <a:t> </a:t>
            </a:r>
            <a:br>
              <a:rPr lang="en-US" sz="1100" dirty="0">
                <a:latin typeface="WordVisiCarriageReturn_MSFontService"/>
              </a:rPr>
            </a:br>
            <a:r>
              <a:rPr lang="en-GB" sz="1100" dirty="0">
                <a:latin typeface="Calibri"/>
                <a:cs typeface="Calibri"/>
              </a:rPr>
              <a:t>Dance has evolved over time and has been influenced by many things such as music, art and culture. Over time, dance has been a way to socialise, to have fun, to distract from harsh realities of life events, to celebrate, to express emotions and to show off skills and techniques. Throughout the decades we have seen the change from vaudevilles and dance halls to the introduction of television, films, flash mobs, music videos and social media with the addition of new styles and trends. </a:t>
            </a:r>
            <a:r>
              <a:rPr lang="en-US" sz="1100" dirty="0">
                <a:latin typeface="Calibri"/>
                <a:cs typeface="Calibri"/>
              </a:rPr>
              <a:t> </a:t>
            </a:r>
            <a:endParaRPr lang="en-US" dirty="0"/>
          </a:p>
        </p:txBody>
      </p:sp>
    </p:spTree>
    <p:extLst>
      <p:ext uri="{BB962C8B-B14F-4D97-AF65-F5344CB8AC3E}">
        <p14:creationId xmlns:p14="http://schemas.microsoft.com/office/powerpoint/2010/main" val="3399972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189</cp:revision>
  <dcterms:created xsi:type="dcterms:W3CDTF">2013-07-15T20:26:40Z</dcterms:created>
  <dcterms:modified xsi:type="dcterms:W3CDTF">2024-07-17T10:47:11Z</dcterms:modified>
</cp:coreProperties>
</file>