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A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1A5913-5559-13EA-8384-944CF5F02A51}" v="301" dt="2024-07-17T11:21:33.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n.wikipedia.org/wiki/Break_(music)" TargetMode="External"/><Relationship Id="rId13"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simple.wikipedia.org/wiki/New_York_City" TargetMode="External"/><Relationship Id="rId12"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simple.wikipedia.org/wiki/South_Bronx" TargetMode="External"/><Relationship Id="rId11" Type="http://schemas.openxmlformats.org/officeDocument/2006/relationships/hyperlink" Target="https://en.wikipedia.org/wiki/Soul_music" TargetMode="External"/><Relationship Id="rId5" Type="http://schemas.openxmlformats.org/officeDocument/2006/relationships/image" Target="../media/image4.png"/><Relationship Id="rId10" Type="http://schemas.openxmlformats.org/officeDocument/2006/relationships/hyperlink" Target="https://en.wikipedia.org/wiki/Funk" TargetMode="External"/><Relationship Id="rId4" Type="http://schemas.openxmlformats.org/officeDocument/2006/relationships/image" Target="../media/image3.png"/><Relationship Id="rId9" Type="http://schemas.openxmlformats.org/officeDocument/2006/relationships/hyperlink" Target="https://en.wikipedia.org/wiki/Hip-hop_musi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4;p1">
            <a:extLst>
              <a:ext uri="{FF2B5EF4-FFF2-40B4-BE49-F238E27FC236}">
                <a16:creationId xmlns:a16="http://schemas.microsoft.com/office/drawing/2014/main" id="{62BEE605-B82F-D907-5A6F-2E87626D6243}"/>
              </a:ext>
            </a:extLst>
          </p:cNvPr>
          <p:cNvSpPr txBox="1"/>
          <p:nvPr/>
        </p:nvSpPr>
        <p:spPr>
          <a:xfrm>
            <a:off x="4493027" y="82008"/>
            <a:ext cx="3946500" cy="561900"/>
          </a:xfrm>
          <a:prstGeom prst="rect">
            <a:avLst/>
          </a:prstGeom>
          <a:solidFill>
            <a:srgbClr val="FFFFFF"/>
          </a:solidFill>
          <a:ln w="25400" cap="flat" cmpd="sng">
            <a:solidFill>
              <a:srgbClr val="F79646"/>
            </a:solidFill>
            <a:prstDash val="solid"/>
            <a:miter lim="800000"/>
            <a:headEnd type="none" w="sm" len="sm"/>
            <a:tailEnd type="none" w="sm" len="sm"/>
          </a:ln>
        </p:spPr>
        <p:txBody>
          <a:bodyPr spcFirstLastPara="1" wrap="square" lIns="91400" tIns="45700" rIns="91400"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200"/>
            </a:pPr>
            <a:r>
              <a:rPr lang="en-GB" sz="1200" b="1" i="0" u="none" strike="noStrike" cap="none" dirty="0">
                <a:solidFill>
                  <a:srgbClr val="000000"/>
                </a:solidFill>
                <a:latin typeface="Comic Sans MS"/>
                <a:ea typeface="Comic Sans MS"/>
                <a:cs typeface="Comic Sans MS"/>
                <a:sym typeface="Comic Sans MS"/>
              </a:rPr>
              <a:t>Subject:</a:t>
            </a:r>
            <a:r>
              <a:rPr lang="en-GB" sz="1200" b="1" dirty="0">
                <a:latin typeface="Comic Sans MS"/>
                <a:ea typeface="Comic Sans MS"/>
                <a:cs typeface="Comic Sans MS"/>
                <a:sym typeface="Comic Sans MS"/>
              </a:rPr>
              <a:t> </a:t>
            </a:r>
            <a:r>
              <a:rPr lang="en-GB" sz="1200" b="1" i="0" u="none" strike="noStrike" cap="none" dirty="0">
                <a:solidFill>
                  <a:srgbClr val="000000"/>
                </a:solidFill>
                <a:latin typeface="Comic Sans MS"/>
                <a:ea typeface="Comic Sans MS"/>
                <a:cs typeface="Comic Sans MS"/>
                <a:sym typeface="Comic Sans MS"/>
              </a:rPr>
              <a:t> Performing Arts:</a:t>
            </a:r>
            <a:r>
              <a:rPr lang="en-GB" sz="1200" b="1" dirty="0">
                <a:latin typeface="Comic Sans MS"/>
                <a:ea typeface="Comic Sans MS"/>
                <a:cs typeface="Comic Sans MS"/>
                <a:sym typeface="Comic Sans MS"/>
              </a:rPr>
              <a:t>  Dance</a:t>
            </a:r>
            <a:endParaRPr sz="1400" b="0" i="0" u="none" strike="noStrike" cap="none" dirty="0">
              <a:solidFill>
                <a:srgbClr val="000000"/>
              </a:solidFill>
              <a:latin typeface="Comic Sans MS"/>
              <a:ea typeface="Comic Sans MS"/>
              <a:cs typeface="Comic Sans MS"/>
              <a:sym typeface="Comic Sans MS"/>
            </a:endParaRPr>
          </a:p>
          <a:p>
            <a:pPr>
              <a:buSzPts val="1200"/>
            </a:pPr>
            <a:r>
              <a:rPr lang="en-GB" sz="1200" b="1" i="0" u="none" strike="noStrike" cap="none" dirty="0">
                <a:solidFill>
                  <a:srgbClr val="000000"/>
                </a:solidFill>
                <a:latin typeface="Comic Sans MS"/>
                <a:ea typeface="Comic Sans MS"/>
                <a:cs typeface="Comic Sans MS"/>
                <a:sym typeface="Comic Sans MS"/>
              </a:rPr>
              <a:t>Topic: </a:t>
            </a:r>
            <a:r>
              <a:rPr lang="en-GB" sz="1200" b="1" dirty="0">
                <a:latin typeface="Comic Sans MS"/>
                <a:ea typeface="Comic Sans MS"/>
                <a:cs typeface="Comic Sans MS"/>
                <a:sym typeface="Comic Sans MS"/>
              </a:rPr>
              <a:t>Street Dance                    </a:t>
            </a:r>
            <a:r>
              <a:rPr lang="en-GB" sz="1200" b="1" i="0" u="none" strike="noStrike" cap="none" dirty="0">
                <a:solidFill>
                  <a:srgbClr val="000000"/>
                </a:solidFill>
                <a:latin typeface="Comic Sans MS"/>
                <a:ea typeface="Comic Sans MS"/>
                <a:cs typeface="Comic Sans MS"/>
                <a:sym typeface="Comic Sans MS"/>
              </a:rPr>
              <a:t>Year: </a:t>
            </a:r>
            <a:r>
              <a:rPr lang="en-GB" sz="1200" b="1" dirty="0">
                <a:latin typeface="Comic Sans MS"/>
                <a:ea typeface="Comic Sans MS"/>
                <a:cs typeface="Comic Sans MS"/>
                <a:sym typeface="Comic Sans MS"/>
              </a:rPr>
              <a:t>8</a:t>
            </a:r>
            <a:endParaRPr sz="1400" b="0" i="0" u="none" strike="noStrike" cap="none" dirty="0">
              <a:solidFill>
                <a:srgbClr val="000000"/>
              </a:solidFill>
              <a:latin typeface="Comic Sans MS"/>
              <a:ea typeface="Comic Sans MS"/>
              <a:cs typeface="Comic Sans MS"/>
            </a:endParaRPr>
          </a:p>
        </p:txBody>
      </p:sp>
      <p:pic>
        <p:nvPicPr>
          <p:cNvPr id="5" name="Google Shape;85;p1">
            <a:extLst>
              <a:ext uri="{FF2B5EF4-FFF2-40B4-BE49-F238E27FC236}">
                <a16:creationId xmlns:a16="http://schemas.microsoft.com/office/drawing/2014/main" id="{E1AC98CC-58DC-F136-A93D-BC3B8788B6B7}"/>
              </a:ext>
            </a:extLst>
          </p:cNvPr>
          <p:cNvPicPr preferRelativeResize="0"/>
          <p:nvPr/>
        </p:nvPicPr>
        <p:blipFill rotWithShape="1">
          <a:blip r:embed="rId2">
            <a:alphaModFix/>
          </a:blip>
          <a:srcRect/>
          <a:stretch/>
        </p:blipFill>
        <p:spPr>
          <a:xfrm>
            <a:off x="10072306" y="1225"/>
            <a:ext cx="1447800" cy="576262"/>
          </a:xfrm>
          <a:prstGeom prst="rect">
            <a:avLst/>
          </a:prstGeom>
          <a:noFill/>
          <a:ln>
            <a:noFill/>
          </a:ln>
        </p:spPr>
      </p:pic>
      <p:pic>
        <p:nvPicPr>
          <p:cNvPr id="6" name="Google Shape;86;p1">
            <a:extLst>
              <a:ext uri="{FF2B5EF4-FFF2-40B4-BE49-F238E27FC236}">
                <a16:creationId xmlns:a16="http://schemas.microsoft.com/office/drawing/2014/main" id="{773CD582-3971-8DF8-264E-DD4AECC9BDB4}"/>
              </a:ext>
            </a:extLst>
          </p:cNvPr>
          <p:cNvPicPr preferRelativeResize="0"/>
          <p:nvPr/>
        </p:nvPicPr>
        <p:blipFill rotWithShape="1">
          <a:blip r:embed="rId3">
            <a:alphaModFix/>
          </a:blip>
          <a:srcRect/>
          <a:stretch/>
        </p:blipFill>
        <p:spPr>
          <a:xfrm>
            <a:off x="25400" y="30162"/>
            <a:ext cx="1570037" cy="669925"/>
          </a:xfrm>
          <a:prstGeom prst="rect">
            <a:avLst/>
          </a:prstGeom>
          <a:noFill/>
          <a:ln>
            <a:noFill/>
          </a:ln>
        </p:spPr>
      </p:pic>
      <p:pic>
        <p:nvPicPr>
          <p:cNvPr id="7" name="Google Shape;87;p1" title="Points scored">
            <a:extLst>
              <a:ext uri="{FF2B5EF4-FFF2-40B4-BE49-F238E27FC236}">
                <a16:creationId xmlns:a16="http://schemas.microsoft.com/office/drawing/2014/main" id="{E6F83343-AD49-7BA2-0D7A-EB9F23DBA3B8}"/>
              </a:ext>
            </a:extLst>
          </p:cNvPr>
          <p:cNvPicPr preferRelativeResize="0"/>
          <p:nvPr/>
        </p:nvPicPr>
        <p:blipFill rotWithShape="1">
          <a:blip r:embed="rId4">
            <a:alphaModFix/>
          </a:blip>
          <a:srcRect l="-1040" t="12160" r="1040" b="-12160"/>
          <a:stretch/>
        </p:blipFill>
        <p:spPr>
          <a:xfrm>
            <a:off x="2994296" y="1130647"/>
            <a:ext cx="6944649" cy="4294101"/>
          </a:xfrm>
          <a:prstGeom prst="rect">
            <a:avLst/>
          </a:prstGeom>
          <a:noFill/>
          <a:ln>
            <a:noFill/>
          </a:ln>
        </p:spPr>
      </p:pic>
      <p:pic>
        <p:nvPicPr>
          <p:cNvPr id="8" name="Google Shape;88;p1">
            <a:extLst>
              <a:ext uri="{FF2B5EF4-FFF2-40B4-BE49-F238E27FC236}">
                <a16:creationId xmlns:a16="http://schemas.microsoft.com/office/drawing/2014/main" id="{BEE72618-EF72-7E2A-095C-955D8E2F0BF7}"/>
              </a:ext>
            </a:extLst>
          </p:cNvPr>
          <p:cNvPicPr preferRelativeResize="0"/>
          <p:nvPr/>
        </p:nvPicPr>
        <p:blipFill rotWithShape="1">
          <a:blip r:embed="rId5">
            <a:alphaModFix/>
          </a:blip>
          <a:srcRect t="15437" b="12102"/>
          <a:stretch/>
        </p:blipFill>
        <p:spPr>
          <a:xfrm>
            <a:off x="11517935" y="78390"/>
            <a:ext cx="547687" cy="428625"/>
          </a:xfrm>
          <a:prstGeom prst="rect">
            <a:avLst/>
          </a:prstGeom>
          <a:noFill/>
          <a:ln>
            <a:noFill/>
          </a:ln>
        </p:spPr>
      </p:pic>
      <p:grpSp>
        <p:nvGrpSpPr>
          <p:cNvPr id="9" name="Google Shape;89;p1">
            <a:extLst>
              <a:ext uri="{FF2B5EF4-FFF2-40B4-BE49-F238E27FC236}">
                <a16:creationId xmlns:a16="http://schemas.microsoft.com/office/drawing/2014/main" id="{98280A99-AEBC-66AB-6AD7-1835A958DB27}"/>
              </a:ext>
            </a:extLst>
          </p:cNvPr>
          <p:cNvGrpSpPr/>
          <p:nvPr/>
        </p:nvGrpSpPr>
        <p:grpSpPr>
          <a:xfrm>
            <a:off x="4863261" y="1864338"/>
            <a:ext cx="3575020" cy="2264961"/>
            <a:chOff x="2885919" y="1661781"/>
            <a:chExt cx="3575020" cy="2264961"/>
          </a:xfrm>
        </p:grpSpPr>
        <p:sp>
          <p:nvSpPr>
            <p:cNvPr id="23" name="Google Shape;90;p1">
              <a:extLst>
                <a:ext uri="{FF2B5EF4-FFF2-40B4-BE49-F238E27FC236}">
                  <a16:creationId xmlns:a16="http://schemas.microsoft.com/office/drawing/2014/main" id="{DD092F62-7243-6D03-28C3-1880EC3AFAE7}"/>
                </a:ext>
              </a:extLst>
            </p:cNvPr>
            <p:cNvSpPr txBox="1"/>
            <p:nvPr/>
          </p:nvSpPr>
          <p:spPr>
            <a:xfrm>
              <a:off x="4352214" y="2428810"/>
              <a:ext cx="564022" cy="64633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GB" sz="3600" b="1" i="0" u="none" strike="noStrike" cap="none">
                  <a:solidFill>
                    <a:srgbClr val="000000"/>
                  </a:solidFill>
                  <a:latin typeface="Comic Sans MS"/>
                  <a:ea typeface="Comic Sans MS"/>
                  <a:cs typeface="Comic Sans MS"/>
                  <a:sym typeface="Comic Sans MS"/>
                </a:rPr>
                <a:t>5</a:t>
              </a:r>
              <a:endParaRPr/>
            </a:p>
          </p:txBody>
        </p:sp>
        <p:sp>
          <p:nvSpPr>
            <p:cNvPr id="24" name="Google Shape;91;p1">
              <a:extLst>
                <a:ext uri="{FF2B5EF4-FFF2-40B4-BE49-F238E27FC236}">
                  <a16:creationId xmlns:a16="http://schemas.microsoft.com/office/drawing/2014/main" id="{F1A30E78-9A5B-060C-D4F7-7C569B68C6A3}"/>
                </a:ext>
              </a:extLst>
            </p:cNvPr>
            <p:cNvSpPr txBox="1"/>
            <p:nvPr/>
          </p:nvSpPr>
          <p:spPr>
            <a:xfrm>
              <a:off x="2885919" y="2736996"/>
              <a:ext cx="1247823"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a:lnSpc>
                  <a:spcPct val="100000"/>
                </a:lnSpc>
                <a:spcBef>
                  <a:spcPts val="0"/>
                </a:spcBef>
                <a:spcAft>
                  <a:spcPts val="0"/>
                </a:spcAft>
                <a:buNone/>
              </a:pPr>
              <a:r>
                <a:rPr lang="en-GB" b="1" dirty="0">
                  <a:latin typeface="Comic Sans MS"/>
                  <a:sym typeface="Comic Sans MS"/>
                </a:rPr>
                <a:t>Commercial</a:t>
              </a:r>
              <a:endParaRPr lang="en-US" dirty="0"/>
            </a:p>
          </p:txBody>
        </p:sp>
        <p:sp>
          <p:nvSpPr>
            <p:cNvPr id="25" name="Google Shape;92;p1">
              <a:extLst>
                <a:ext uri="{FF2B5EF4-FFF2-40B4-BE49-F238E27FC236}">
                  <a16:creationId xmlns:a16="http://schemas.microsoft.com/office/drawing/2014/main" id="{FB0F837C-57AF-A726-D8CF-ECE27DF79C43}"/>
                </a:ext>
              </a:extLst>
            </p:cNvPr>
            <p:cNvSpPr txBox="1"/>
            <p:nvPr/>
          </p:nvSpPr>
          <p:spPr>
            <a:xfrm>
              <a:off x="4741455" y="1661781"/>
              <a:ext cx="1132405" cy="52318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b="1" dirty="0">
                  <a:latin typeface="Comic Sans MS"/>
                </a:rPr>
                <a:t>Break Dance</a:t>
              </a:r>
              <a:endParaRPr lang="en-US" dirty="0"/>
            </a:p>
          </p:txBody>
        </p:sp>
        <p:sp>
          <p:nvSpPr>
            <p:cNvPr id="26" name="Google Shape;93;p1">
              <a:extLst>
                <a:ext uri="{FF2B5EF4-FFF2-40B4-BE49-F238E27FC236}">
                  <a16:creationId xmlns:a16="http://schemas.microsoft.com/office/drawing/2014/main" id="{209EBBE5-2067-72E5-6C02-3DB93FC70221}"/>
                </a:ext>
              </a:extLst>
            </p:cNvPr>
            <p:cNvSpPr txBox="1"/>
            <p:nvPr/>
          </p:nvSpPr>
          <p:spPr>
            <a:xfrm>
              <a:off x="4931262" y="2809108"/>
              <a:ext cx="1529677" cy="52318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b="1" dirty="0">
                  <a:latin typeface="Comic Sans MS"/>
                  <a:ea typeface="Comic Sans MS"/>
                  <a:cs typeface="Comic Sans MS"/>
                  <a:sym typeface="Comic Sans MS"/>
                </a:rPr>
                <a:t>1990s</a:t>
              </a:r>
              <a:endParaRPr lang="en-GB" b="1" dirty="0">
                <a:latin typeface="Comic Sans MS"/>
                <a:ea typeface="Comic Sans MS"/>
                <a:cs typeface="Comic Sans MS"/>
              </a:endParaRPr>
            </a:p>
            <a:p>
              <a:pPr algn="ctr"/>
              <a:r>
                <a:rPr lang="en-GB" b="1" dirty="0">
                  <a:latin typeface="Comic Sans MS"/>
                  <a:ea typeface="Comic Sans MS"/>
                  <a:cs typeface="Comic Sans MS"/>
                </a:rPr>
                <a:t>Hip-Hop</a:t>
              </a:r>
            </a:p>
          </p:txBody>
        </p:sp>
        <p:sp>
          <p:nvSpPr>
            <p:cNvPr id="27" name="Google Shape;94;p1">
              <a:extLst>
                <a:ext uri="{FF2B5EF4-FFF2-40B4-BE49-F238E27FC236}">
                  <a16:creationId xmlns:a16="http://schemas.microsoft.com/office/drawing/2014/main" id="{73A6B870-D41E-590B-BA88-0A8C777771FF}"/>
                </a:ext>
              </a:extLst>
            </p:cNvPr>
            <p:cNvSpPr txBox="1"/>
            <p:nvPr/>
          </p:nvSpPr>
          <p:spPr>
            <a:xfrm>
              <a:off x="3090464" y="1671090"/>
              <a:ext cx="1543792"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latin typeface="Comic Sans MS"/>
                  <a:ea typeface="Comic Sans MS"/>
                  <a:cs typeface="Comic Sans MS"/>
                </a:rPr>
                <a:t>House</a:t>
              </a:r>
              <a:endParaRPr lang="en-US" sz="1400" b="1" i="0" u="none" strike="noStrike" cap="none" dirty="0">
                <a:solidFill>
                  <a:srgbClr val="000000"/>
                </a:solidFill>
                <a:latin typeface="Comic Sans MS"/>
                <a:ea typeface="Comic Sans MS"/>
                <a:cs typeface="Comic Sans MS"/>
              </a:endParaRPr>
            </a:p>
          </p:txBody>
        </p:sp>
        <p:sp>
          <p:nvSpPr>
            <p:cNvPr id="28" name="Google Shape;95;p1">
              <a:extLst>
                <a:ext uri="{FF2B5EF4-FFF2-40B4-BE49-F238E27FC236}">
                  <a16:creationId xmlns:a16="http://schemas.microsoft.com/office/drawing/2014/main" id="{6C685845-191C-188C-B7EF-CB5C7D3535CD}"/>
                </a:ext>
              </a:extLst>
            </p:cNvPr>
            <p:cNvSpPr txBox="1"/>
            <p:nvPr/>
          </p:nvSpPr>
          <p:spPr>
            <a:xfrm>
              <a:off x="3724687" y="3619006"/>
              <a:ext cx="1812267"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b="1" dirty="0">
                  <a:latin typeface="Comic Sans MS"/>
                  <a:sym typeface="Comic Sans MS"/>
                </a:rPr>
                <a:t>Waacking</a:t>
              </a:r>
              <a:endParaRPr lang="en-US" dirty="0"/>
            </a:p>
          </p:txBody>
        </p:sp>
      </p:grpSp>
      <p:sp>
        <p:nvSpPr>
          <p:cNvPr id="10" name="Google Shape;96;p1">
            <a:extLst>
              <a:ext uri="{FF2B5EF4-FFF2-40B4-BE49-F238E27FC236}">
                <a16:creationId xmlns:a16="http://schemas.microsoft.com/office/drawing/2014/main" id="{FA116A38-AAD8-4FF1-7D6E-BB5B104BF436}"/>
              </a:ext>
            </a:extLst>
          </p:cNvPr>
          <p:cNvSpPr txBox="1"/>
          <p:nvPr/>
        </p:nvSpPr>
        <p:spPr>
          <a:xfrm>
            <a:off x="155110" y="800857"/>
            <a:ext cx="4374047" cy="2271124"/>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50" b="1" dirty="0">
                <a:solidFill>
                  <a:schemeClr val="dk1"/>
                </a:solidFill>
                <a:latin typeface="Comic Sans MS"/>
                <a:ea typeface="Comic Sans MS"/>
                <a:cs typeface="Comic Sans MS"/>
                <a:sym typeface="Comic Sans MS"/>
              </a:rPr>
              <a:t>House Dance: </a:t>
            </a:r>
            <a:r>
              <a:rPr lang="en-GB" sz="1100" dirty="0">
                <a:solidFill>
                  <a:schemeClr val="dk1"/>
                </a:solidFill>
                <a:ea typeface="Comic Sans MS"/>
                <a:sym typeface="Comic Sans MS"/>
              </a:rPr>
              <a:t>House dance is</a:t>
            </a:r>
            <a:r>
              <a:rPr lang="en-GB" sz="1100" b="0" i="0" u="none" strike="noStrike" cap="none" dirty="0">
                <a:solidFill>
                  <a:schemeClr val="dk1"/>
                </a:solidFill>
                <a:ea typeface="Comic Sans MS"/>
                <a:sym typeface="Comic Sans MS"/>
              </a:rPr>
              <a:t> </a:t>
            </a:r>
            <a:r>
              <a:rPr lang="en-GB" sz="1100" dirty="0">
                <a:solidFill>
                  <a:schemeClr val="dk1"/>
                </a:solidFill>
                <a:ea typeface="Comic Sans MS"/>
                <a:sym typeface="Comic Sans MS"/>
              </a:rPr>
              <a:t>a social dance that is primarily danced to house music. It has roots in the clubs of Chicago and of New York</a:t>
            </a:r>
            <a:r>
              <a:rPr lang="en-GB" sz="1100" b="0" i="0" u="none" strike="noStrike" cap="none" dirty="0">
                <a:solidFill>
                  <a:schemeClr val="dk1"/>
                </a:solidFill>
                <a:ea typeface="Comic Sans MS"/>
                <a:sym typeface="Comic Sans MS"/>
              </a:rPr>
              <a:t>. </a:t>
            </a:r>
            <a:r>
              <a:rPr lang="en-GB" sz="1100" dirty="0">
                <a:solidFill>
                  <a:schemeClr val="dk1"/>
                </a:solidFill>
                <a:ea typeface="Comic Sans MS"/>
                <a:sym typeface="Comic Sans MS"/>
              </a:rPr>
              <a:t>House dance is an amalgamation of the dance styles seen in the post disco era. It is often improvised and emphasizes fast and complex footwork combined with fluid movements in the torso</a:t>
            </a:r>
            <a:r>
              <a:rPr lang="en-GB" sz="1100" b="0" i="0" u="none" strike="noStrike" cap="none" dirty="0">
                <a:solidFill>
                  <a:schemeClr val="dk1"/>
                </a:solidFill>
                <a:ea typeface="Comic Sans MS"/>
                <a:sym typeface="Comic Sans MS"/>
              </a:rPr>
              <a:t>.</a:t>
            </a:r>
            <a:endParaRPr lang="en-GB" sz="1100" dirty="0">
              <a:solidFill>
                <a:schemeClr val="dk1"/>
              </a:solidFill>
              <a:ea typeface="Comic Sans MS"/>
              <a:sym typeface="Comic Sans MS"/>
            </a:endParaRPr>
          </a:p>
          <a:p>
            <a:endParaRPr lang="en-GB" sz="1100" dirty="0">
              <a:solidFill>
                <a:schemeClr val="dk1"/>
              </a:solidFill>
              <a:ea typeface="Comic Sans MS"/>
              <a:sym typeface="Comic Sans MS"/>
            </a:endParaRPr>
          </a:p>
          <a:p>
            <a:r>
              <a:rPr lang="en-GB" sz="1100" b="1" u="sng" dirty="0">
                <a:solidFill>
                  <a:schemeClr val="dk1"/>
                </a:solidFill>
                <a:ea typeface="Comic Sans MS"/>
                <a:sym typeface="Comic Sans MS"/>
              </a:rPr>
              <a:t>Key Features/Movements:</a:t>
            </a:r>
            <a:endParaRPr lang="en-GB" sz="1100" b="1" u="sng" dirty="0">
              <a:solidFill>
                <a:schemeClr val="dk1"/>
              </a:solidFill>
              <a:ea typeface="Comic Sans MS"/>
            </a:endParaRPr>
          </a:p>
          <a:p>
            <a:pPr marL="285750" indent="-285750">
              <a:buFont typeface="Symbol"/>
              <a:buChar char="•"/>
            </a:pPr>
            <a:r>
              <a:rPr lang="en-GB" sz="1100" dirty="0">
                <a:solidFill>
                  <a:schemeClr val="dk1"/>
                </a:solidFill>
                <a:latin typeface="Verdana"/>
                <a:ea typeface="Verdana"/>
                <a:cs typeface="Calibri"/>
                <a:sym typeface="Comic Sans MS"/>
              </a:rPr>
              <a:t>Jacking</a:t>
            </a:r>
            <a:endParaRPr lang="en-GB" sz="1100" dirty="0">
              <a:solidFill>
                <a:schemeClr val="dk1"/>
              </a:solidFill>
              <a:latin typeface="Verdana"/>
              <a:ea typeface="Verdana"/>
              <a:cs typeface="Calibri"/>
            </a:endParaRPr>
          </a:p>
          <a:p>
            <a:pPr marL="285750" indent="-285750">
              <a:buFont typeface="Symbol"/>
              <a:buChar char="•"/>
            </a:pPr>
            <a:r>
              <a:rPr lang="en-GB" sz="1100" dirty="0">
                <a:solidFill>
                  <a:schemeClr val="dk1"/>
                </a:solidFill>
                <a:latin typeface="Verdana"/>
                <a:ea typeface="Verdana"/>
                <a:cs typeface="Calibri"/>
                <a:sym typeface="Comic Sans MS"/>
              </a:rPr>
              <a:t>Lofting </a:t>
            </a:r>
            <a:endParaRPr lang="en-GB" sz="1100" dirty="0">
              <a:solidFill>
                <a:schemeClr val="dk1"/>
              </a:solidFill>
              <a:latin typeface="Verdana"/>
              <a:ea typeface="Verdana"/>
              <a:cs typeface="Calibri"/>
            </a:endParaRPr>
          </a:p>
          <a:p>
            <a:pPr marL="285750" indent="-285750">
              <a:buFont typeface="Symbol"/>
              <a:buChar char="•"/>
            </a:pPr>
            <a:r>
              <a:rPr lang="en-GB" sz="1100" dirty="0">
                <a:solidFill>
                  <a:schemeClr val="dk1"/>
                </a:solidFill>
                <a:latin typeface="Verdana"/>
                <a:ea typeface="Verdana"/>
                <a:cs typeface="Calibri"/>
                <a:sym typeface="Comic Sans MS"/>
              </a:rPr>
              <a:t>Floorwork</a:t>
            </a:r>
            <a:endParaRPr lang="en-GB" sz="1100" dirty="0">
              <a:solidFill>
                <a:schemeClr val="dk1"/>
              </a:solidFill>
              <a:latin typeface="Verdana"/>
              <a:ea typeface="Verdana"/>
              <a:cs typeface="Calibri"/>
            </a:endParaRPr>
          </a:p>
          <a:p>
            <a:pPr marL="285750" indent="-285750">
              <a:buFont typeface="Symbol"/>
              <a:buChar char="•"/>
            </a:pPr>
            <a:r>
              <a:rPr lang="en-GB" sz="1100" dirty="0">
                <a:solidFill>
                  <a:schemeClr val="dk1"/>
                </a:solidFill>
                <a:latin typeface="Verdana"/>
                <a:ea typeface="Verdana"/>
                <a:cs typeface="Calibri"/>
                <a:sym typeface="Comic Sans MS"/>
              </a:rPr>
              <a:t>Energetic</a:t>
            </a:r>
            <a:endParaRPr lang="en-GB" sz="1100" dirty="0">
              <a:solidFill>
                <a:schemeClr val="dk1"/>
              </a:solidFill>
              <a:latin typeface="Verdana"/>
              <a:ea typeface="Verdana"/>
              <a:cs typeface="Calibri"/>
            </a:endParaRPr>
          </a:p>
          <a:p>
            <a:pPr marL="285750" indent="-285750">
              <a:buFont typeface="Symbol"/>
              <a:buChar char="•"/>
            </a:pPr>
            <a:r>
              <a:rPr lang="en-GB" sz="1100" dirty="0">
                <a:solidFill>
                  <a:schemeClr val="dk1"/>
                </a:solidFill>
                <a:latin typeface="Verdana"/>
                <a:ea typeface="Verdana"/>
                <a:cs typeface="Calibri"/>
                <a:sym typeface="Comic Sans MS"/>
              </a:rPr>
              <a:t>Fluid movements</a:t>
            </a:r>
            <a:endParaRPr lang="en-GB" sz="1100" dirty="0">
              <a:solidFill>
                <a:schemeClr val="dk1"/>
              </a:solidFill>
              <a:latin typeface="Verdana"/>
              <a:ea typeface="Verdana"/>
              <a:cs typeface="Calibri"/>
            </a:endParaRPr>
          </a:p>
        </p:txBody>
      </p:sp>
      <p:sp>
        <p:nvSpPr>
          <p:cNvPr id="11" name="Google Shape;97;p1">
            <a:extLst>
              <a:ext uri="{FF2B5EF4-FFF2-40B4-BE49-F238E27FC236}">
                <a16:creationId xmlns:a16="http://schemas.microsoft.com/office/drawing/2014/main" id="{396D29EE-5C4B-C54A-D503-8A41675CEA47}"/>
              </a:ext>
            </a:extLst>
          </p:cNvPr>
          <p:cNvSpPr txBox="1"/>
          <p:nvPr/>
        </p:nvSpPr>
        <p:spPr>
          <a:xfrm>
            <a:off x="8443863" y="826738"/>
            <a:ext cx="3610697" cy="3493224"/>
          </a:xfrm>
          <a:prstGeom prst="rect">
            <a:avLst/>
          </a:prstGeom>
          <a:solidFill>
            <a:schemeClr val="lt1"/>
          </a:solidFill>
          <a:ln w="254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100" b="1" dirty="0">
                <a:solidFill>
                  <a:schemeClr val="dk1"/>
                </a:solidFill>
                <a:latin typeface="Comic Sans MS"/>
                <a:ea typeface="Comic Sans MS"/>
                <a:cs typeface="Comic Sans MS"/>
                <a:sym typeface="Comic Sans MS"/>
              </a:rPr>
              <a:t>Break Dance:</a:t>
            </a:r>
            <a:r>
              <a:rPr lang="en-GB" sz="1100" b="1" dirty="0">
                <a:solidFill>
                  <a:schemeClr val="dk1"/>
                </a:solidFill>
                <a:latin typeface="Comic Sans MS"/>
                <a:ea typeface="Comic Sans MS"/>
                <a:cs typeface="Calibri"/>
                <a:sym typeface="Comic Sans MS"/>
              </a:rPr>
              <a:t> </a:t>
            </a:r>
            <a:r>
              <a:rPr lang="en-GB" sz="1100" dirty="0">
                <a:solidFill>
                  <a:schemeClr val="dk1"/>
                </a:solidFill>
                <a:ea typeface="Comic Sans MS"/>
                <a:sym typeface="Comic Sans MS"/>
              </a:rPr>
              <a:t>Break dance it is an athletic style of street dance. Breakdancing was invented in the early 1970’s by youths in the </a:t>
            </a:r>
            <a:r>
              <a:rPr lang="en-GB" sz="1100" dirty="0">
                <a:solidFill>
                  <a:schemeClr val="dk1"/>
                </a:solidFill>
                <a:ea typeface="Comic Sans MS"/>
                <a:sym typeface="Comic Sans MS"/>
                <a:hlinkClick r:id="rId6">
                  <a:extLst>
                    <a:ext uri="{A12FA001-AC4F-418D-AE19-62706E023703}">
                      <ahyp:hlinkClr xmlns:ahyp="http://schemas.microsoft.com/office/drawing/2018/hyperlinkcolor" val="tx"/>
                    </a:ext>
                  </a:extLst>
                </a:hlinkClick>
              </a:rPr>
              <a:t>Bronx</a:t>
            </a:r>
            <a:r>
              <a:rPr lang="en-GB" sz="1100" dirty="0">
                <a:solidFill>
                  <a:schemeClr val="dk1"/>
                </a:solidFill>
                <a:ea typeface="Comic Sans MS"/>
                <a:sym typeface="Comic Sans MS"/>
              </a:rPr>
              <a:t> in </a:t>
            </a:r>
            <a:r>
              <a:rPr lang="en-GB" sz="1100" dirty="0">
                <a:solidFill>
                  <a:schemeClr val="dk1"/>
                </a:solidFill>
                <a:ea typeface="Comic Sans MS"/>
                <a:sym typeface="Comic Sans MS"/>
                <a:hlinkClick r:id="rId7">
                  <a:extLst>
                    <a:ext uri="{A12FA001-AC4F-418D-AE19-62706E023703}">
                      <ahyp:hlinkClr xmlns:ahyp="http://schemas.microsoft.com/office/drawing/2018/hyperlinkcolor" val="tx"/>
                    </a:ext>
                  </a:extLst>
                </a:hlinkClick>
              </a:rPr>
              <a:t>New York City</a:t>
            </a:r>
            <a:r>
              <a:rPr lang="en-GB" sz="1100" dirty="0">
                <a:solidFill>
                  <a:schemeClr val="dk1"/>
                </a:solidFill>
                <a:ea typeface="Comic Sans MS"/>
                <a:sym typeface="Comic Sans MS"/>
              </a:rPr>
              <a:t>. Breakdancing uses combines advanced footwork and floor work all of which is done to the rhythm of hip-hop music. </a:t>
            </a:r>
            <a:br>
              <a:rPr lang="en-GB" sz="1100" dirty="0">
                <a:solidFill>
                  <a:schemeClr val="dk1"/>
                </a:solidFill>
                <a:ea typeface="Comic Sans MS"/>
                <a:sym typeface="Comic Sans MS"/>
              </a:rPr>
            </a:br>
            <a:endParaRPr lang="en-GB" sz="1100" dirty="0">
              <a:solidFill>
                <a:schemeClr val="dk1"/>
              </a:solidFill>
              <a:ea typeface="Comic Sans MS"/>
              <a:sym typeface="Comic Sans MS"/>
            </a:endParaRPr>
          </a:p>
          <a:p>
            <a:r>
              <a:rPr lang="en-GB" sz="1100" dirty="0">
                <a:solidFill>
                  <a:schemeClr val="dk1"/>
                </a:solidFill>
                <a:ea typeface="Comic Sans MS"/>
                <a:sym typeface="Comic Sans MS"/>
              </a:rPr>
              <a:t>Breakdancing is typically set to songs containing drum </a:t>
            </a:r>
            <a:r>
              <a:rPr lang="en-GB" sz="1100" dirty="0">
                <a:solidFill>
                  <a:schemeClr val="dk1"/>
                </a:solidFill>
                <a:ea typeface="Comic Sans MS"/>
                <a:sym typeface="Comic Sans MS"/>
                <a:hlinkClick r:id="rId8">
                  <a:extLst>
                    <a:ext uri="{A12FA001-AC4F-418D-AE19-62706E023703}">
                      <ahyp:hlinkClr xmlns:ahyp="http://schemas.microsoft.com/office/drawing/2018/hyperlinkcolor" val="tx"/>
                    </a:ext>
                  </a:extLst>
                </a:hlinkClick>
              </a:rPr>
              <a:t>breaks</a:t>
            </a:r>
            <a:r>
              <a:rPr lang="en-GB" sz="1100" dirty="0">
                <a:solidFill>
                  <a:schemeClr val="dk1"/>
                </a:solidFill>
                <a:ea typeface="Comic Sans MS"/>
                <a:sym typeface="Comic Sans MS"/>
              </a:rPr>
              <a:t> in </a:t>
            </a:r>
            <a:r>
              <a:rPr lang="en-GB" sz="1100" dirty="0">
                <a:solidFill>
                  <a:schemeClr val="dk1"/>
                </a:solidFill>
                <a:ea typeface="Comic Sans MS"/>
                <a:sym typeface="Comic Sans MS"/>
                <a:hlinkClick r:id="rId9">
                  <a:extLst>
                    <a:ext uri="{A12FA001-AC4F-418D-AE19-62706E023703}">
                      <ahyp:hlinkClr xmlns:ahyp="http://schemas.microsoft.com/office/drawing/2018/hyperlinkcolor" val="tx"/>
                    </a:ext>
                  </a:extLst>
                </a:hlinkClick>
              </a:rPr>
              <a:t>hip-hop</a:t>
            </a:r>
            <a:r>
              <a:rPr lang="en-GB" sz="1100" dirty="0">
                <a:solidFill>
                  <a:schemeClr val="dk1"/>
                </a:solidFill>
                <a:ea typeface="Comic Sans MS"/>
                <a:sym typeface="Comic Sans MS"/>
              </a:rPr>
              <a:t>, </a:t>
            </a:r>
            <a:r>
              <a:rPr lang="en-GB" sz="1100" dirty="0">
                <a:solidFill>
                  <a:schemeClr val="dk1"/>
                </a:solidFill>
                <a:ea typeface="Comic Sans MS"/>
                <a:sym typeface="Comic Sans MS"/>
                <a:hlinkClick r:id="rId10">
                  <a:extLst>
                    <a:ext uri="{A12FA001-AC4F-418D-AE19-62706E023703}">
                      <ahyp:hlinkClr xmlns:ahyp="http://schemas.microsoft.com/office/drawing/2018/hyperlinkcolor" val="tx"/>
                    </a:ext>
                  </a:extLst>
                </a:hlinkClick>
              </a:rPr>
              <a:t>funk</a:t>
            </a:r>
            <a:r>
              <a:rPr lang="en-GB" sz="1100" dirty="0">
                <a:solidFill>
                  <a:schemeClr val="dk1"/>
                </a:solidFill>
                <a:ea typeface="Comic Sans MS"/>
                <a:sym typeface="Comic Sans MS"/>
              </a:rPr>
              <a:t> and </a:t>
            </a:r>
            <a:r>
              <a:rPr lang="en-GB" sz="1100" dirty="0">
                <a:solidFill>
                  <a:schemeClr val="dk1"/>
                </a:solidFill>
                <a:ea typeface="Comic Sans MS"/>
                <a:sym typeface="Comic Sans MS"/>
                <a:hlinkClick r:id="rId11">
                  <a:extLst>
                    <a:ext uri="{A12FA001-AC4F-418D-AE19-62706E023703}">
                      <ahyp:hlinkClr xmlns:ahyp="http://schemas.microsoft.com/office/drawing/2018/hyperlinkcolor" val="tx"/>
                    </a:ext>
                  </a:extLst>
                </a:hlinkClick>
              </a:rPr>
              <a:t>soul music</a:t>
            </a:r>
            <a:r>
              <a:rPr lang="en-GB" sz="1100" dirty="0">
                <a:solidFill>
                  <a:schemeClr val="dk1"/>
                </a:solidFill>
                <a:ea typeface="Comic Sans MS"/>
                <a:sym typeface="Comic Sans MS"/>
              </a:rPr>
              <a:t>. Traditionally break dance displayed an individual’s skill and demonstrated the style/theme of their social group. This would be displayed in cyphers to show off and compete against others.</a:t>
            </a:r>
          </a:p>
          <a:p>
            <a:endParaRPr lang="en-GB" sz="1100" dirty="0">
              <a:solidFill>
                <a:schemeClr val="dk1"/>
              </a:solidFill>
              <a:ea typeface="Comic Sans MS"/>
            </a:endParaRPr>
          </a:p>
          <a:p>
            <a:r>
              <a:rPr lang="en-GB" sz="1100" b="1" dirty="0">
                <a:solidFill>
                  <a:schemeClr val="dk1"/>
                </a:solidFill>
                <a:ea typeface="Comic Sans MS"/>
                <a:sym typeface="Comic Sans MS"/>
              </a:rPr>
              <a:t>Key Features/Movements:</a:t>
            </a:r>
            <a:endParaRPr lang="en-GB" sz="1100" dirty="0">
              <a:solidFill>
                <a:schemeClr val="dk1"/>
              </a:solidFill>
              <a:ea typeface="Comic Sans MS"/>
              <a:sym typeface="Comic Sans MS"/>
            </a:endParaRPr>
          </a:p>
          <a:p>
            <a:pPr marL="285750" indent="-285750">
              <a:buFont typeface="Noto Sans Symbols"/>
              <a:buChar char="•"/>
            </a:pPr>
            <a:r>
              <a:rPr lang="en-GB" sz="1100" dirty="0">
                <a:solidFill>
                  <a:schemeClr val="dk1"/>
                </a:solidFill>
                <a:latin typeface="Verdana"/>
                <a:ea typeface="Verdana"/>
                <a:cs typeface="Calibri"/>
                <a:sym typeface="Comic Sans MS"/>
              </a:rPr>
              <a:t>Freezes</a:t>
            </a:r>
            <a:endParaRPr lang="en-GB" sz="1100" dirty="0">
              <a:solidFill>
                <a:schemeClr val="dk1"/>
              </a:solidFill>
              <a:latin typeface="Verdana"/>
              <a:ea typeface="Verdana"/>
              <a:cs typeface="Calibri"/>
            </a:endParaRPr>
          </a:p>
          <a:p>
            <a:pPr marL="285750" indent="-285750">
              <a:buFont typeface="Noto Sans Symbols"/>
              <a:buChar char="•"/>
            </a:pPr>
            <a:r>
              <a:rPr lang="en-GB" sz="1100" dirty="0" err="1">
                <a:solidFill>
                  <a:schemeClr val="dk1"/>
                </a:solidFill>
                <a:latin typeface="Verdana"/>
                <a:ea typeface="Verdana"/>
                <a:cs typeface="Calibri"/>
                <a:sym typeface="Comic Sans MS"/>
              </a:rPr>
              <a:t>Toprocks</a:t>
            </a:r>
            <a:r>
              <a:rPr lang="en-GB" sz="1100" dirty="0">
                <a:solidFill>
                  <a:schemeClr val="dk1"/>
                </a:solidFill>
                <a:latin typeface="Verdana"/>
                <a:ea typeface="Verdana"/>
                <a:cs typeface="Calibri"/>
                <a:sym typeface="Comic Sans MS"/>
              </a:rPr>
              <a:t> </a:t>
            </a:r>
            <a:endParaRPr lang="en-GB" sz="1100" dirty="0">
              <a:solidFill>
                <a:schemeClr val="dk1"/>
              </a:solidFill>
              <a:latin typeface="Verdana"/>
              <a:ea typeface="Verdana"/>
              <a:cs typeface="Calibri"/>
            </a:endParaRPr>
          </a:p>
          <a:p>
            <a:pPr marL="285750" indent="-285750">
              <a:buFont typeface="Noto Sans Symbols"/>
              <a:buChar char="•"/>
            </a:pPr>
            <a:r>
              <a:rPr lang="en-GB" sz="1100" dirty="0" err="1">
                <a:solidFill>
                  <a:schemeClr val="dk1"/>
                </a:solidFill>
                <a:latin typeface="Verdana"/>
                <a:ea typeface="Verdana"/>
                <a:cs typeface="Calibri"/>
                <a:sym typeface="Comic Sans MS"/>
              </a:rPr>
              <a:t>Downrocks</a:t>
            </a:r>
            <a:endParaRPr lang="en-GB" sz="1100" dirty="0" err="1">
              <a:solidFill>
                <a:schemeClr val="dk1"/>
              </a:solidFill>
              <a:latin typeface="Verdana"/>
              <a:ea typeface="Verdana"/>
              <a:cs typeface="Calibri"/>
            </a:endParaRPr>
          </a:p>
          <a:p>
            <a:pPr marL="285750" indent="-285750">
              <a:buFont typeface="Noto Sans Symbols"/>
              <a:buChar char="•"/>
            </a:pPr>
            <a:r>
              <a:rPr lang="en-GB" sz="1100" dirty="0">
                <a:solidFill>
                  <a:schemeClr val="dk1"/>
                </a:solidFill>
                <a:latin typeface="Verdana"/>
                <a:ea typeface="Verdana"/>
                <a:cs typeface="Calibri"/>
                <a:sym typeface="Comic Sans MS"/>
              </a:rPr>
              <a:t>Power Moves</a:t>
            </a:r>
            <a:endParaRPr lang="en-GB" sz="1100" dirty="0">
              <a:solidFill>
                <a:schemeClr val="dk1"/>
              </a:solidFill>
              <a:latin typeface="Verdana"/>
              <a:ea typeface="Verdana"/>
              <a:cs typeface="Calibri"/>
            </a:endParaRPr>
          </a:p>
          <a:p>
            <a:pPr marL="285750" indent="-285750">
              <a:buFont typeface="Noto Sans Symbols"/>
              <a:buChar char="•"/>
            </a:pPr>
            <a:r>
              <a:rPr lang="en-GB" sz="1100" dirty="0">
                <a:solidFill>
                  <a:schemeClr val="dk1"/>
                </a:solidFill>
                <a:latin typeface="Verdana"/>
                <a:ea typeface="Verdana"/>
                <a:cs typeface="Calibri"/>
                <a:sym typeface="Comic Sans MS"/>
              </a:rPr>
              <a:t>Physically demanding</a:t>
            </a:r>
            <a:endParaRPr lang="en-GB" sz="1100" dirty="0">
              <a:solidFill>
                <a:schemeClr val="dk1"/>
              </a:solidFill>
              <a:latin typeface="Verdana"/>
              <a:ea typeface="Verdana"/>
              <a:cs typeface="Calibri"/>
            </a:endParaRPr>
          </a:p>
        </p:txBody>
      </p:sp>
      <p:sp>
        <p:nvSpPr>
          <p:cNvPr id="12" name="Google Shape;98;p1">
            <a:extLst>
              <a:ext uri="{FF2B5EF4-FFF2-40B4-BE49-F238E27FC236}">
                <a16:creationId xmlns:a16="http://schemas.microsoft.com/office/drawing/2014/main" id="{24F3B936-22A5-1071-7A57-F84CE08B6955}"/>
              </a:ext>
            </a:extLst>
          </p:cNvPr>
          <p:cNvSpPr txBox="1"/>
          <p:nvPr/>
        </p:nvSpPr>
        <p:spPr>
          <a:xfrm>
            <a:off x="8443387" y="4395772"/>
            <a:ext cx="3602942" cy="2288541"/>
          </a:xfrm>
          <a:prstGeom prst="rect">
            <a:avLst/>
          </a:prstGeom>
          <a:solidFill>
            <a:schemeClr val="lt1"/>
          </a:solidFill>
          <a:ln w="254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100" b="1" dirty="0">
                <a:solidFill>
                  <a:schemeClr val="dk1"/>
                </a:solidFill>
                <a:latin typeface="Comic Sans MS"/>
                <a:ea typeface="Comic Sans MS"/>
                <a:cs typeface="Comic Sans MS"/>
                <a:sym typeface="Comic Sans MS"/>
              </a:rPr>
              <a:t>1990s Hip-Hop: </a:t>
            </a:r>
            <a:r>
              <a:rPr lang="en-GB" sz="1100" dirty="0">
                <a:solidFill>
                  <a:schemeClr val="dk1"/>
                </a:solidFill>
                <a:latin typeface="Calibri"/>
                <a:ea typeface="Comic Sans MS"/>
                <a:cs typeface="Calibri"/>
                <a:sym typeface="Comic Sans MS"/>
              </a:rPr>
              <a:t>Hip hop dance falls under the umbrella term for Street Dance</a:t>
            </a:r>
            <a:r>
              <a:rPr lang="en-GB" sz="1100" b="0" i="0" u="none" strike="noStrike" cap="none" dirty="0">
                <a:solidFill>
                  <a:schemeClr val="dk1"/>
                </a:solidFill>
                <a:latin typeface="Calibri"/>
                <a:ea typeface="Comic Sans MS"/>
                <a:cs typeface="Calibri"/>
                <a:sym typeface="Comic Sans MS"/>
              </a:rPr>
              <a:t>. </a:t>
            </a:r>
            <a:r>
              <a:rPr lang="en-GB" sz="1100" dirty="0">
                <a:solidFill>
                  <a:schemeClr val="dk1"/>
                </a:solidFill>
                <a:latin typeface="Calibri"/>
                <a:ea typeface="Comic Sans MS"/>
                <a:cs typeface="Calibri"/>
                <a:sym typeface="Comic Sans MS"/>
              </a:rPr>
              <a:t>It begun </a:t>
            </a:r>
            <a:r>
              <a:rPr lang="en-GB" sz="1100" b="0" i="0" u="none" strike="noStrike" cap="none" dirty="0">
                <a:solidFill>
                  <a:schemeClr val="dk1"/>
                </a:solidFill>
                <a:latin typeface="Calibri"/>
                <a:ea typeface="Comic Sans MS"/>
                <a:cs typeface="Calibri"/>
                <a:sym typeface="Comic Sans MS"/>
              </a:rPr>
              <a:t>to </a:t>
            </a:r>
            <a:r>
              <a:rPr lang="en-GB" sz="1100" dirty="0">
                <a:solidFill>
                  <a:schemeClr val="dk1"/>
                </a:solidFill>
                <a:latin typeface="Calibri"/>
                <a:ea typeface="Comic Sans MS"/>
                <a:cs typeface="Calibri"/>
                <a:sym typeface="Comic Sans MS"/>
              </a:rPr>
              <a:t>develop during </a:t>
            </a:r>
            <a:r>
              <a:rPr lang="en-GB" sz="1100" b="0" i="0" u="none" strike="noStrike" cap="none" dirty="0">
                <a:solidFill>
                  <a:schemeClr val="dk1"/>
                </a:solidFill>
                <a:latin typeface="Calibri"/>
                <a:ea typeface="Comic Sans MS"/>
                <a:cs typeface="Calibri"/>
                <a:sym typeface="Comic Sans MS"/>
              </a:rPr>
              <a:t>the </a:t>
            </a:r>
            <a:r>
              <a:rPr lang="en-GB" sz="1100" dirty="0">
                <a:solidFill>
                  <a:schemeClr val="dk1"/>
                </a:solidFill>
                <a:latin typeface="Calibri"/>
                <a:ea typeface="Comic Sans MS"/>
                <a:cs typeface="Calibri"/>
                <a:sym typeface="Comic Sans MS"/>
              </a:rPr>
              <a:t>1970’s, inspired by Hip-Hop music &amp; the movements of African dancing. Hip Hop was a style for individuals without any professional dance training but with a natural instinct for movement</a:t>
            </a:r>
            <a:r>
              <a:rPr lang="en-GB" sz="1100" b="0" i="0" u="none" strike="noStrike" cap="none" dirty="0">
                <a:solidFill>
                  <a:schemeClr val="dk1"/>
                </a:solidFill>
                <a:latin typeface="Calibri"/>
                <a:ea typeface="Comic Sans MS"/>
                <a:cs typeface="Calibri"/>
                <a:sym typeface="Comic Sans MS"/>
              </a:rPr>
              <a:t>. </a:t>
            </a:r>
            <a:r>
              <a:rPr lang="en-GB" sz="1100" dirty="0">
                <a:solidFill>
                  <a:schemeClr val="dk1"/>
                </a:solidFill>
                <a:latin typeface="Calibri"/>
                <a:ea typeface="Comic Sans MS"/>
                <a:cs typeface="Calibri"/>
                <a:sym typeface="Comic Sans MS"/>
              </a:rPr>
              <a:t>Throughout the 90’s Hip-Hop became </a:t>
            </a:r>
            <a:r>
              <a:rPr lang="en-GB" sz="1100" b="0" i="0" u="none" strike="noStrike" cap="none" dirty="0">
                <a:solidFill>
                  <a:schemeClr val="dk1"/>
                </a:solidFill>
                <a:latin typeface="Calibri"/>
                <a:ea typeface="Comic Sans MS"/>
                <a:cs typeface="Calibri"/>
                <a:sym typeface="Comic Sans MS"/>
              </a:rPr>
              <a:t>more </a:t>
            </a:r>
            <a:r>
              <a:rPr lang="en-GB" sz="1100" dirty="0">
                <a:solidFill>
                  <a:schemeClr val="dk1"/>
                </a:solidFill>
                <a:latin typeface="Calibri"/>
                <a:ea typeface="Comic Sans MS"/>
                <a:cs typeface="Calibri"/>
                <a:sym typeface="Comic Sans MS"/>
              </a:rPr>
              <a:t>of </a:t>
            </a:r>
            <a:r>
              <a:rPr lang="en-GB" sz="1100" b="0" i="0" u="none" strike="noStrike" cap="none" dirty="0">
                <a:solidFill>
                  <a:schemeClr val="dk1"/>
                </a:solidFill>
                <a:latin typeface="Calibri"/>
                <a:ea typeface="Comic Sans MS"/>
                <a:cs typeface="Calibri"/>
                <a:sym typeface="Comic Sans MS"/>
              </a:rPr>
              <a:t>a </a:t>
            </a:r>
            <a:r>
              <a:rPr lang="en-GB" sz="1100" dirty="0">
                <a:solidFill>
                  <a:schemeClr val="dk1"/>
                </a:solidFill>
                <a:latin typeface="Calibri"/>
                <a:ea typeface="Comic Sans MS"/>
                <a:cs typeface="Calibri"/>
                <a:sym typeface="Comic Sans MS"/>
              </a:rPr>
              <a:t>commercialised style featuring </a:t>
            </a:r>
            <a:r>
              <a:rPr lang="en-GB" sz="1100" b="0" i="0" u="none" strike="noStrike" cap="none" dirty="0">
                <a:solidFill>
                  <a:schemeClr val="dk1"/>
                </a:solidFill>
                <a:latin typeface="Calibri"/>
                <a:ea typeface="Comic Sans MS"/>
                <a:cs typeface="Calibri"/>
                <a:sym typeface="Comic Sans MS"/>
              </a:rPr>
              <a:t>in </a:t>
            </a:r>
            <a:r>
              <a:rPr lang="en-GB" sz="1100" dirty="0">
                <a:solidFill>
                  <a:schemeClr val="dk1"/>
                </a:solidFill>
                <a:latin typeface="Calibri"/>
                <a:ea typeface="Comic Sans MS"/>
                <a:cs typeface="Calibri"/>
                <a:sym typeface="Comic Sans MS"/>
              </a:rPr>
              <a:t>music videos and films.</a:t>
            </a:r>
          </a:p>
          <a:p>
            <a:endParaRPr lang="en-GB" sz="1100" dirty="0">
              <a:solidFill>
                <a:schemeClr val="dk1"/>
              </a:solidFill>
              <a:latin typeface="Calibri"/>
              <a:ea typeface="Comic Sans MS"/>
              <a:cs typeface="Calibri"/>
              <a:sym typeface="Comic Sans MS"/>
            </a:endParaRPr>
          </a:p>
          <a:p>
            <a:r>
              <a:rPr lang="en-GB" sz="1100" b="1" i="1" dirty="0">
                <a:solidFill>
                  <a:schemeClr val="dk1"/>
                </a:solidFill>
                <a:latin typeface="Calibri"/>
                <a:ea typeface="Comic Sans MS"/>
                <a:cs typeface="Calibri"/>
                <a:sym typeface="Comic Sans MS"/>
              </a:rPr>
              <a:t>Key features:</a:t>
            </a:r>
            <a:endParaRPr lang="en-GB" sz="1100" dirty="0">
              <a:solidFill>
                <a:schemeClr val="dk1"/>
              </a:solidFill>
              <a:latin typeface="Calibri"/>
              <a:ea typeface="Comic Sans MS"/>
              <a:cs typeface="Calibri"/>
              <a:sym typeface="Comic Sans MS"/>
            </a:endParaRPr>
          </a:p>
          <a:p>
            <a:pPr marL="285750" indent="-285750" algn="just">
              <a:buFont typeface="Symbol"/>
              <a:buChar char="•"/>
            </a:pPr>
            <a:r>
              <a:rPr lang="en-GB" sz="1100" dirty="0">
                <a:solidFill>
                  <a:schemeClr val="dk1"/>
                </a:solidFill>
                <a:latin typeface="Calibri"/>
                <a:ea typeface="Comic Sans MS"/>
                <a:cs typeface="Calibri"/>
                <a:sym typeface="Comic Sans MS"/>
              </a:rPr>
              <a:t>Bounces and Rocks</a:t>
            </a:r>
            <a:endParaRPr lang="en-GB" sz="1100" dirty="0">
              <a:solidFill>
                <a:schemeClr val="dk1"/>
              </a:solidFill>
              <a:latin typeface="Calibri"/>
              <a:ea typeface="Comic Sans MS"/>
              <a:cs typeface="Calibri"/>
            </a:endParaRPr>
          </a:p>
          <a:p>
            <a:pPr marL="285750" indent="-285750" algn="just">
              <a:buFont typeface="Symbol"/>
              <a:buChar char="•"/>
            </a:pPr>
            <a:r>
              <a:rPr lang="en-GB" sz="1100" dirty="0">
                <a:solidFill>
                  <a:schemeClr val="dk1"/>
                </a:solidFill>
                <a:latin typeface="Calibri"/>
                <a:ea typeface="Comic Sans MS"/>
                <a:cs typeface="Calibri"/>
                <a:sym typeface="Comic Sans MS"/>
              </a:rPr>
              <a:t>High Energy</a:t>
            </a:r>
            <a:endParaRPr lang="en-GB" sz="1100" dirty="0">
              <a:solidFill>
                <a:schemeClr val="dk1"/>
              </a:solidFill>
              <a:latin typeface="Calibri"/>
              <a:ea typeface="Comic Sans MS"/>
              <a:cs typeface="Calibri"/>
            </a:endParaRPr>
          </a:p>
          <a:p>
            <a:pPr marL="285750" indent="-285750" algn="just">
              <a:buFont typeface="Symbol"/>
              <a:buChar char="•"/>
            </a:pPr>
            <a:r>
              <a:rPr lang="en-GB" sz="1100" dirty="0">
                <a:solidFill>
                  <a:schemeClr val="dk1"/>
                </a:solidFill>
                <a:latin typeface="Calibri"/>
                <a:ea typeface="Comic Sans MS"/>
                <a:cs typeface="Calibri"/>
                <a:sym typeface="Comic Sans MS"/>
              </a:rPr>
              <a:t>Social Grooves</a:t>
            </a:r>
            <a:endParaRPr lang="en-GB" sz="1100" dirty="0">
              <a:solidFill>
                <a:schemeClr val="dk1"/>
              </a:solidFill>
              <a:latin typeface="Calibri"/>
              <a:ea typeface="Comic Sans MS"/>
              <a:cs typeface="Calibri"/>
            </a:endParaRPr>
          </a:p>
        </p:txBody>
      </p:sp>
      <p:sp>
        <p:nvSpPr>
          <p:cNvPr id="13" name="Google Shape;99;p1">
            <a:extLst>
              <a:ext uri="{FF2B5EF4-FFF2-40B4-BE49-F238E27FC236}">
                <a16:creationId xmlns:a16="http://schemas.microsoft.com/office/drawing/2014/main" id="{CBA1EE5A-8FBF-5806-37D0-F6F9C79A1F5F}"/>
              </a:ext>
            </a:extLst>
          </p:cNvPr>
          <p:cNvSpPr txBox="1"/>
          <p:nvPr/>
        </p:nvSpPr>
        <p:spPr>
          <a:xfrm>
            <a:off x="4122492" y="4757487"/>
            <a:ext cx="4220791" cy="2031285"/>
          </a:xfrm>
          <a:prstGeom prst="rect">
            <a:avLst/>
          </a:prstGeom>
          <a:solidFill>
            <a:schemeClr val="lt1"/>
          </a:solidFill>
          <a:ln w="254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50" b="1" dirty="0">
                <a:solidFill>
                  <a:schemeClr val="dk1"/>
                </a:solidFill>
                <a:latin typeface="Comic Sans MS"/>
                <a:ea typeface="Comic Sans MS"/>
                <a:cs typeface="Calibri"/>
                <a:sym typeface="Comic Sans MS"/>
              </a:rPr>
              <a:t>Waacking: </a:t>
            </a:r>
            <a:r>
              <a:rPr lang="en-GB" sz="1050" dirty="0">
                <a:solidFill>
                  <a:schemeClr val="dk1"/>
                </a:solidFill>
                <a:ea typeface="Comic Sans MS"/>
                <a:sym typeface="Comic Sans MS"/>
              </a:rPr>
              <a:t>Waacking is a form of dance created in the LGBT clubs of Los Angeles, during the 1970’s disco era. </a:t>
            </a:r>
            <a:br>
              <a:rPr lang="en-GB" sz="1050" dirty="0">
                <a:solidFill>
                  <a:schemeClr val="dk1"/>
                </a:solidFill>
                <a:ea typeface="Comic Sans MS"/>
                <a:sym typeface="Comic Sans MS"/>
              </a:rPr>
            </a:br>
            <a:r>
              <a:rPr lang="en-GB" sz="1050" dirty="0">
                <a:solidFill>
                  <a:schemeClr val="dk1"/>
                </a:solidFill>
                <a:ea typeface="Comic Sans MS"/>
                <a:sym typeface="Comic Sans MS"/>
              </a:rPr>
              <a:t>Waacking consists of moving the arms to the beat of the music, typically by moving the arms over </a:t>
            </a:r>
            <a:r>
              <a:rPr lang="en-GB" sz="1050" b="0" i="0" u="none" strike="noStrike" cap="none" dirty="0">
                <a:solidFill>
                  <a:schemeClr val="dk1"/>
                </a:solidFill>
                <a:ea typeface="Comic Sans MS"/>
                <a:sym typeface="Comic Sans MS"/>
              </a:rPr>
              <a:t>and </a:t>
            </a:r>
            <a:r>
              <a:rPr lang="en-GB" sz="1050" dirty="0">
                <a:solidFill>
                  <a:schemeClr val="dk1"/>
                </a:solidFill>
                <a:ea typeface="Comic Sans MS"/>
                <a:sym typeface="Comic Sans MS"/>
              </a:rPr>
              <a:t>behind the shoulder.</a:t>
            </a:r>
          </a:p>
          <a:p>
            <a:endParaRPr lang="en-GB" sz="1050" dirty="0">
              <a:solidFill>
                <a:schemeClr val="dk1"/>
              </a:solidFill>
              <a:ea typeface="Comic Sans MS"/>
              <a:sym typeface="Comic Sans MS"/>
            </a:endParaRPr>
          </a:p>
          <a:p>
            <a:r>
              <a:rPr lang="en-GB" sz="1050" b="1" u="sng" dirty="0">
                <a:solidFill>
                  <a:schemeClr val="dk1"/>
                </a:solidFill>
                <a:ea typeface="Comic Sans MS"/>
                <a:sym typeface="Comic Sans MS"/>
              </a:rPr>
              <a:t>Key Features/Movements:</a:t>
            </a:r>
            <a:endParaRPr lang="en-GB" sz="1050" b="1" u="sng" dirty="0">
              <a:solidFill>
                <a:schemeClr val="dk1"/>
              </a:solidFill>
              <a:ea typeface="Comic Sans MS"/>
            </a:endParaRPr>
          </a:p>
          <a:p>
            <a:pPr marL="285750" indent="-285750">
              <a:buFont typeface="Symbol"/>
              <a:buChar char="•"/>
            </a:pPr>
            <a:r>
              <a:rPr lang="en-GB" sz="1050" dirty="0">
                <a:solidFill>
                  <a:schemeClr val="dk1"/>
                </a:solidFill>
                <a:latin typeface="Verdana"/>
                <a:ea typeface="Verdana"/>
                <a:cs typeface="Calibri"/>
                <a:sym typeface="Comic Sans MS"/>
              </a:rPr>
              <a:t>Circular motions</a:t>
            </a:r>
            <a:endParaRPr lang="en-GB" sz="1050" dirty="0">
              <a:solidFill>
                <a:schemeClr val="dk1"/>
              </a:solidFill>
              <a:latin typeface="Verdana"/>
              <a:ea typeface="Verdana"/>
              <a:cs typeface="Calibri"/>
            </a:endParaRPr>
          </a:p>
          <a:p>
            <a:pPr marL="285750" indent="-285750">
              <a:buFont typeface="Symbol"/>
              <a:buChar char="•"/>
            </a:pPr>
            <a:r>
              <a:rPr lang="en-GB" sz="1050" dirty="0">
                <a:solidFill>
                  <a:schemeClr val="dk1"/>
                </a:solidFill>
                <a:latin typeface="Verdana"/>
                <a:ea typeface="Verdana"/>
                <a:cs typeface="Calibri"/>
                <a:sym typeface="Comic Sans MS"/>
              </a:rPr>
              <a:t>Fast paced</a:t>
            </a:r>
            <a:endParaRPr lang="en-GB" sz="1050" dirty="0">
              <a:solidFill>
                <a:schemeClr val="dk1"/>
              </a:solidFill>
              <a:latin typeface="Verdana"/>
              <a:ea typeface="Verdana"/>
              <a:cs typeface="Calibri"/>
            </a:endParaRPr>
          </a:p>
          <a:p>
            <a:pPr marL="285750" indent="-285750">
              <a:buFont typeface="Symbol"/>
              <a:buChar char="•"/>
            </a:pPr>
            <a:r>
              <a:rPr lang="en-GB" sz="1050" dirty="0">
                <a:solidFill>
                  <a:schemeClr val="dk1"/>
                </a:solidFill>
                <a:latin typeface="Verdana"/>
                <a:ea typeface="Verdana"/>
                <a:cs typeface="Calibri"/>
                <a:sym typeface="Comic Sans MS"/>
              </a:rPr>
              <a:t>Sharp dynamics</a:t>
            </a:r>
            <a:endParaRPr lang="en-GB" sz="1050" dirty="0">
              <a:solidFill>
                <a:schemeClr val="dk1"/>
              </a:solidFill>
              <a:latin typeface="Verdana"/>
              <a:ea typeface="Verdana"/>
              <a:cs typeface="Calibri"/>
            </a:endParaRPr>
          </a:p>
          <a:p>
            <a:pPr marL="285750" indent="-285750">
              <a:buFont typeface="Symbol"/>
              <a:buChar char="•"/>
            </a:pPr>
            <a:r>
              <a:rPr lang="en-GB" sz="1050" dirty="0">
                <a:solidFill>
                  <a:schemeClr val="dk1"/>
                </a:solidFill>
                <a:latin typeface="Verdana"/>
                <a:ea typeface="Verdana"/>
                <a:cs typeface="Calibri"/>
                <a:sym typeface="Comic Sans MS"/>
              </a:rPr>
              <a:t>Posing </a:t>
            </a:r>
            <a:endParaRPr lang="en-GB" sz="1050" dirty="0">
              <a:solidFill>
                <a:schemeClr val="dk1"/>
              </a:solidFill>
              <a:latin typeface="Verdana"/>
              <a:ea typeface="Verdana"/>
              <a:cs typeface="Calibri"/>
            </a:endParaRPr>
          </a:p>
          <a:p>
            <a:pPr marL="285750" indent="-285750">
              <a:buFont typeface="Symbol"/>
              <a:buChar char="•"/>
            </a:pPr>
            <a:r>
              <a:rPr lang="en-GB" sz="1050" dirty="0">
                <a:solidFill>
                  <a:schemeClr val="dk1"/>
                </a:solidFill>
                <a:latin typeface="Verdana"/>
                <a:ea typeface="Verdana"/>
                <a:cs typeface="Calibri"/>
                <a:sym typeface="Comic Sans MS"/>
              </a:rPr>
              <a:t>Moving the arms to the beat of the music</a:t>
            </a:r>
            <a:endParaRPr lang="en-GB" sz="1050" dirty="0">
              <a:solidFill>
                <a:schemeClr val="dk1"/>
              </a:solidFill>
              <a:latin typeface="Verdana"/>
              <a:ea typeface="Verdana"/>
              <a:cs typeface="Calibri"/>
            </a:endParaRPr>
          </a:p>
          <a:p>
            <a:pPr marL="285750" indent="-285750">
              <a:buFont typeface="Symbol"/>
              <a:buChar char="•"/>
            </a:pPr>
            <a:r>
              <a:rPr lang="en-GB" sz="1050" dirty="0">
                <a:solidFill>
                  <a:schemeClr val="dk1"/>
                </a:solidFill>
                <a:latin typeface="Verdana"/>
                <a:ea typeface="Verdana"/>
                <a:cs typeface="Calibri"/>
                <a:sym typeface="Comic Sans MS"/>
              </a:rPr>
              <a:t>Musicality</a:t>
            </a:r>
            <a:endParaRPr lang="en-GB" sz="1050" dirty="0">
              <a:solidFill>
                <a:schemeClr val="dk1"/>
              </a:solidFill>
              <a:latin typeface="Verdana"/>
              <a:ea typeface="Verdana"/>
              <a:cs typeface="Calibri"/>
            </a:endParaRPr>
          </a:p>
        </p:txBody>
      </p:sp>
      <p:sp>
        <p:nvSpPr>
          <p:cNvPr id="14" name="Google Shape;100;p1">
            <a:extLst>
              <a:ext uri="{FF2B5EF4-FFF2-40B4-BE49-F238E27FC236}">
                <a16:creationId xmlns:a16="http://schemas.microsoft.com/office/drawing/2014/main" id="{5F369A37-4706-A682-60C2-C80D57BB8749}"/>
              </a:ext>
            </a:extLst>
          </p:cNvPr>
          <p:cNvSpPr txBox="1"/>
          <p:nvPr/>
        </p:nvSpPr>
        <p:spPr>
          <a:xfrm>
            <a:off x="154152" y="3247269"/>
            <a:ext cx="3887913" cy="2292895"/>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100" b="1" dirty="0">
                <a:solidFill>
                  <a:schemeClr val="dk1"/>
                </a:solidFill>
                <a:latin typeface="Comic Sans MS"/>
                <a:ea typeface="Comic Sans MS"/>
                <a:cs typeface="Calibri"/>
              </a:rPr>
              <a:t>Commercial: </a:t>
            </a:r>
            <a:r>
              <a:rPr lang="en-GB" sz="1100" dirty="0">
                <a:solidFill>
                  <a:schemeClr val="dk1"/>
                </a:solidFill>
                <a:ea typeface="Comic Sans MS"/>
              </a:rPr>
              <a:t>Commercial refers to dancing done in the media for example concerts, live shows, music videos, films, and adverts. </a:t>
            </a:r>
            <a:br>
              <a:rPr lang="en-GB" sz="1100" dirty="0">
                <a:solidFill>
                  <a:schemeClr val="dk1"/>
                </a:solidFill>
                <a:ea typeface="Comic Sans MS"/>
              </a:rPr>
            </a:br>
            <a:r>
              <a:rPr lang="en-GB" sz="1100" dirty="0">
                <a:solidFill>
                  <a:schemeClr val="dk1"/>
                </a:solidFill>
                <a:ea typeface="Comic Sans MS"/>
              </a:rPr>
              <a:t>Many different styles of dance are used in the commercial category such as hip hop, jazz, locking, popping, breakdancing, krumping, and contemporary dance. </a:t>
            </a:r>
            <a:br>
              <a:rPr lang="en-GB" sz="1100" dirty="0">
                <a:solidFill>
                  <a:schemeClr val="dk1"/>
                </a:solidFill>
                <a:ea typeface="Comic Sans MS"/>
              </a:rPr>
            </a:br>
            <a:endParaRPr lang="en-GB" sz="1100" dirty="0">
              <a:solidFill>
                <a:schemeClr val="dk1"/>
              </a:solidFill>
              <a:ea typeface="Comic Sans MS"/>
            </a:endParaRPr>
          </a:p>
          <a:p>
            <a:r>
              <a:rPr lang="en-GB" sz="1100" b="1" u="sng" dirty="0">
                <a:solidFill>
                  <a:schemeClr val="dk1"/>
                </a:solidFill>
                <a:ea typeface="Comic Sans MS"/>
              </a:rPr>
              <a:t>Key Features/Movements:</a:t>
            </a:r>
            <a:endParaRPr lang="en-GB" sz="1100" dirty="0">
              <a:solidFill>
                <a:schemeClr val="dk1"/>
              </a:solidFill>
              <a:ea typeface="Comic Sans MS"/>
            </a:endParaRPr>
          </a:p>
          <a:p>
            <a:pPr marL="285750" indent="-285750">
              <a:buFont typeface="Symbol"/>
              <a:buChar char="•"/>
            </a:pPr>
            <a:r>
              <a:rPr lang="en-GB" sz="1100" dirty="0">
                <a:solidFill>
                  <a:schemeClr val="dk1"/>
                </a:solidFill>
                <a:latin typeface="Verdana"/>
                <a:ea typeface="Verdana"/>
                <a:cs typeface="Calibri"/>
              </a:rPr>
              <a:t>Expressive style of dance</a:t>
            </a:r>
          </a:p>
          <a:p>
            <a:pPr marL="285750" indent="-285750">
              <a:buFont typeface="Symbol"/>
              <a:buChar char="•"/>
            </a:pPr>
            <a:r>
              <a:rPr lang="en-GB" sz="1100" dirty="0">
                <a:solidFill>
                  <a:schemeClr val="dk1"/>
                </a:solidFill>
                <a:latin typeface="Verdana"/>
                <a:ea typeface="Verdana"/>
                <a:cs typeface="Calibri"/>
              </a:rPr>
              <a:t>Always combines a variety of styles</a:t>
            </a:r>
          </a:p>
          <a:p>
            <a:pPr marL="285750" indent="-285750">
              <a:buFont typeface="Symbol"/>
              <a:buChar char="•"/>
            </a:pPr>
            <a:r>
              <a:rPr lang="en-GB" sz="1100" dirty="0">
                <a:solidFill>
                  <a:schemeClr val="dk1"/>
                </a:solidFill>
                <a:latin typeface="Verdana"/>
                <a:ea typeface="Verdana"/>
                <a:cs typeface="Calibri"/>
              </a:rPr>
              <a:t>Usually performed in large groups</a:t>
            </a:r>
          </a:p>
          <a:p>
            <a:pPr marL="285750" indent="-285750">
              <a:buFont typeface="Symbol"/>
              <a:buChar char="•"/>
            </a:pPr>
            <a:r>
              <a:rPr lang="en-GB" sz="1100" dirty="0">
                <a:solidFill>
                  <a:schemeClr val="dk1"/>
                </a:solidFill>
                <a:latin typeface="Verdana"/>
                <a:ea typeface="Verdana"/>
                <a:cs typeface="Calibri"/>
              </a:rPr>
              <a:t>Used for a commercial purpose</a:t>
            </a:r>
          </a:p>
          <a:p>
            <a:endParaRPr lang="en-GB" sz="1100" b="1" i="0" u="none" strike="noStrike" cap="none" dirty="0">
              <a:solidFill>
                <a:schemeClr val="dk1"/>
              </a:solidFill>
              <a:latin typeface="Comic Sans MS"/>
              <a:ea typeface="Comic Sans MS"/>
              <a:cs typeface="Calibri"/>
            </a:endParaRPr>
          </a:p>
        </p:txBody>
      </p:sp>
      <p:sp>
        <p:nvSpPr>
          <p:cNvPr id="15" name="Google Shape;101;p1">
            <a:extLst>
              <a:ext uri="{FF2B5EF4-FFF2-40B4-BE49-F238E27FC236}">
                <a16:creationId xmlns:a16="http://schemas.microsoft.com/office/drawing/2014/main" id="{41AB39BC-5190-20D4-69C4-A2BD1B9D70D2}"/>
              </a:ext>
            </a:extLst>
          </p:cNvPr>
          <p:cNvSpPr txBox="1"/>
          <p:nvPr/>
        </p:nvSpPr>
        <p:spPr>
          <a:xfrm>
            <a:off x="4634376" y="826736"/>
            <a:ext cx="3946500" cy="30777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400" b="1" i="0" u="none" strike="noStrike" cap="none">
                <a:solidFill>
                  <a:srgbClr val="000000"/>
                </a:solidFill>
                <a:latin typeface="Comic Sans MS"/>
                <a:ea typeface="Comic Sans MS"/>
                <a:cs typeface="Comic Sans MS"/>
                <a:sym typeface="Comic Sans MS"/>
              </a:rPr>
              <a:t>The 5 Key skills/knowledge for this unit.</a:t>
            </a:r>
            <a:endParaRPr/>
          </a:p>
        </p:txBody>
      </p:sp>
      <p:sp>
        <p:nvSpPr>
          <p:cNvPr id="16" name="Google Shape;102;p1" descr="Power of Eye Contact in Your Business and Social Life | Peabody ...">
            <a:extLst>
              <a:ext uri="{FF2B5EF4-FFF2-40B4-BE49-F238E27FC236}">
                <a16:creationId xmlns:a16="http://schemas.microsoft.com/office/drawing/2014/main" id="{4A525218-AD88-A4DC-7CF6-D748A9F13774}"/>
              </a:ext>
            </a:extLst>
          </p:cNvPr>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2" name="Picture 31" descr="Hip Hop Dancer Cartoon Images – Browse 3,163 Stock Photos, Vectors, and  Video | Adobe Stock">
            <a:extLst>
              <a:ext uri="{FF2B5EF4-FFF2-40B4-BE49-F238E27FC236}">
                <a16:creationId xmlns:a16="http://schemas.microsoft.com/office/drawing/2014/main" id="{872BFE24-68A7-EC6D-9492-284D34E60666}"/>
              </a:ext>
            </a:extLst>
          </p:cNvPr>
          <p:cNvPicPr>
            <a:picLocks noChangeAspect="1"/>
          </p:cNvPicPr>
          <p:nvPr/>
        </p:nvPicPr>
        <p:blipFill>
          <a:blip r:embed="rId12"/>
          <a:stretch>
            <a:fillRect/>
          </a:stretch>
        </p:blipFill>
        <p:spPr>
          <a:xfrm>
            <a:off x="10479116" y="5951450"/>
            <a:ext cx="1717040" cy="854827"/>
          </a:xfrm>
          <a:prstGeom prst="rect">
            <a:avLst/>
          </a:prstGeom>
        </p:spPr>
      </p:pic>
      <p:pic>
        <p:nvPicPr>
          <p:cNvPr id="2" name="Picture 1" descr="A person jumping in the air&#10;&#10;Description automatically generated">
            <a:extLst>
              <a:ext uri="{FF2B5EF4-FFF2-40B4-BE49-F238E27FC236}">
                <a16:creationId xmlns:a16="http://schemas.microsoft.com/office/drawing/2014/main" id="{1A340024-6ACB-0E4E-23B3-A2CCDC894811}"/>
              </a:ext>
            </a:extLst>
          </p:cNvPr>
          <p:cNvPicPr>
            <a:picLocks noChangeAspect="1"/>
          </p:cNvPicPr>
          <p:nvPr/>
        </p:nvPicPr>
        <p:blipFill>
          <a:blip r:embed="rId13"/>
          <a:stretch>
            <a:fillRect/>
          </a:stretch>
        </p:blipFill>
        <p:spPr>
          <a:xfrm>
            <a:off x="11000831" y="3193052"/>
            <a:ext cx="666750" cy="93345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85;p1">
            <a:extLst>
              <a:ext uri="{FF2B5EF4-FFF2-40B4-BE49-F238E27FC236}">
                <a16:creationId xmlns:a16="http://schemas.microsoft.com/office/drawing/2014/main" id="{E1AC98CC-58DC-F136-A93D-BC3B8788B6B7}"/>
              </a:ext>
            </a:extLst>
          </p:cNvPr>
          <p:cNvPicPr preferRelativeResize="0"/>
          <p:nvPr/>
        </p:nvPicPr>
        <p:blipFill rotWithShape="1">
          <a:blip r:embed="rId2">
            <a:alphaModFix/>
          </a:blip>
          <a:srcRect/>
          <a:stretch/>
        </p:blipFill>
        <p:spPr>
          <a:xfrm>
            <a:off x="10072306" y="1225"/>
            <a:ext cx="1447800" cy="576262"/>
          </a:xfrm>
          <a:prstGeom prst="rect">
            <a:avLst/>
          </a:prstGeom>
          <a:noFill/>
          <a:ln>
            <a:noFill/>
          </a:ln>
        </p:spPr>
      </p:pic>
      <p:pic>
        <p:nvPicPr>
          <p:cNvPr id="6" name="Google Shape;86;p1">
            <a:extLst>
              <a:ext uri="{FF2B5EF4-FFF2-40B4-BE49-F238E27FC236}">
                <a16:creationId xmlns:a16="http://schemas.microsoft.com/office/drawing/2014/main" id="{773CD582-3971-8DF8-264E-DD4AECC9BDB4}"/>
              </a:ext>
            </a:extLst>
          </p:cNvPr>
          <p:cNvPicPr preferRelativeResize="0"/>
          <p:nvPr/>
        </p:nvPicPr>
        <p:blipFill rotWithShape="1">
          <a:blip r:embed="rId3">
            <a:alphaModFix/>
          </a:blip>
          <a:srcRect/>
          <a:stretch/>
        </p:blipFill>
        <p:spPr>
          <a:xfrm>
            <a:off x="25400" y="30162"/>
            <a:ext cx="1570037" cy="669925"/>
          </a:xfrm>
          <a:prstGeom prst="rect">
            <a:avLst/>
          </a:prstGeom>
          <a:noFill/>
          <a:ln>
            <a:noFill/>
          </a:ln>
        </p:spPr>
      </p:pic>
      <p:pic>
        <p:nvPicPr>
          <p:cNvPr id="8" name="Google Shape;88;p1">
            <a:extLst>
              <a:ext uri="{FF2B5EF4-FFF2-40B4-BE49-F238E27FC236}">
                <a16:creationId xmlns:a16="http://schemas.microsoft.com/office/drawing/2014/main" id="{BEE72618-EF72-7E2A-095C-955D8E2F0BF7}"/>
              </a:ext>
            </a:extLst>
          </p:cNvPr>
          <p:cNvPicPr preferRelativeResize="0"/>
          <p:nvPr/>
        </p:nvPicPr>
        <p:blipFill rotWithShape="1">
          <a:blip r:embed="rId4">
            <a:alphaModFix/>
          </a:blip>
          <a:srcRect t="15437" b="12102"/>
          <a:stretch/>
        </p:blipFill>
        <p:spPr>
          <a:xfrm>
            <a:off x="11517935" y="78390"/>
            <a:ext cx="547687" cy="428625"/>
          </a:xfrm>
          <a:prstGeom prst="rect">
            <a:avLst/>
          </a:prstGeom>
          <a:noFill/>
          <a:ln>
            <a:noFill/>
          </a:ln>
        </p:spPr>
      </p:pic>
      <p:sp>
        <p:nvSpPr>
          <p:cNvPr id="16" name="Google Shape;102;p1" descr="Power of Eye Contact in Your Business and Social Life | Peabody ...">
            <a:extLst>
              <a:ext uri="{FF2B5EF4-FFF2-40B4-BE49-F238E27FC236}">
                <a16:creationId xmlns:a16="http://schemas.microsoft.com/office/drawing/2014/main" id="{4A525218-AD88-A4DC-7CF6-D748A9F13774}"/>
              </a:ext>
            </a:extLst>
          </p:cNvPr>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aphicFrame>
        <p:nvGraphicFramePr>
          <p:cNvPr id="18" name="Table 17">
            <a:extLst>
              <a:ext uri="{FF2B5EF4-FFF2-40B4-BE49-F238E27FC236}">
                <a16:creationId xmlns:a16="http://schemas.microsoft.com/office/drawing/2014/main" id="{C6769221-D736-5E74-F15E-E4213B58DB7F}"/>
              </a:ext>
            </a:extLst>
          </p:cNvPr>
          <p:cNvGraphicFramePr>
            <a:graphicFrameLocks noGrp="1"/>
          </p:cNvGraphicFramePr>
          <p:nvPr>
            <p:extLst>
              <p:ext uri="{D42A27DB-BD31-4B8C-83A1-F6EECF244321}">
                <p14:modId xmlns:p14="http://schemas.microsoft.com/office/powerpoint/2010/main" val="905196438"/>
              </p:ext>
            </p:extLst>
          </p:nvPr>
        </p:nvGraphicFramePr>
        <p:xfrm>
          <a:off x="162333" y="2898537"/>
          <a:ext cx="6259661" cy="3947160"/>
        </p:xfrm>
        <a:graphic>
          <a:graphicData uri="http://schemas.openxmlformats.org/drawingml/2006/table">
            <a:tbl>
              <a:tblPr bandRow="1">
                <a:tableStyleId>{5940675A-B579-460E-94D1-54222C63F5DA}</a:tableStyleId>
              </a:tblPr>
              <a:tblGrid>
                <a:gridCol w="1490700">
                  <a:extLst>
                    <a:ext uri="{9D8B030D-6E8A-4147-A177-3AD203B41FA5}">
                      <a16:colId xmlns:a16="http://schemas.microsoft.com/office/drawing/2014/main" val="2782395472"/>
                    </a:ext>
                  </a:extLst>
                </a:gridCol>
                <a:gridCol w="4768961">
                  <a:extLst>
                    <a:ext uri="{9D8B030D-6E8A-4147-A177-3AD203B41FA5}">
                      <a16:colId xmlns:a16="http://schemas.microsoft.com/office/drawing/2014/main" val="3154329922"/>
                    </a:ext>
                  </a:extLst>
                </a:gridCol>
              </a:tblGrid>
              <a:tr h="190500">
                <a:tc>
                  <a:txBody>
                    <a:bodyPr/>
                    <a:lstStyle/>
                    <a:p>
                      <a:pPr lvl="0" algn="ctr">
                        <a:buNone/>
                      </a:pPr>
                      <a:r>
                        <a:rPr lang="en-GB" sz="1100" b="1" u="sng" dirty="0">
                          <a:effectLst/>
                        </a:rPr>
                        <a:t>Keyword</a:t>
                      </a:r>
                    </a:p>
                  </a:txBody>
                  <a:tcPr marL="66674" marR="66674"/>
                </a:tc>
                <a:tc>
                  <a:txBody>
                    <a:bodyPr/>
                    <a:lstStyle/>
                    <a:p>
                      <a:pPr lvl="0" algn="l">
                        <a:buNone/>
                      </a:pPr>
                      <a:r>
                        <a:rPr lang="en-GB" sz="1100" b="1" u="sng" dirty="0">
                          <a:effectLst/>
                        </a:rPr>
                        <a:t>Definition</a:t>
                      </a:r>
                    </a:p>
                  </a:txBody>
                  <a:tcPr marL="66674" marR="66674"/>
                </a:tc>
                <a:extLst>
                  <a:ext uri="{0D108BD9-81ED-4DB2-BD59-A6C34878D82A}">
                    <a16:rowId xmlns:a16="http://schemas.microsoft.com/office/drawing/2014/main" val="3313723796"/>
                  </a:ext>
                </a:extLst>
              </a:tr>
              <a:tr h="190500">
                <a:tc>
                  <a:txBody>
                    <a:bodyPr/>
                    <a:lstStyle/>
                    <a:p>
                      <a:pPr algn="ctr" rtl="0" fontAlgn="base"/>
                      <a:r>
                        <a:rPr lang="en-GB" sz="1100" b="1" dirty="0">
                          <a:effectLst/>
                        </a:rPr>
                        <a:t>Extension  </a:t>
                      </a:r>
                      <a:endParaRPr lang="en-GB" b="1">
                        <a:effectLst/>
                      </a:endParaRPr>
                    </a:p>
                  </a:txBody>
                  <a:tcPr marL="66675" marR="66675"/>
                </a:tc>
                <a:tc>
                  <a:txBody>
                    <a:bodyPr/>
                    <a:lstStyle/>
                    <a:p>
                      <a:pPr algn="l" rtl="0" fontAlgn="base"/>
                      <a:r>
                        <a:rPr lang="en-GB" sz="1100" dirty="0">
                          <a:effectLst/>
                        </a:rPr>
                        <a:t>The lengthening of body parts outwards. E.g. Straight arms and pointed toes </a:t>
                      </a:r>
                      <a:endParaRPr lang="en-GB" dirty="0">
                        <a:effectLst/>
                      </a:endParaRPr>
                    </a:p>
                  </a:txBody>
                  <a:tcPr marL="66675" marR="66675"/>
                </a:tc>
                <a:extLst>
                  <a:ext uri="{0D108BD9-81ED-4DB2-BD59-A6C34878D82A}">
                    <a16:rowId xmlns:a16="http://schemas.microsoft.com/office/drawing/2014/main" val="1019270820"/>
                  </a:ext>
                </a:extLst>
              </a:tr>
              <a:tr h="190500">
                <a:tc>
                  <a:txBody>
                    <a:bodyPr/>
                    <a:lstStyle/>
                    <a:p>
                      <a:pPr algn="ctr" rtl="0" fontAlgn="base"/>
                      <a:r>
                        <a:rPr lang="en-GB" sz="1100" b="1" dirty="0">
                          <a:effectLst/>
                        </a:rPr>
                        <a:t>Flexibility </a:t>
                      </a:r>
                      <a:endParaRPr lang="en-GB" b="1">
                        <a:effectLst/>
                      </a:endParaRPr>
                    </a:p>
                  </a:txBody>
                  <a:tcPr marL="66675" marR="66675"/>
                </a:tc>
                <a:tc>
                  <a:txBody>
                    <a:bodyPr/>
                    <a:lstStyle/>
                    <a:p>
                      <a:pPr algn="l" rtl="0" fontAlgn="base"/>
                      <a:r>
                        <a:rPr lang="en-GB" sz="1100" dirty="0">
                          <a:effectLst/>
                        </a:rPr>
                        <a:t>The range of movement possible in the joints/muscles </a:t>
                      </a:r>
                      <a:endParaRPr lang="en-GB" dirty="0">
                        <a:effectLst/>
                      </a:endParaRPr>
                    </a:p>
                  </a:txBody>
                  <a:tcPr marL="66675" marR="66675"/>
                </a:tc>
                <a:extLst>
                  <a:ext uri="{0D108BD9-81ED-4DB2-BD59-A6C34878D82A}">
                    <a16:rowId xmlns:a16="http://schemas.microsoft.com/office/drawing/2014/main" val="1936802439"/>
                  </a:ext>
                </a:extLst>
              </a:tr>
              <a:tr h="190500">
                <a:tc>
                  <a:txBody>
                    <a:bodyPr/>
                    <a:lstStyle/>
                    <a:p>
                      <a:pPr algn="ctr" rtl="0" fontAlgn="base"/>
                      <a:r>
                        <a:rPr lang="en-GB" sz="1100" b="1" dirty="0">
                          <a:effectLst/>
                        </a:rPr>
                        <a:t>Coordination </a:t>
                      </a:r>
                      <a:endParaRPr lang="en-GB" b="1">
                        <a:effectLst/>
                      </a:endParaRPr>
                    </a:p>
                  </a:txBody>
                  <a:tcPr marL="66675" marR="66675"/>
                </a:tc>
                <a:tc>
                  <a:txBody>
                    <a:bodyPr/>
                    <a:lstStyle/>
                    <a:p>
                      <a:pPr algn="l" rtl="0" fontAlgn="base"/>
                      <a:r>
                        <a:rPr lang="en-GB" sz="1100" dirty="0">
                          <a:solidFill>
                            <a:srgbClr val="222222"/>
                          </a:solidFill>
                          <a:effectLst/>
                        </a:rPr>
                        <a:t>The ability to use different parts of the body together smoothly and efficiently. </a:t>
                      </a:r>
                      <a:endParaRPr lang="en-GB" dirty="0">
                        <a:effectLst/>
                      </a:endParaRPr>
                    </a:p>
                  </a:txBody>
                  <a:tcPr marL="66675" marR="66675"/>
                </a:tc>
                <a:extLst>
                  <a:ext uri="{0D108BD9-81ED-4DB2-BD59-A6C34878D82A}">
                    <a16:rowId xmlns:a16="http://schemas.microsoft.com/office/drawing/2014/main" val="1799664376"/>
                  </a:ext>
                </a:extLst>
              </a:tr>
              <a:tr h="190500">
                <a:tc>
                  <a:txBody>
                    <a:bodyPr/>
                    <a:lstStyle/>
                    <a:p>
                      <a:pPr algn="ctr" rtl="0" fontAlgn="base"/>
                      <a:r>
                        <a:rPr lang="en-GB" sz="1100" b="1" dirty="0">
                          <a:effectLst/>
                        </a:rPr>
                        <a:t>Posture </a:t>
                      </a:r>
                      <a:endParaRPr lang="en-GB" b="1">
                        <a:effectLst/>
                      </a:endParaRPr>
                    </a:p>
                  </a:txBody>
                  <a:tcPr marL="66675" marR="66675"/>
                </a:tc>
                <a:tc>
                  <a:txBody>
                    <a:bodyPr/>
                    <a:lstStyle/>
                    <a:p>
                      <a:pPr algn="l" rtl="0" fontAlgn="base"/>
                      <a:r>
                        <a:rPr lang="en-GB" sz="1100" dirty="0">
                          <a:effectLst/>
                        </a:rPr>
                        <a:t>The way the body is held </a:t>
                      </a:r>
                      <a:endParaRPr lang="en-GB" dirty="0">
                        <a:effectLst/>
                      </a:endParaRPr>
                    </a:p>
                  </a:txBody>
                  <a:tcPr marL="66675" marR="66675"/>
                </a:tc>
                <a:extLst>
                  <a:ext uri="{0D108BD9-81ED-4DB2-BD59-A6C34878D82A}">
                    <a16:rowId xmlns:a16="http://schemas.microsoft.com/office/drawing/2014/main" val="1332974720"/>
                  </a:ext>
                </a:extLst>
              </a:tr>
              <a:tr h="190500">
                <a:tc>
                  <a:txBody>
                    <a:bodyPr/>
                    <a:lstStyle/>
                    <a:p>
                      <a:pPr algn="ctr" rtl="0" fontAlgn="base"/>
                      <a:r>
                        <a:rPr lang="en-GB" sz="1100" b="1" dirty="0">
                          <a:effectLst/>
                        </a:rPr>
                        <a:t>Stamina  </a:t>
                      </a:r>
                      <a:endParaRPr lang="en-GB" b="1">
                        <a:effectLst/>
                      </a:endParaRPr>
                    </a:p>
                  </a:txBody>
                  <a:tcPr marL="66675" marR="66675"/>
                </a:tc>
                <a:tc>
                  <a:txBody>
                    <a:bodyPr/>
                    <a:lstStyle/>
                    <a:p>
                      <a:pPr algn="l" rtl="0" fontAlgn="base"/>
                      <a:r>
                        <a:rPr lang="en-GB" sz="1100" dirty="0">
                          <a:effectLst/>
                        </a:rPr>
                        <a:t>Ability to maintain physical and mental energy over periods of time. </a:t>
                      </a:r>
                      <a:endParaRPr lang="en-GB" dirty="0">
                        <a:effectLst/>
                      </a:endParaRPr>
                    </a:p>
                  </a:txBody>
                  <a:tcPr marL="66675" marR="66675"/>
                </a:tc>
                <a:extLst>
                  <a:ext uri="{0D108BD9-81ED-4DB2-BD59-A6C34878D82A}">
                    <a16:rowId xmlns:a16="http://schemas.microsoft.com/office/drawing/2014/main" val="497376281"/>
                  </a:ext>
                </a:extLst>
              </a:tr>
              <a:tr h="190500">
                <a:tc>
                  <a:txBody>
                    <a:bodyPr/>
                    <a:lstStyle/>
                    <a:p>
                      <a:pPr algn="ctr" rtl="0" fontAlgn="base"/>
                      <a:r>
                        <a:rPr lang="en-GB" sz="1100" b="1" dirty="0">
                          <a:effectLst/>
                        </a:rPr>
                        <a:t>Timing </a:t>
                      </a:r>
                      <a:endParaRPr lang="en-GB" b="1">
                        <a:effectLst/>
                      </a:endParaRPr>
                    </a:p>
                  </a:txBody>
                  <a:tcPr marL="66675" marR="66675"/>
                </a:tc>
                <a:tc>
                  <a:txBody>
                    <a:bodyPr/>
                    <a:lstStyle/>
                    <a:p>
                      <a:pPr algn="l" rtl="0" fontAlgn="base"/>
                      <a:r>
                        <a:rPr lang="en-GB" sz="1100" dirty="0">
                          <a:effectLst/>
                        </a:rPr>
                        <a:t>Performing the correct movement at the correct time. This should be in time with your group </a:t>
                      </a:r>
                      <a:endParaRPr lang="en-GB" dirty="0">
                        <a:effectLst/>
                      </a:endParaRPr>
                    </a:p>
                  </a:txBody>
                  <a:tcPr marL="66675" marR="66675"/>
                </a:tc>
                <a:extLst>
                  <a:ext uri="{0D108BD9-81ED-4DB2-BD59-A6C34878D82A}">
                    <a16:rowId xmlns:a16="http://schemas.microsoft.com/office/drawing/2014/main" val="1984184017"/>
                  </a:ext>
                </a:extLst>
              </a:tr>
              <a:tr h="190500">
                <a:tc>
                  <a:txBody>
                    <a:bodyPr/>
                    <a:lstStyle/>
                    <a:p>
                      <a:pPr algn="ctr" rtl="0" fontAlgn="base"/>
                      <a:r>
                        <a:rPr lang="en-GB" sz="1100" b="1" dirty="0">
                          <a:effectLst/>
                        </a:rPr>
                        <a:t> Musicality </a:t>
                      </a:r>
                      <a:endParaRPr lang="en-GB" b="1">
                        <a:effectLst/>
                      </a:endParaRPr>
                    </a:p>
                  </a:txBody>
                  <a:tcPr marL="66675" marR="66675"/>
                </a:tc>
                <a:tc>
                  <a:txBody>
                    <a:bodyPr/>
                    <a:lstStyle/>
                    <a:p>
                      <a:pPr algn="l" rtl="0" fontAlgn="base"/>
                      <a:r>
                        <a:rPr lang="en-GB" sz="1100" dirty="0">
                          <a:effectLst/>
                        </a:rPr>
                        <a:t>How in time you are with the music </a:t>
                      </a:r>
                      <a:endParaRPr lang="en-GB" dirty="0">
                        <a:effectLst/>
                      </a:endParaRPr>
                    </a:p>
                  </a:txBody>
                  <a:tcPr marL="66675" marR="66675"/>
                </a:tc>
                <a:extLst>
                  <a:ext uri="{0D108BD9-81ED-4DB2-BD59-A6C34878D82A}">
                    <a16:rowId xmlns:a16="http://schemas.microsoft.com/office/drawing/2014/main" val="3175884616"/>
                  </a:ext>
                </a:extLst>
              </a:tr>
              <a:tr h="190500">
                <a:tc>
                  <a:txBody>
                    <a:bodyPr/>
                    <a:lstStyle/>
                    <a:p>
                      <a:pPr algn="ctr" rtl="0" fontAlgn="base"/>
                      <a:r>
                        <a:rPr lang="en-GB" sz="1100" b="1" dirty="0">
                          <a:effectLst/>
                        </a:rPr>
                        <a:t>Energy </a:t>
                      </a:r>
                      <a:endParaRPr lang="en-GB" b="1">
                        <a:effectLst/>
                      </a:endParaRPr>
                    </a:p>
                  </a:txBody>
                  <a:tcPr marL="66675" marR="66675"/>
                </a:tc>
                <a:tc>
                  <a:txBody>
                    <a:bodyPr/>
                    <a:lstStyle/>
                    <a:p>
                      <a:pPr algn="l" rtl="0" fontAlgn="base"/>
                      <a:r>
                        <a:rPr lang="en-GB" sz="1100" dirty="0">
                          <a:effectLst/>
                        </a:rPr>
                        <a:t>How much physical effort you apply to the performance </a:t>
                      </a:r>
                      <a:endParaRPr lang="en-GB" dirty="0">
                        <a:effectLst/>
                      </a:endParaRPr>
                    </a:p>
                  </a:txBody>
                  <a:tcPr marL="66675" marR="66675"/>
                </a:tc>
                <a:extLst>
                  <a:ext uri="{0D108BD9-81ED-4DB2-BD59-A6C34878D82A}">
                    <a16:rowId xmlns:a16="http://schemas.microsoft.com/office/drawing/2014/main" val="4074809178"/>
                  </a:ext>
                </a:extLst>
              </a:tr>
              <a:tr h="190500">
                <a:tc>
                  <a:txBody>
                    <a:bodyPr/>
                    <a:lstStyle/>
                    <a:p>
                      <a:pPr algn="ctr" rtl="0" fontAlgn="base"/>
                      <a:r>
                        <a:rPr lang="en-GB" sz="1100" b="1" dirty="0">
                          <a:effectLst/>
                        </a:rPr>
                        <a:t>Facial Expressions </a:t>
                      </a:r>
                      <a:endParaRPr lang="en-GB" b="1">
                        <a:effectLst/>
                      </a:endParaRPr>
                    </a:p>
                  </a:txBody>
                  <a:tcPr marL="66675" marR="66675"/>
                </a:tc>
                <a:tc>
                  <a:txBody>
                    <a:bodyPr/>
                    <a:lstStyle/>
                    <a:p>
                      <a:pPr algn="l" rtl="0" fontAlgn="base"/>
                      <a:r>
                        <a:rPr lang="en-GB" sz="1100" dirty="0">
                          <a:effectLst/>
                        </a:rPr>
                        <a:t>Animating the face to engage with your audience/communicate the theme of your performance </a:t>
                      </a:r>
                      <a:endParaRPr lang="en-GB" dirty="0">
                        <a:effectLst/>
                      </a:endParaRPr>
                    </a:p>
                  </a:txBody>
                  <a:tcPr marL="66675" marR="66675"/>
                </a:tc>
                <a:extLst>
                  <a:ext uri="{0D108BD9-81ED-4DB2-BD59-A6C34878D82A}">
                    <a16:rowId xmlns:a16="http://schemas.microsoft.com/office/drawing/2014/main" val="1620893630"/>
                  </a:ext>
                </a:extLst>
              </a:tr>
              <a:tr h="190500">
                <a:tc>
                  <a:txBody>
                    <a:bodyPr/>
                    <a:lstStyle/>
                    <a:p>
                      <a:pPr algn="ctr" rtl="0" fontAlgn="base"/>
                      <a:r>
                        <a:rPr lang="en-GB" sz="1100" b="1" dirty="0">
                          <a:effectLst/>
                        </a:rPr>
                        <a:t>  Projection </a:t>
                      </a:r>
                      <a:endParaRPr lang="en-GB" b="1">
                        <a:effectLst/>
                      </a:endParaRPr>
                    </a:p>
                  </a:txBody>
                  <a:tcPr marL="66675" marR="66675"/>
                </a:tc>
                <a:tc>
                  <a:txBody>
                    <a:bodyPr/>
                    <a:lstStyle/>
                    <a:p>
                      <a:pPr algn="l" rtl="0" fontAlgn="base"/>
                      <a:r>
                        <a:rPr lang="en-GB" sz="1100" dirty="0">
                          <a:effectLst/>
                        </a:rPr>
                        <a:t>Projecting your movements outwards into the space with appropriate energy. </a:t>
                      </a:r>
                      <a:endParaRPr lang="en-GB" dirty="0">
                        <a:effectLst/>
                      </a:endParaRPr>
                    </a:p>
                  </a:txBody>
                  <a:tcPr marL="66675" marR="66675"/>
                </a:tc>
                <a:extLst>
                  <a:ext uri="{0D108BD9-81ED-4DB2-BD59-A6C34878D82A}">
                    <a16:rowId xmlns:a16="http://schemas.microsoft.com/office/drawing/2014/main" val="3276828621"/>
                  </a:ext>
                </a:extLst>
              </a:tr>
              <a:tr h="190500">
                <a:tc>
                  <a:txBody>
                    <a:bodyPr/>
                    <a:lstStyle/>
                    <a:p>
                      <a:pPr algn="ctr" rtl="0" fontAlgn="base"/>
                      <a:r>
                        <a:rPr lang="en-GB" sz="1100" b="1" dirty="0">
                          <a:effectLst/>
                        </a:rPr>
                        <a:t>Dynamic Awareness </a:t>
                      </a:r>
                      <a:endParaRPr lang="en-GB" b="1">
                        <a:effectLst/>
                      </a:endParaRPr>
                    </a:p>
                  </a:txBody>
                  <a:tcPr marL="66675" marR="66675"/>
                </a:tc>
                <a:tc>
                  <a:txBody>
                    <a:bodyPr/>
                    <a:lstStyle/>
                    <a:p>
                      <a:pPr algn="l" rtl="0" fontAlgn="base"/>
                      <a:r>
                        <a:rPr lang="en-GB" sz="1100" dirty="0">
                          <a:effectLst/>
                        </a:rPr>
                        <a:t>Noticing and applying the correct quality to each movement. For example: sharp, soft, fluid etc.  </a:t>
                      </a:r>
                      <a:endParaRPr lang="en-GB" dirty="0">
                        <a:effectLst/>
                      </a:endParaRPr>
                    </a:p>
                  </a:txBody>
                  <a:tcPr marL="66675" marR="66675"/>
                </a:tc>
                <a:extLst>
                  <a:ext uri="{0D108BD9-81ED-4DB2-BD59-A6C34878D82A}">
                    <a16:rowId xmlns:a16="http://schemas.microsoft.com/office/drawing/2014/main" val="2856223808"/>
                  </a:ext>
                </a:extLst>
              </a:tr>
            </a:tbl>
          </a:graphicData>
        </a:graphic>
      </p:graphicFrame>
      <p:graphicFrame>
        <p:nvGraphicFramePr>
          <p:cNvPr id="20" name="Table 19">
            <a:extLst>
              <a:ext uri="{FF2B5EF4-FFF2-40B4-BE49-F238E27FC236}">
                <a16:creationId xmlns:a16="http://schemas.microsoft.com/office/drawing/2014/main" id="{F350E441-9289-A360-2667-06EC53C927D1}"/>
              </a:ext>
            </a:extLst>
          </p:cNvPr>
          <p:cNvGraphicFramePr>
            <a:graphicFrameLocks noGrp="1"/>
          </p:cNvGraphicFramePr>
          <p:nvPr>
            <p:extLst>
              <p:ext uri="{D42A27DB-BD31-4B8C-83A1-F6EECF244321}">
                <p14:modId xmlns:p14="http://schemas.microsoft.com/office/powerpoint/2010/main" val="2910654556"/>
              </p:ext>
            </p:extLst>
          </p:nvPr>
        </p:nvGraphicFramePr>
        <p:xfrm>
          <a:off x="6719454" y="1235363"/>
          <a:ext cx="5350710" cy="2685010"/>
        </p:xfrm>
        <a:graphic>
          <a:graphicData uri="http://schemas.openxmlformats.org/drawingml/2006/table">
            <a:tbl>
              <a:tblPr bandRow="1">
                <a:tableStyleId>{5940675A-B579-460E-94D1-54222C63F5DA}</a:tableStyleId>
              </a:tblPr>
              <a:tblGrid>
                <a:gridCol w="1215299">
                  <a:extLst>
                    <a:ext uri="{9D8B030D-6E8A-4147-A177-3AD203B41FA5}">
                      <a16:colId xmlns:a16="http://schemas.microsoft.com/office/drawing/2014/main" val="349171102"/>
                    </a:ext>
                  </a:extLst>
                </a:gridCol>
                <a:gridCol w="4135411">
                  <a:extLst>
                    <a:ext uri="{9D8B030D-6E8A-4147-A177-3AD203B41FA5}">
                      <a16:colId xmlns:a16="http://schemas.microsoft.com/office/drawing/2014/main" val="1651331487"/>
                    </a:ext>
                  </a:extLst>
                </a:gridCol>
              </a:tblGrid>
              <a:tr h="277090">
                <a:tc>
                  <a:txBody>
                    <a:bodyPr/>
                    <a:lstStyle/>
                    <a:p>
                      <a:pPr lvl="0" algn="ctr">
                        <a:buNone/>
                      </a:pPr>
                      <a:r>
                        <a:rPr lang="en-GB" sz="1100" b="1" u="sng" dirty="0">
                          <a:effectLst/>
                        </a:rPr>
                        <a:t>Keyword</a:t>
                      </a:r>
                    </a:p>
                  </a:txBody>
                  <a:tcPr marL="66674" marR="66674"/>
                </a:tc>
                <a:tc>
                  <a:txBody>
                    <a:bodyPr/>
                    <a:lstStyle/>
                    <a:p>
                      <a:pPr lvl="0" algn="l">
                        <a:buNone/>
                      </a:pPr>
                      <a:r>
                        <a:rPr lang="en-GB" sz="1100" b="1" u="sng" dirty="0">
                          <a:effectLst/>
                        </a:rPr>
                        <a:t>Definition</a:t>
                      </a:r>
                      <a:endParaRPr lang="en-US"/>
                    </a:p>
                  </a:txBody>
                  <a:tcPr marL="66674" marR="66674"/>
                </a:tc>
                <a:extLst>
                  <a:ext uri="{0D108BD9-81ED-4DB2-BD59-A6C34878D82A}">
                    <a16:rowId xmlns:a16="http://schemas.microsoft.com/office/drawing/2014/main" val="53042633"/>
                  </a:ext>
                </a:extLst>
              </a:tr>
              <a:tr h="142875">
                <a:tc>
                  <a:txBody>
                    <a:bodyPr/>
                    <a:lstStyle/>
                    <a:p>
                      <a:pPr algn="ctr" rtl="0" fontAlgn="base"/>
                      <a:r>
                        <a:rPr lang="en-GB" sz="1100" dirty="0">
                          <a:effectLst/>
                        </a:rPr>
                        <a:t>Canon </a:t>
                      </a:r>
                      <a:endParaRPr lang="en-GB" dirty="0">
                        <a:effectLst/>
                      </a:endParaRPr>
                    </a:p>
                  </a:txBody>
                  <a:tcPr marL="66675" marR="66675"/>
                </a:tc>
                <a:tc>
                  <a:txBody>
                    <a:bodyPr/>
                    <a:lstStyle/>
                    <a:p>
                      <a:pPr algn="just" rtl="0" fontAlgn="base"/>
                      <a:r>
                        <a:rPr lang="en-GB" sz="1100" dirty="0">
                          <a:effectLst/>
                        </a:rPr>
                        <a:t>Performing the same movement one after another.  </a:t>
                      </a:r>
                      <a:endParaRPr lang="en-GB" dirty="0">
                        <a:effectLst/>
                      </a:endParaRPr>
                    </a:p>
                  </a:txBody>
                  <a:tcPr marL="66675" marR="66675"/>
                </a:tc>
                <a:extLst>
                  <a:ext uri="{0D108BD9-81ED-4DB2-BD59-A6C34878D82A}">
                    <a16:rowId xmlns:a16="http://schemas.microsoft.com/office/drawing/2014/main" val="1316219739"/>
                  </a:ext>
                </a:extLst>
              </a:tr>
              <a:tr h="142875">
                <a:tc>
                  <a:txBody>
                    <a:bodyPr/>
                    <a:lstStyle/>
                    <a:p>
                      <a:pPr algn="ctr" rtl="0" fontAlgn="base"/>
                      <a:r>
                        <a:rPr lang="en-GB" sz="1100" dirty="0">
                          <a:effectLst/>
                        </a:rPr>
                        <a:t>Unison </a:t>
                      </a:r>
                      <a:endParaRPr lang="en-GB" dirty="0">
                        <a:effectLst/>
                      </a:endParaRPr>
                    </a:p>
                  </a:txBody>
                  <a:tcPr marL="66675" marR="66675"/>
                </a:tc>
                <a:tc>
                  <a:txBody>
                    <a:bodyPr/>
                    <a:lstStyle/>
                    <a:p>
                      <a:pPr algn="just" rtl="0" fontAlgn="base"/>
                      <a:r>
                        <a:rPr lang="en-GB" sz="1100" dirty="0">
                          <a:effectLst/>
                        </a:rPr>
                        <a:t>Performing the same movement at the same time </a:t>
                      </a:r>
                      <a:endParaRPr lang="en-GB" dirty="0">
                        <a:effectLst/>
                      </a:endParaRPr>
                    </a:p>
                  </a:txBody>
                  <a:tcPr marL="66675" marR="66675"/>
                </a:tc>
                <a:extLst>
                  <a:ext uri="{0D108BD9-81ED-4DB2-BD59-A6C34878D82A}">
                    <a16:rowId xmlns:a16="http://schemas.microsoft.com/office/drawing/2014/main" val="3959690453"/>
                  </a:ext>
                </a:extLst>
              </a:tr>
              <a:tr h="152400">
                <a:tc>
                  <a:txBody>
                    <a:bodyPr/>
                    <a:lstStyle/>
                    <a:p>
                      <a:pPr algn="ctr" rtl="0" fontAlgn="base"/>
                      <a:r>
                        <a:rPr lang="en-GB" sz="1100" dirty="0">
                          <a:effectLst/>
                        </a:rPr>
                        <a:t>Formation </a:t>
                      </a:r>
                      <a:endParaRPr lang="en-GB" dirty="0">
                        <a:effectLst/>
                      </a:endParaRPr>
                    </a:p>
                  </a:txBody>
                  <a:tcPr marL="66675" marR="66675"/>
                </a:tc>
                <a:tc>
                  <a:txBody>
                    <a:bodyPr/>
                    <a:lstStyle/>
                    <a:p>
                      <a:pPr algn="just" rtl="0" fontAlgn="base"/>
                      <a:r>
                        <a:rPr lang="en-GB" sz="1100" dirty="0">
                          <a:effectLst/>
                        </a:rPr>
                        <a:t>The position you stand in to perform.  </a:t>
                      </a:r>
                      <a:endParaRPr lang="en-GB" dirty="0">
                        <a:effectLst/>
                      </a:endParaRPr>
                    </a:p>
                  </a:txBody>
                  <a:tcPr marL="66675" marR="66675"/>
                </a:tc>
                <a:extLst>
                  <a:ext uri="{0D108BD9-81ED-4DB2-BD59-A6C34878D82A}">
                    <a16:rowId xmlns:a16="http://schemas.microsoft.com/office/drawing/2014/main" val="3523370899"/>
                  </a:ext>
                </a:extLst>
              </a:tr>
              <a:tr h="142875">
                <a:tc>
                  <a:txBody>
                    <a:bodyPr/>
                    <a:lstStyle/>
                    <a:p>
                      <a:pPr algn="ctr" rtl="0" fontAlgn="base"/>
                      <a:r>
                        <a:rPr lang="en-GB" sz="1100" dirty="0">
                          <a:effectLst/>
                        </a:rPr>
                        <a:t>Levels </a:t>
                      </a:r>
                      <a:endParaRPr lang="en-GB" dirty="0">
                        <a:effectLst/>
                      </a:endParaRPr>
                    </a:p>
                  </a:txBody>
                  <a:tcPr marL="66675" marR="66675"/>
                </a:tc>
                <a:tc>
                  <a:txBody>
                    <a:bodyPr/>
                    <a:lstStyle/>
                    <a:p>
                      <a:pPr algn="just" rtl="0" fontAlgn="base"/>
                      <a:r>
                        <a:rPr lang="en-GB" sz="1100" dirty="0">
                          <a:effectLst/>
                        </a:rPr>
                        <a:t>The height at which you perform your movement </a:t>
                      </a:r>
                      <a:endParaRPr lang="en-GB" dirty="0">
                        <a:effectLst/>
                      </a:endParaRPr>
                    </a:p>
                  </a:txBody>
                  <a:tcPr marL="66675" marR="66675"/>
                </a:tc>
                <a:extLst>
                  <a:ext uri="{0D108BD9-81ED-4DB2-BD59-A6C34878D82A}">
                    <a16:rowId xmlns:a16="http://schemas.microsoft.com/office/drawing/2014/main" val="3456361978"/>
                  </a:ext>
                </a:extLst>
              </a:tr>
              <a:tr h="142875">
                <a:tc>
                  <a:txBody>
                    <a:bodyPr/>
                    <a:lstStyle/>
                    <a:p>
                      <a:pPr algn="ctr" rtl="0" fontAlgn="base"/>
                      <a:r>
                        <a:rPr lang="en-GB" sz="1100" dirty="0">
                          <a:effectLst/>
                        </a:rPr>
                        <a:t>Repetition </a:t>
                      </a:r>
                      <a:endParaRPr lang="en-GB" dirty="0">
                        <a:effectLst/>
                      </a:endParaRPr>
                    </a:p>
                  </a:txBody>
                  <a:tcPr marL="66675" marR="66675"/>
                </a:tc>
                <a:tc>
                  <a:txBody>
                    <a:bodyPr/>
                    <a:lstStyle/>
                    <a:p>
                      <a:pPr algn="just" rtl="0" fontAlgn="base"/>
                      <a:r>
                        <a:rPr lang="en-GB" sz="1100" dirty="0">
                          <a:effectLst/>
                        </a:rPr>
                        <a:t>Repeating the same movement or phrase more than once </a:t>
                      </a:r>
                      <a:endParaRPr lang="en-GB" dirty="0">
                        <a:effectLst/>
                      </a:endParaRPr>
                    </a:p>
                  </a:txBody>
                  <a:tcPr marL="66675" marR="66675"/>
                </a:tc>
                <a:extLst>
                  <a:ext uri="{0D108BD9-81ED-4DB2-BD59-A6C34878D82A}">
                    <a16:rowId xmlns:a16="http://schemas.microsoft.com/office/drawing/2014/main" val="3948156053"/>
                  </a:ext>
                </a:extLst>
              </a:tr>
              <a:tr h="142875">
                <a:tc>
                  <a:txBody>
                    <a:bodyPr/>
                    <a:lstStyle/>
                    <a:p>
                      <a:pPr algn="ctr" rtl="0" fontAlgn="base"/>
                      <a:r>
                        <a:rPr lang="en-GB" sz="1100" dirty="0">
                          <a:effectLst/>
                        </a:rPr>
                        <a:t>Accumulation </a:t>
                      </a:r>
                      <a:endParaRPr lang="en-GB" dirty="0">
                        <a:effectLst/>
                      </a:endParaRPr>
                    </a:p>
                  </a:txBody>
                  <a:tcPr marL="66675" marR="66675"/>
                </a:tc>
                <a:tc>
                  <a:txBody>
                    <a:bodyPr/>
                    <a:lstStyle/>
                    <a:p>
                      <a:pPr algn="just" rtl="0" fontAlgn="base"/>
                      <a:r>
                        <a:rPr lang="en-GB" sz="1100" dirty="0">
                          <a:effectLst/>
                        </a:rPr>
                        <a:t>Gaining dancers as a phrase is performed </a:t>
                      </a:r>
                      <a:endParaRPr lang="en-GB" dirty="0">
                        <a:effectLst/>
                      </a:endParaRPr>
                    </a:p>
                  </a:txBody>
                  <a:tcPr marL="66675" marR="66675"/>
                </a:tc>
                <a:extLst>
                  <a:ext uri="{0D108BD9-81ED-4DB2-BD59-A6C34878D82A}">
                    <a16:rowId xmlns:a16="http://schemas.microsoft.com/office/drawing/2014/main" val="4000369296"/>
                  </a:ext>
                </a:extLst>
              </a:tr>
              <a:tr h="142875">
                <a:tc>
                  <a:txBody>
                    <a:bodyPr/>
                    <a:lstStyle/>
                    <a:p>
                      <a:pPr algn="ctr" rtl="0" fontAlgn="base"/>
                      <a:r>
                        <a:rPr lang="en-GB" sz="1100" dirty="0">
                          <a:effectLst/>
                        </a:rPr>
                        <a:t>Juxtaposition </a:t>
                      </a:r>
                      <a:endParaRPr lang="en-GB" dirty="0">
                        <a:effectLst/>
                      </a:endParaRPr>
                    </a:p>
                  </a:txBody>
                  <a:tcPr marL="66675" marR="66675"/>
                </a:tc>
                <a:tc>
                  <a:txBody>
                    <a:bodyPr/>
                    <a:lstStyle/>
                    <a:p>
                      <a:pPr algn="just" rtl="0" fontAlgn="base"/>
                      <a:r>
                        <a:rPr lang="en-GB" sz="1100" dirty="0">
                          <a:effectLst/>
                        </a:rPr>
                        <a:t>Showing a contrast on stage. This can be applied using speed or style etc </a:t>
                      </a:r>
                      <a:endParaRPr lang="en-GB" dirty="0">
                        <a:effectLst/>
                      </a:endParaRPr>
                    </a:p>
                  </a:txBody>
                  <a:tcPr marL="66675" marR="66675"/>
                </a:tc>
                <a:extLst>
                  <a:ext uri="{0D108BD9-81ED-4DB2-BD59-A6C34878D82A}">
                    <a16:rowId xmlns:a16="http://schemas.microsoft.com/office/drawing/2014/main" val="4292834413"/>
                  </a:ext>
                </a:extLst>
              </a:tr>
              <a:tr h="142875">
                <a:tc>
                  <a:txBody>
                    <a:bodyPr/>
                    <a:lstStyle/>
                    <a:p>
                      <a:pPr algn="ctr" rtl="0" fontAlgn="base"/>
                      <a:r>
                        <a:rPr lang="en-GB" sz="1100" dirty="0">
                          <a:effectLst/>
                        </a:rPr>
                        <a:t>Fragmentation </a:t>
                      </a:r>
                      <a:endParaRPr lang="en-GB" dirty="0">
                        <a:effectLst/>
                      </a:endParaRPr>
                    </a:p>
                  </a:txBody>
                  <a:tcPr marL="66675" marR="66675"/>
                </a:tc>
                <a:tc>
                  <a:txBody>
                    <a:bodyPr/>
                    <a:lstStyle/>
                    <a:p>
                      <a:pPr algn="just" rtl="0" fontAlgn="base"/>
                      <a:r>
                        <a:rPr lang="en-GB" sz="1100" dirty="0">
                          <a:effectLst/>
                        </a:rPr>
                        <a:t>Dividing the dance into smaller chunks and reordering this to create a new phrase </a:t>
                      </a:r>
                      <a:endParaRPr lang="en-GB" dirty="0">
                        <a:effectLst/>
                      </a:endParaRPr>
                    </a:p>
                  </a:txBody>
                  <a:tcPr marL="66675" marR="66675"/>
                </a:tc>
                <a:extLst>
                  <a:ext uri="{0D108BD9-81ED-4DB2-BD59-A6C34878D82A}">
                    <a16:rowId xmlns:a16="http://schemas.microsoft.com/office/drawing/2014/main" val="93074462"/>
                  </a:ext>
                </a:extLst>
              </a:tr>
            </a:tbl>
          </a:graphicData>
        </a:graphic>
      </p:graphicFrame>
      <p:sp>
        <p:nvSpPr>
          <p:cNvPr id="34" name="Google Shape;84;p1">
            <a:extLst>
              <a:ext uri="{FF2B5EF4-FFF2-40B4-BE49-F238E27FC236}">
                <a16:creationId xmlns:a16="http://schemas.microsoft.com/office/drawing/2014/main" id="{B216A559-89CA-6817-B9F7-83D3C30C43B8}"/>
              </a:ext>
            </a:extLst>
          </p:cNvPr>
          <p:cNvSpPr txBox="1"/>
          <p:nvPr/>
        </p:nvSpPr>
        <p:spPr>
          <a:xfrm>
            <a:off x="7843518" y="788588"/>
            <a:ext cx="3092137" cy="354082"/>
          </a:xfrm>
          <a:prstGeom prst="rect">
            <a:avLst/>
          </a:prstGeom>
          <a:noFill/>
          <a:ln w="25400" cap="flat" cmpd="sng">
            <a:solidFill>
              <a:srgbClr val="F79646"/>
            </a:solidFill>
            <a:prstDash val="solid"/>
            <a:miter lim="800000"/>
            <a:headEnd type="none" w="sm" len="sm"/>
            <a:tailEnd type="none" w="sm" len="sm"/>
          </a:ln>
        </p:spPr>
        <p:txBody>
          <a:bodyPr spcFirstLastPara="1" wrap="square" lIns="91400" tIns="45700" rIns="91400"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200" b="1" dirty="0">
                <a:latin typeface="Comic Sans MS"/>
                <a:sym typeface="Comic Sans MS"/>
              </a:rPr>
              <a:t>Key Vocabulary: Choreographic Devices</a:t>
            </a:r>
            <a:endParaRPr lang="en-US" dirty="0"/>
          </a:p>
        </p:txBody>
      </p:sp>
      <p:sp>
        <p:nvSpPr>
          <p:cNvPr id="35" name="TextBox 34">
            <a:extLst>
              <a:ext uri="{FF2B5EF4-FFF2-40B4-BE49-F238E27FC236}">
                <a16:creationId xmlns:a16="http://schemas.microsoft.com/office/drawing/2014/main" id="{15501047-D493-08ED-9C5E-8DA0C0B0EC6C}"/>
              </a:ext>
            </a:extLst>
          </p:cNvPr>
          <p:cNvSpPr txBox="1"/>
          <p:nvPr/>
        </p:nvSpPr>
        <p:spPr>
          <a:xfrm>
            <a:off x="152401" y="787400"/>
            <a:ext cx="6480562" cy="1785104"/>
          </a:xfrm>
          <a:prstGeom prst="rect">
            <a:avLst/>
          </a:prstGeom>
          <a:noFill/>
          <a:ln w="28575">
            <a:solidFill>
              <a:schemeClr val="bg1">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solidFill>
                  <a:schemeClr val="dk1"/>
                </a:solidFill>
                <a:ea typeface="+mn-lt"/>
                <a:cs typeface="+mn-lt"/>
              </a:rPr>
              <a:t>What is Street Dance?</a:t>
            </a:r>
            <a:r>
              <a:rPr lang="en-GB" sz="1100" b="1" dirty="0">
                <a:solidFill>
                  <a:schemeClr val="dk1"/>
                </a:solidFill>
                <a:latin typeface="Comic Sans MS"/>
                <a:cs typeface="Calibri"/>
              </a:rPr>
              <a:t> </a:t>
            </a:r>
            <a:r>
              <a:rPr lang="en-GB" sz="1100" dirty="0">
                <a:ea typeface="+mn-lt"/>
                <a:cs typeface="+mn-lt"/>
              </a:rPr>
              <a:t>Street dance is an umbrella term – this means that it encompasses a wide range of styles and has many influences, it is not one independent style of dance. </a:t>
            </a:r>
            <a:r>
              <a:rPr lang="en" sz="1100" dirty="0">
                <a:ea typeface="+mn-lt"/>
                <a:cs typeface="+mn-lt"/>
              </a:rPr>
              <a:t>Street dance has evolved in urban open spaces such as streets, dance parties, parks, school yards, and nightclubs. Street dance is a </a:t>
            </a:r>
            <a:r>
              <a:rPr lang="en" sz="1100" dirty="0">
                <a:solidFill>
                  <a:schemeClr val="dk1"/>
                </a:solidFill>
                <a:ea typeface="+mn-lt"/>
                <a:cs typeface="+mn-lt"/>
              </a:rPr>
              <a:t>vernacular dance</a:t>
            </a:r>
            <a:r>
              <a:rPr lang="en" sz="1100" dirty="0">
                <a:ea typeface="+mn-lt"/>
                <a:cs typeface="+mn-lt"/>
              </a:rPr>
              <a:t>, vernacular dances are often </a:t>
            </a:r>
            <a:r>
              <a:rPr lang="en" sz="1100" dirty="0">
                <a:solidFill>
                  <a:schemeClr val="dk1"/>
                </a:solidFill>
                <a:ea typeface="+mn-lt"/>
                <a:cs typeface="+mn-lt"/>
              </a:rPr>
              <a:t>improvised</a:t>
            </a:r>
            <a:r>
              <a:rPr lang="en" sz="1100" dirty="0">
                <a:ea typeface="+mn-lt"/>
                <a:cs typeface="+mn-lt"/>
              </a:rPr>
              <a:t> and </a:t>
            </a:r>
            <a:r>
              <a:rPr lang="en" sz="1100" dirty="0">
                <a:solidFill>
                  <a:schemeClr val="dk1"/>
                </a:solidFill>
                <a:ea typeface="+mn-lt"/>
                <a:cs typeface="+mn-lt"/>
              </a:rPr>
              <a:t>social</a:t>
            </a:r>
            <a:r>
              <a:rPr lang="en" sz="1100" dirty="0">
                <a:ea typeface="+mn-lt"/>
                <a:cs typeface="+mn-lt"/>
              </a:rPr>
              <a:t> in nature. This encourages interaction with spectators and other dancers. </a:t>
            </a:r>
          </a:p>
          <a:p>
            <a:r>
              <a:rPr lang="en-GB" sz="1100" b="1" dirty="0">
                <a:ea typeface="+mn-lt"/>
                <a:cs typeface="+mn-lt"/>
              </a:rPr>
              <a:t>What influenced the development of street dance? </a:t>
            </a:r>
            <a:r>
              <a:rPr lang="en-GB" sz="1100" dirty="0">
                <a:latin typeface="Aptos"/>
                <a:ea typeface="Verdana"/>
                <a:cs typeface="+mn-lt"/>
              </a:rPr>
              <a:t>Hip Hop Culture in New York in the 1970’s, ‘Funk’ styles of dance in California and Jazz Dance</a:t>
            </a:r>
          </a:p>
          <a:p>
            <a:r>
              <a:rPr lang="en-GB" sz="1100" b="1" dirty="0">
                <a:ea typeface="+mn-lt"/>
                <a:cs typeface="+mn-lt"/>
              </a:rPr>
              <a:t>Where did Street Dance develop? </a:t>
            </a:r>
            <a:r>
              <a:rPr lang="en-GB" sz="1100" dirty="0">
                <a:solidFill>
                  <a:srgbClr val="202124"/>
                </a:solidFill>
                <a:ea typeface="+mn-lt"/>
                <a:cs typeface="+mn-lt"/>
              </a:rPr>
              <a:t>New York in the 1970s. Evolving on the streets of Manhattan and the Bronx, it was developed as an improvised, social dance form, reacting against traditional, high-art dance styles.</a:t>
            </a:r>
          </a:p>
        </p:txBody>
      </p:sp>
      <p:sp>
        <p:nvSpPr>
          <p:cNvPr id="7" name="Google Shape;84;p1">
            <a:extLst>
              <a:ext uri="{FF2B5EF4-FFF2-40B4-BE49-F238E27FC236}">
                <a16:creationId xmlns:a16="http://schemas.microsoft.com/office/drawing/2014/main" id="{62BEE605-B82F-D907-5A6F-2E87626D6243}"/>
              </a:ext>
            </a:extLst>
          </p:cNvPr>
          <p:cNvSpPr txBox="1"/>
          <p:nvPr/>
        </p:nvSpPr>
        <p:spPr>
          <a:xfrm>
            <a:off x="4493027" y="82008"/>
            <a:ext cx="3946500" cy="561900"/>
          </a:xfrm>
          <a:prstGeom prst="rect">
            <a:avLst/>
          </a:prstGeom>
          <a:solidFill>
            <a:srgbClr val="FFFFFF"/>
          </a:solidFill>
          <a:ln w="25400" cap="flat" cmpd="sng">
            <a:solidFill>
              <a:srgbClr val="F79646"/>
            </a:solidFill>
            <a:prstDash val="solid"/>
            <a:miter lim="800000"/>
            <a:headEnd type="none" w="sm" len="sm"/>
            <a:tailEnd type="none" w="sm" len="sm"/>
          </a:ln>
        </p:spPr>
        <p:txBody>
          <a:bodyPr spcFirstLastPara="1" wrap="square" lIns="91400" tIns="45700" rIns="91400"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200"/>
            </a:pPr>
            <a:r>
              <a:rPr lang="en-GB" sz="1200" b="1" i="0" u="none" strike="noStrike" cap="none" dirty="0">
                <a:solidFill>
                  <a:srgbClr val="000000"/>
                </a:solidFill>
                <a:latin typeface="Comic Sans MS"/>
                <a:ea typeface="Comic Sans MS"/>
                <a:cs typeface="Comic Sans MS"/>
                <a:sym typeface="Comic Sans MS"/>
              </a:rPr>
              <a:t>Subject:</a:t>
            </a:r>
            <a:r>
              <a:rPr lang="en-GB" sz="1200" b="1" dirty="0">
                <a:latin typeface="Comic Sans MS"/>
                <a:ea typeface="Comic Sans MS"/>
                <a:cs typeface="Comic Sans MS"/>
                <a:sym typeface="Comic Sans MS"/>
              </a:rPr>
              <a:t> </a:t>
            </a:r>
            <a:r>
              <a:rPr lang="en-GB" sz="1200" b="1" i="0" u="none" strike="noStrike" cap="none" dirty="0">
                <a:solidFill>
                  <a:srgbClr val="000000"/>
                </a:solidFill>
                <a:latin typeface="Comic Sans MS"/>
                <a:ea typeface="Comic Sans MS"/>
                <a:cs typeface="Comic Sans MS"/>
                <a:sym typeface="Comic Sans MS"/>
              </a:rPr>
              <a:t> Performing Arts:</a:t>
            </a:r>
            <a:r>
              <a:rPr lang="en-GB" sz="1200" b="1" dirty="0">
                <a:latin typeface="Comic Sans MS"/>
                <a:ea typeface="Comic Sans MS"/>
                <a:cs typeface="Comic Sans MS"/>
                <a:sym typeface="Comic Sans MS"/>
              </a:rPr>
              <a:t>  Dance</a:t>
            </a:r>
            <a:endParaRPr sz="1400" b="0" i="0" u="none" strike="noStrike" cap="none" dirty="0">
              <a:solidFill>
                <a:srgbClr val="000000"/>
              </a:solidFill>
              <a:latin typeface="Comic Sans MS"/>
              <a:ea typeface="Comic Sans MS"/>
              <a:cs typeface="Comic Sans MS"/>
              <a:sym typeface="Comic Sans MS"/>
            </a:endParaRPr>
          </a:p>
          <a:p>
            <a:pPr>
              <a:buSzPts val="1200"/>
            </a:pPr>
            <a:r>
              <a:rPr lang="en-GB" sz="1200" b="1" i="0" u="none" strike="noStrike" cap="none" dirty="0">
                <a:solidFill>
                  <a:srgbClr val="000000"/>
                </a:solidFill>
                <a:latin typeface="Comic Sans MS"/>
                <a:ea typeface="Comic Sans MS"/>
                <a:cs typeface="Comic Sans MS"/>
                <a:sym typeface="Comic Sans MS"/>
              </a:rPr>
              <a:t>Topic: </a:t>
            </a:r>
            <a:r>
              <a:rPr lang="en-GB" sz="1200" b="1" dirty="0">
                <a:latin typeface="Comic Sans MS"/>
                <a:ea typeface="Comic Sans MS"/>
                <a:cs typeface="Comic Sans MS"/>
                <a:sym typeface="Comic Sans MS"/>
              </a:rPr>
              <a:t>Street Dance.                     </a:t>
            </a:r>
            <a:r>
              <a:rPr lang="en-GB" sz="1200" b="1" i="0" u="none" strike="noStrike" cap="none" dirty="0">
                <a:solidFill>
                  <a:srgbClr val="000000"/>
                </a:solidFill>
                <a:latin typeface="Comic Sans MS"/>
                <a:ea typeface="Comic Sans MS"/>
                <a:cs typeface="Comic Sans MS"/>
                <a:sym typeface="Comic Sans MS"/>
              </a:rPr>
              <a:t> Year: </a:t>
            </a:r>
            <a:r>
              <a:rPr lang="en-GB" sz="1200" b="1" dirty="0">
                <a:latin typeface="Comic Sans MS"/>
                <a:ea typeface="Comic Sans MS"/>
                <a:cs typeface="Comic Sans MS"/>
                <a:sym typeface="Comic Sans MS"/>
              </a:rPr>
              <a:t>8</a:t>
            </a:r>
            <a:endParaRPr sz="1400" b="0" i="0" u="none" strike="noStrike" cap="none" dirty="0">
              <a:solidFill>
                <a:srgbClr val="000000"/>
              </a:solidFill>
              <a:latin typeface="Comic Sans MS"/>
              <a:ea typeface="Comic Sans MS"/>
              <a:cs typeface="Comic Sans MS"/>
              <a:sym typeface="Comic Sans MS"/>
            </a:endParaRPr>
          </a:p>
        </p:txBody>
      </p:sp>
      <p:sp>
        <p:nvSpPr>
          <p:cNvPr id="9" name="Google Shape;84;p1">
            <a:extLst>
              <a:ext uri="{FF2B5EF4-FFF2-40B4-BE49-F238E27FC236}">
                <a16:creationId xmlns:a16="http://schemas.microsoft.com/office/drawing/2014/main" id="{35873BDE-29B6-E282-FE43-E59766558D6F}"/>
              </a:ext>
            </a:extLst>
          </p:cNvPr>
          <p:cNvSpPr txBox="1"/>
          <p:nvPr/>
        </p:nvSpPr>
        <p:spPr>
          <a:xfrm>
            <a:off x="1320336" y="2420589"/>
            <a:ext cx="3946500" cy="354082"/>
          </a:xfrm>
          <a:prstGeom prst="rect">
            <a:avLst/>
          </a:prstGeom>
          <a:solidFill>
            <a:schemeClr val="bg1"/>
          </a:solidFill>
          <a:ln w="25400" cap="flat" cmpd="sng">
            <a:solidFill>
              <a:srgbClr val="F79646"/>
            </a:solidFill>
            <a:prstDash val="solid"/>
            <a:miter lim="800000"/>
            <a:headEnd type="none" w="sm" len="sm"/>
            <a:tailEnd type="none" w="sm" len="sm"/>
          </a:ln>
        </p:spPr>
        <p:txBody>
          <a:bodyPr spcFirstLastPara="1" wrap="square" lIns="91400" tIns="45700" rIns="91400"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Comic Sans MS"/>
                <a:sym typeface="Comic Sans MS"/>
              </a:rPr>
              <a:t>Key Vocabulary: Physical and Performance Skills</a:t>
            </a:r>
            <a:endParaRPr lang="en-US" dirty="0"/>
          </a:p>
        </p:txBody>
      </p:sp>
      <p:pic>
        <p:nvPicPr>
          <p:cNvPr id="10" name="Picture 9" descr="A diagram of a cloud with text&#10;&#10;Description automatically generated">
            <a:extLst>
              <a:ext uri="{FF2B5EF4-FFF2-40B4-BE49-F238E27FC236}">
                <a16:creationId xmlns:a16="http://schemas.microsoft.com/office/drawing/2014/main" id="{E678087A-AA33-7652-83C6-D79641337852}"/>
              </a:ext>
            </a:extLst>
          </p:cNvPr>
          <p:cNvPicPr>
            <a:picLocks noChangeAspect="1"/>
          </p:cNvPicPr>
          <p:nvPr/>
        </p:nvPicPr>
        <p:blipFill>
          <a:blip r:embed="rId5"/>
          <a:stretch>
            <a:fillRect/>
          </a:stretch>
        </p:blipFill>
        <p:spPr>
          <a:xfrm>
            <a:off x="7843701" y="4416063"/>
            <a:ext cx="3536769" cy="2319203"/>
          </a:xfrm>
          <a:prstGeom prst="rect">
            <a:avLst/>
          </a:prstGeom>
        </p:spPr>
      </p:pic>
      <p:sp>
        <p:nvSpPr>
          <p:cNvPr id="11" name="Google Shape;84;p1">
            <a:extLst>
              <a:ext uri="{FF2B5EF4-FFF2-40B4-BE49-F238E27FC236}">
                <a16:creationId xmlns:a16="http://schemas.microsoft.com/office/drawing/2014/main" id="{A1E380AA-6D8D-FBB3-EF49-D189BA1868B1}"/>
              </a:ext>
            </a:extLst>
          </p:cNvPr>
          <p:cNvSpPr txBox="1"/>
          <p:nvPr/>
        </p:nvSpPr>
        <p:spPr>
          <a:xfrm>
            <a:off x="8400404" y="4062154"/>
            <a:ext cx="2426855" cy="354082"/>
          </a:xfrm>
          <a:prstGeom prst="rect">
            <a:avLst/>
          </a:prstGeom>
          <a:solidFill>
            <a:schemeClr val="bg1"/>
          </a:solidFill>
          <a:ln w="25400" cap="flat" cmpd="sng">
            <a:solidFill>
              <a:srgbClr val="F79646"/>
            </a:solidFill>
            <a:prstDash val="solid"/>
            <a:miter lim="800000"/>
            <a:headEnd type="none" w="sm" len="sm"/>
            <a:tailEnd type="none" w="sm" len="sm"/>
          </a:ln>
        </p:spPr>
        <p:txBody>
          <a:bodyPr spcFirstLastPara="1" wrap="square" lIns="91400" tIns="45700" rIns="91400"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Comic Sans MS"/>
                <a:sym typeface="Comic Sans MS"/>
              </a:rPr>
              <a:t>Sub-Genres of Street Dance </a:t>
            </a:r>
            <a:endParaRPr lang="en-US" dirty="0"/>
          </a:p>
        </p:txBody>
      </p:sp>
    </p:spTree>
    <p:extLst>
      <p:ext uri="{BB962C8B-B14F-4D97-AF65-F5344CB8AC3E}">
        <p14:creationId xmlns:p14="http://schemas.microsoft.com/office/powerpoint/2010/main" val="3399972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276</cp:revision>
  <dcterms:created xsi:type="dcterms:W3CDTF">2013-07-15T20:26:40Z</dcterms:created>
  <dcterms:modified xsi:type="dcterms:W3CDTF">2024-07-17T11:21:52Z</dcterms:modified>
</cp:coreProperties>
</file>