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A9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53" autoAdjust="0"/>
    <p:restoredTop sz="94660"/>
  </p:normalViewPr>
  <p:slideViewPr>
    <p:cSldViewPr snapToGrid="0">
      <p:cViewPr>
        <p:scale>
          <a:sx n="90" d="100"/>
          <a:sy n="90" d="100"/>
        </p:scale>
        <p:origin x="144" y="17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C094FF-FB88-3F4F-82CB-16F0FE1E1312}" type="datetimeFigureOut">
              <a:rPr lang="en-US" smtClean="0"/>
              <a:t>9/18/24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9196DD-08EA-3F48-B22C-CFDD98FA3D73}" type="slidenum">
              <a:rPr lang="en-US" smtClean="0"/>
              <a:t>‹#›</a:t>
            </a:fld>
            <a:endParaRPr lang="en-US"/>
          </a:p>
        </p:txBody>
      </p:sp>
    </p:spTree>
    <p:extLst>
      <p:ext uri="{BB962C8B-B14F-4D97-AF65-F5344CB8AC3E}">
        <p14:creationId xmlns:p14="http://schemas.microsoft.com/office/powerpoint/2010/main" val="339688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9/18/24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9/18/24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9/18/24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9/18/24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9/18/24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84;p1">
            <a:extLst>
              <a:ext uri="{FF2B5EF4-FFF2-40B4-BE49-F238E27FC236}">
                <a16:creationId xmlns:a16="http://schemas.microsoft.com/office/drawing/2014/main" id="{62BEE605-B82F-D907-5A6F-2E87626D6243}"/>
              </a:ext>
            </a:extLst>
          </p:cNvPr>
          <p:cNvSpPr txBox="1"/>
          <p:nvPr/>
        </p:nvSpPr>
        <p:spPr>
          <a:xfrm>
            <a:off x="4385516" y="96911"/>
            <a:ext cx="4444217" cy="561900"/>
          </a:xfrm>
          <a:prstGeom prst="rect">
            <a:avLst/>
          </a:prstGeom>
          <a:solidFill>
            <a:srgbClr val="FFFFFF"/>
          </a:solidFill>
          <a:ln w="25400" cap="flat" cmpd="sng">
            <a:solidFill>
              <a:srgbClr val="F79646"/>
            </a:solidFill>
            <a:prstDash val="solid"/>
            <a:miter lim="800000"/>
            <a:headEnd type="none" w="sm" len="sm"/>
            <a:tailEnd type="none" w="sm" len="sm"/>
          </a:ln>
        </p:spPr>
        <p:txBody>
          <a:bodyPr spcFirstLastPara="1" wrap="square" lIns="91400" tIns="45700" rIns="91400"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1200"/>
            </a:pPr>
            <a:r>
              <a:rPr lang="en-GB" sz="1200" b="1" i="0" u="none" strike="noStrike" cap="none" dirty="0">
                <a:solidFill>
                  <a:srgbClr val="000000"/>
                </a:solidFill>
                <a:latin typeface="Comic Sans MS"/>
                <a:ea typeface="Comic Sans MS"/>
                <a:cs typeface="Comic Sans MS"/>
                <a:sym typeface="Comic Sans MS"/>
              </a:rPr>
              <a:t>Subject:</a:t>
            </a:r>
            <a:r>
              <a:rPr lang="en-GB" sz="1200" b="1" dirty="0">
                <a:latin typeface="Comic Sans MS"/>
                <a:ea typeface="Comic Sans MS"/>
                <a:cs typeface="Comic Sans MS"/>
                <a:sym typeface="Comic Sans MS"/>
              </a:rPr>
              <a:t> </a:t>
            </a:r>
            <a:r>
              <a:rPr lang="en-GB" sz="1200" b="1" i="0" u="none" strike="noStrike" cap="none" dirty="0">
                <a:solidFill>
                  <a:srgbClr val="000000"/>
                </a:solidFill>
                <a:latin typeface="Comic Sans MS"/>
                <a:ea typeface="Comic Sans MS"/>
                <a:cs typeface="Comic Sans MS"/>
                <a:sym typeface="Comic Sans MS"/>
              </a:rPr>
              <a:t> Performing Arts:</a:t>
            </a:r>
            <a:r>
              <a:rPr lang="en-GB" sz="1200" b="1" dirty="0">
                <a:latin typeface="Comic Sans MS"/>
                <a:ea typeface="Comic Sans MS"/>
                <a:cs typeface="Comic Sans MS"/>
                <a:sym typeface="Comic Sans MS"/>
              </a:rPr>
              <a:t>  Drama </a:t>
            </a:r>
          </a:p>
          <a:p>
            <a:pPr>
              <a:buSzPts val="1200"/>
            </a:pPr>
            <a:r>
              <a:rPr lang="en-GB" sz="1200" b="1" i="0" u="none" strike="noStrike" cap="none" dirty="0">
                <a:solidFill>
                  <a:srgbClr val="000000"/>
                </a:solidFill>
                <a:latin typeface="Comic Sans MS"/>
                <a:ea typeface="Comic Sans MS"/>
                <a:cs typeface="Comic Sans MS"/>
                <a:sym typeface="Comic Sans MS"/>
              </a:rPr>
              <a:t>Topic: </a:t>
            </a:r>
            <a:r>
              <a:rPr lang="en-GB" sz="1200" b="1" dirty="0">
                <a:latin typeface="Comic Sans MS"/>
                <a:ea typeface="Comic Sans MS"/>
                <a:cs typeface="Comic Sans MS"/>
                <a:sym typeface="Comic Sans MS"/>
              </a:rPr>
              <a:t>Development of Theatre: Elizabethan          </a:t>
            </a:r>
            <a:r>
              <a:rPr lang="en-GB" sz="1200" b="1" i="0" u="none" strike="noStrike" cap="none" dirty="0">
                <a:solidFill>
                  <a:srgbClr val="000000"/>
                </a:solidFill>
                <a:latin typeface="Comic Sans MS"/>
                <a:ea typeface="Comic Sans MS"/>
                <a:cs typeface="Comic Sans MS"/>
                <a:sym typeface="Comic Sans MS"/>
              </a:rPr>
              <a:t>Year: 8</a:t>
            </a:r>
            <a:endParaRPr sz="1400" b="0" i="0" u="none" strike="noStrike" cap="none" dirty="0">
              <a:solidFill>
                <a:srgbClr val="000000"/>
              </a:solidFill>
              <a:latin typeface="Comic Sans MS"/>
              <a:ea typeface="Comic Sans MS"/>
              <a:cs typeface="Comic Sans MS"/>
              <a:sym typeface="Comic Sans MS"/>
            </a:endParaRPr>
          </a:p>
        </p:txBody>
      </p:sp>
      <p:pic>
        <p:nvPicPr>
          <p:cNvPr id="5" name="Google Shape;85;p1">
            <a:extLst>
              <a:ext uri="{FF2B5EF4-FFF2-40B4-BE49-F238E27FC236}">
                <a16:creationId xmlns:a16="http://schemas.microsoft.com/office/drawing/2014/main" id="{E1AC98CC-58DC-F136-A93D-BC3B8788B6B7}"/>
              </a:ext>
            </a:extLst>
          </p:cNvPr>
          <p:cNvPicPr preferRelativeResize="0"/>
          <p:nvPr/>
        </p:nvPicPr>
        <p:blipFill rotWithShape="1">
          <a:blip r:embed="rId2">
            <a:alphaModFix/>
          </a:blip>
          <a:srcRect/>
          <a:stretch/>
        </p:blipFill>
        <p:spPr>
          <a:xfrm>
            <a:off x="10072306" y="1225"/>
            <a:ext cx="1447800" cy="576262"/>
          </a:xfrm>
          <a:prstGeom prst="rect">
            <a:avLst/>
          </a:prstGeom>
          <a:noFill/>
          <a:ln>
            <a:noFill/>
          </a:ln>
        </p:spPr>
      </p:pic>
      <p:pic>
        <p:nvPicPr>
          <p:cNvPr id="6" name="Google Shape;86;p1">
            <a:extLst>
              <a:ext uri="{FF2B5EF4-FFF2-40B4-BE49-F238E27FC236}">
                <a16:creationId xmlns:a16="http://schemas.microsoft.com/office/drawing/2014/main" id="{773CD582-3971-8DF8-264E-DD4AECC9BDB4}"/>
              </a:ext>
            </a:extLst>
          </p:cNvPr>
          <p:cNvPicPr preferRelativeResize="0"/>
          <p:nvPr/>
        </p:nvPicPr>
        <p:blipFill rotWithShape="1">
          <a:blip r:embed="rId3">
            <a:alphaModFix/>
          </a:blip>
          <a:srcRect/>
          <a:stretch/>
        </p:blipFill>
        <p:spPr>
          <a:xfrm>
            <a:off x="25400" y="30162"/>
            <a:ext cx="1570037" cy="669925"/>
          </a:xfrm>
          <a:prstGeom prst="rect">
            <a:avLst/>
          </a:prstGeom>
          <a:noFill/>
          <a:ln>
            <a:noFill/>
          </a:ln>
        </p:spPr>
      </p:pic>
      <p:pic>
        <p:nvPicPr>
          <p:cNvPr id="7" name="Google Shape;87;p1" title="Points scored">
            <a:extLst>
              <a:ext uri="{FF2B5EF4-FFF2-40B4-BE49-F238E27FC236}">
                <a16:creationId xmlns:a16="http://schemas.microsoft.com/office/drawing/2014/main" id="{E6F83343-AD49-7BA2-0D7A-EB9F23DBA3B8}"/>
              </a:ext>
            </a:extLst>
          </p:cNvPr>
          <p:cNvPicPr preferRelativeResize="0"/>
          <p:nvPr/>
        </p:nvPicPr>
        <p:blipFill rotWithShape="1">
          <a:blip r:embed="rId4">
            <a:alphaModFix/>
          </a:blip>
          <a:srcRect l="-1040" t="12160" r="1040" b="-12160"/>
          <a:stretch/>
        </p:blipFill>
        <p:spPr>
          <a:xfrm>
            <a:off x="2994296" y="1130647"/>
            <a:ext cx="6944649" cy="4294101"/>
          </a:xfrm>
          <a:prstGeom prst="rect">
            <a:avLst/>
          </a:prstGeom>
          <a:noFill/>
          <a:ln>
            <a:noFill/>
          </a:ln>
        </p:spPr>
      </p:pic>
      <p:pic>
        <p:nvPicPr>
          <p:cNvPr id="8" name="Google Shape;88;p1">
            <a:extLst>
              <a:ext uri="{FF2B5EF4-FFF2-40B4-BE49-F238E27FC236}">
                <a16:creationId xmlns:a16="http://schemas.microsoft.com/office/drawing/2014/main" id="{BEE72618-EF72-7E2A-095C-955D8E2F0BF7}"/>
              </a:ext>
            </a:extLst>
          </p:cNvPr>
          <p:cNvPicPr preferRelativeResize="0"/>
          <p:nvPr/>
        </p:nvPicPr>
        <p:blipFill rotWithShape="1">
          <a:blip r:embed="rId5">
            <a:alphaModFix/>
          </a:blip>
          <a:srcRect t="15437" b="12102"/>
          <a:stretch/>
        </p:blipFill>
        <p:spPr>
          <a:xfrm>
            <a:off x="11517935" y="78390"/>
            <a:ext cx="547687" cy="428625"/>
          </a:xfrm>
          <a:prstGeom prst="rect">
            <a:avLst/>
          </a:prstGeom>
          <a:noFill/>
          <a:ln>
            <a:noFill/>
          </a:ln>
        </p:spPr>
      </p:pic>
      <p:grpSp>
        <p:nvGrpSpPr>
          <p:cNvPr id="9" name="Google Shape;89;p1">
            <a:extLst>
              <a:ext uri="{FF2B5EF4-FFF2-40B4-BE49-F238E27FC236}">
                <a16:creationId xmlns:a16="http://schemas.microsoft.com/office/drawing/2014/main" id="{98280A99-AEBC-66AB-6AD7-1835A958DB27}"/>
              </a:ext>
            </a:extLst>
          </p:cNvPr>
          <p:cNvGrpSpPr/>
          <p:nvPr/>
        </p:nvGrpSpPr>
        <p:grpSpPr>
          <a:xfrm>
            <a:off x="5041786" y="1864338"/>
            <a:ext cx="3301497" cy="2695848"/>
            <a:chOff x="3064444" y="1661781"/>
            <a:chExt cx="3301497" cy="2695848"/>
          </a:xfrm>
        </p:grpSpPr>
        <p:sp>
          <p:nvSpPr>
            <p:cNvPr id="23" name="Google Shape;90;p1">
              <a:extLst>
                <a:ext uri="{FF2B5EF4-FFF2-40B4-BE49-F238E27FC236}">
                  <a16:creationId xmlns:a16="http://schemas.microsoft.com/office/drawing/2014/main" id="{DD092F62-7243-6D03-28C3-1880EC3AFAE7}"/>
                </a:ext>
              </a:extLst>
            </p:cNvPr>
            <p:cNvSpPr txBox="1"/>
            <p:nvPr/>
          </p:nvSpPr>
          <p:spPr>
            <a:xfrm>
              <a:off x="4352214" y="2428810"/>
              <a:ext cx="564022" cy="646331"/>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r>
                <a:rPr lang="en-GB" sz="3600" b="1" i="0" u="none" strike="noStrike" cap="none">
                  <a:solidFill>
                    <a:srgbClr val="000000"/>
                  </a:solidFill>
                  <a:latin typeface="Comic Sans MS"/>
                  <a:ea typeface="Comic Sans MS"/>
                  <a:cs typeface="Comic Sans MS"/>
                  <a:sym typeface="Comic Sans MS"/>
                </a:rPr>
                <a:t>5</a:t>
              </a:r>
              <a:endParaRPr/>
            </a:p>
          </p:txBody>
        </p:sp>
        <p:sp>
          <p:nvSpPr>
            <p:cNvPr id="24" name="Google Shape;91;p1">
              <a:extLst>
                <a:ext uri="{FF2B5EF4-FFF2-40B4-BE49-F238E27FC236}">
                  <a16:creationId xmlns:a16="http://schemas.microsoft.com/office/drawing/2014/main" id="{F1A30E78-9A5B-060C-D4F7-7C569B68C6A3}"/>
                </a:ext>
              </a:extLst>
            </p:cNvPr>
            <p:cNvSpPr txBox="1"/>
            <p:nvPr/>
          </p:nvSpPr>
          <p:spPr>
            <a:xfrm>
              <a:off x="3064444" y="2723934"/>
              <a:ext cx="1078006" cy="52318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a:lnSpc>
                  <a:spcPct val="100000"/>
                </a:lnSpc>
                <a:spcBef>
                  <a:spcPts val="0"/>
                </a:spcBef>
                <a:spcAft>
                  <a:spcPts val="0"/>
                </a:spcAft>
                <a:buNone/>
              </a:pPr>
              <a:r>
                <a:rPr lang="en-GB" b="1" dirty="0">
                  <a:latin typeface="Comic Sans MS"/>
                  <a:sym typeface="Comic Sans MS"/>
                </a:rPr>
                <a:t>Soliloquy / Aside</a:t>
              </a:r>
              <a:endParaRPr lang="en-US" dirty="0"/>
            </a:p>
          </p:txBody>
        </p:sp>
        <p:sp>
          <p:nvSpPr>
            <p:cNvPr id="25" name="Google Shape;92;p1">
              <a:extLst>
                <a:ext uri="{FF2B5EF4-FFF2-40B4-BE49-F238E27FC236}">
                  <a16:creationId xmlns:a16="http://schemas.microsoft.com/office/drawing/2014/main" id="{FB0F837C-57AF-A726-D8CF-ECE27DF79C43}"/>
                </a:ext>
              </a:extLst>
            </p:cNvPr>
            <p:cNvSpPr txBox="1"/>
            <p:nvPr/>
          </p:nvSpPr>
          <p:spPr>
            <a:xfrm>
              <a:off x="4507659" y="1661781"/>
              <a:ext cx="1529677" cy="30773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b="1" dirty="0">
                  <a:latin typeface="Comic Sans MS"/>
                  <a:ea typeface="Comic Sans MS"/>
                  <a:cs typeface="Comic Sans MS"/>
                </a:rPr>
                <a:t>Shakespeare</a:t>
              </a:r>
            </a:p>
          </p:txBody>
        </p:sp>
        <p:sp>
          <p:nvSpPr>
            <p:cNvPr id="26" name="Google Shape;93;p1">
              <a:extLst>
                <a:ext uri="{FF2B5EF4-FFF2-40B4-BE49-F238E27FC236}">
                  <a16:creationId xmlns:a16="http://schemas.microsoft.com/office/drawing/2014/main" id="{209EBBE5-2067-72E5-6C02-3DB93FC70221}"/>
                </a:ext>
              </a:extLst>
            </p:cNvPr>
            <p:cNvSpPr txBox="1"/>
            <p:nvPr/>
          </p:nvSpPr>
          <p:spPr>
            <a:xfrm>
              <a:off x="4836264" y="2732556"/>
              <a:ext cx="1529677" cy="30773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r>
                <a:rPr lang="en-GB" b="1" dirty="0">
                  <a:latin typeface="Comic Sans MS"/>
                  <a:ea typeface="Comic Sans MS"/>
                  <a:cs typeface="Comic Sans MS"/>
                  <a:sym typeface="Comic Sans MS"/>
                </a:rPr>
                <a:t>Staging</a:t>
              </a:r>
              <a:endParaRPr lang="en-GB" b="1" dirty="0">
                <a:latin typeface="Comic Sans MS"/>
                <a:ea typeface="Comic Sans MS"/>
                <a:cs typeface="Comic Sans MS"/>
              </a:endParaRPr>
            </a:p>
          </p:txBody>
        </p:sp>
        <p:sp>
          <p:nvSpPr>
            <p:cNvPr id="27" name="Google Shape;94;p1">
              <a:extLst>
                <a:ext uri="{FF2B5EF4-FFF2-40B4-BE49-F238E27FC236}">
                  <a16:creationId xmlns:a16="http://schemas.microsoft.com/office/drawing/2014/main" id="{73A6B870-D41E-590B-BA88-0A8C777771FF}"/>
                </a:ext>
              </a:extLst>
            </p:cNvPr>
            <p:cNvSpPr txBox="1"/>
            <p:nvPr/>
          </p:nvSpPr>
          <p:spPr>
            <a:xfrm>
              <a:off x="3138500" y="1661781"/>
              <a:ext cx="1543792" cy="30773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b="1" dirty="0">
                  <a:latin typeface="Comic Sans MS"/>
                  <a:ea typeface="Comic Sans MS"/>
                  <a:cs typeface="Comic Sans MS"/>
                  <a:sym typeface="Comic Sans MS"/>
                </a:rPr>
                <a:t> Origins</a:t>
              </a:r>
              <a:endParaRPr sz="1400" b="1" i="0" u="none" strike="noStrike" cap="none" dirty="0">
                <a:solidFill>
                  <a:srgbClr val="000000"/>
                </a:solidFill>
                <a:latin typeface="Comic Sans MS"/>
                <a:ea typeface="Comic Sans MS"/>
                <a:cs typeface="Comic Sans MS"/>
              </a:endParaRPr>
            </a:p>
          </p:txBody>
        </p:sp>
        <p:sp>
          <p:nvSpPr>
            <p:cNvPr id="28" name="Google Shape;95;p1">
              <a:extLst>
                <a:ext uri="{FF2B5EF4-FFF2-40B4-BE49-F238E27FC236}">
                  <a16:creationId xmlns:a16="http://schemas.microsoft.com/office/drawing/2014/main" id="{6C685845-191C-188C-B7EF-CB5C7D3535CD}"/>
                </a:ext>
              </a:extLst>
            </p:cNvPr>
            <p:cNvSpPr txBox="1"/>
            <p:nvPr/>
          </p:nvSpPr>
          <p:spPr>
            <a:xfrm>
              <a:off x="3724687" y="3619006"/>
              <a:ext cx="1812267" cy="738623"/>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b="1" dirty="0">
                  <a:latin typeface="Comic Sans MS"/>
                  <a:sym typeface="Comic Sans MS"/>
                </a:rPr>
                <a:t>Breaking the Fourth Wall / Soundscape</a:t>
              </a:r>
              <a:endParaRPr lang="en-US" dirty="0"/>
            </a:p>
          </p:txBody>
        </p:sp>
      </p:grpSp>
      <p:sp>
        <p:nvSpPr>
          <p:cNvPr id="10" name="Google Shape;96;p1">
            <a:extLst>
              <a:ext uri="{FF2B5EF4-FFF2-40B4-BE49-F238E27FC236}">
                <a16:creationId xmlns:a16="http://schemas.microsoft.com/office/drawing/2014/main" id="{FA116A38-AAD8-4FF1-7D6E-BB5B104BF436}"/>
              </a:ext>
            </a:extLst>
          </p:cNvPr>
          <p:cNvSpPr txBox="1"/>
          <p:nvPr/>
        </p:nvSpPr>
        <p:spPr>
          <a:xfrm>
            <a:off x="388945" y="894842"/>
            <a:ext cx="4104082" cy="3308558"/>
          </a:xfrm>
          <a:prstGeom prst="rect">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100" dirty="0">
                <a:latin typeface="Comic Sans MS" panose="030F0902030302020204" pitchFamily="66" charset="0"/>
              </a:rPr>
              <a:t>Elizabethan theatre took place during the late 16th century. The themes of plays changed during Elizabeth’s reign and English playwrights began to write comedies and tragedies. Elizabethan theatre was notoriously raucous. Most people would stand throughout the play and talk back to the actors as if they were real people. Hints of this is seen in Shakespeare’s plays.</a:t>
            </a:r>
          </a:p>
          <a:p>
            <a:endParaRPr lang="en-GB" sz="1100" dirty="0">
              <a:solidFill>
                <a:schemeClr val="dk1"/>
              </a:solidFill>
              <a:latin typeface="Comic Sans MS" panose="030F0902030302020204" pitchFamily="66" charset="0"/>
              <a:ea typeface="Comic Sans MS"/>
              <a:cs typeface="Calibri"/>
            </a:endParaRPr>
          </a:p>
          <a:p>
            <a:r>
              <a:rPr lang="en-GB" sz="1100" dirty="0">
                <a:latin typeface="Comic Sans MS" panose="030F0902030302020204" pitchFamily="66" charset="0"/>
              </a:rPr>
              <a:t>Elizabethan acting style very often used this method where the actors would acknowledge the audience through gestures, eye contact and language.</a:t>
            </a:r>
          </a:p>
          <a:p>
            <a:endParaRPr lang="en-GB" sz="1100" dirty="0">
              <a:solidFill>
                <a:schemeClr val="dk1"/>
              </a:solidFill>
              <a:latin typeface="Comic Sans MS" panose="030F0902030302020204" pitchFamily="66" charset="0"/>
              <a:ea typeface="Comic Sans MS"/>
              <a:cs typeface="Calibri"/>
            </a:endParaRPr>
          </a:p>
          <a:p>
            <a:r>
              <a:rPr lang="en-GB" sz="1100" dirty="0">
                <a:latin typeface="Comic Sans MS" panose="030F0902030302020204" pitchFamily="66" charset="0"/>
              </a:rPr>
              <a:t>A play within a play was a popular dramatic convention used during Elizabethan Theatre, particularly the playwright Shakespeare, the main purpose for using this was to comment on the events of the main narrative. In Hamlet it is used for the main character ‘Hamlet’ to judge another characters guilt in order for him to get the answers that he requires to get revenge. </a:t>
            </a:r>
            <a:endParaRPr lang="en-GB" sz="1100" dirty="0">
              <a:solidFill>
                <a:schemeClr val="dk1"/>
              </a:solidFill>
              <a:latin typeface="Comic Sans MS" panose="030F0902030302020204" pitchFamily="66" charset="0"/>
              <a:ea typeface="Comic Sans MS"/>
              <a:cs typeface="Calibri"/>
            </a:endParaRPr>
          </a:p>
        </p:txBody>
      </p:sp>
      <p:sp>
        <p:nvSpPr>
          <p:cNvPr id="11" name="Google Shape;97;p1">
            <a:extLst>
              <a:ext uri="{FF2B5EF4-FFF2-40B4-BE49-F238E27FC236}">
                <a16:creationId xmlns:a16="http://schemas.microsoft.com/office/drawing/2014/main" id="{396D29EE-5C4B-C54A-D503-8A41675CEA47}"/>
              </a:ext>
            </a:extLst>
          </p:cNvPr>
          <p:cNvSpPr txBox="1"/>
          <p:nvPr/>
        </p:nvSpPr>
        <p:spPr>
          <a:xfrm>
            <a:off x="8580876" y="830403"/>
            <a:ext cx="3453944" cy="2292895"/>
          </a:xfrm>
          <a:prstGeom prst="rect">
            <a:avLst/>
          </a:prstGeom>
          <a:solidFill>
            <a:schemeClr val="lt1"/>
          </a:solidFill>
          <a:ln w="25400" cap="flat" cmpd="sng">
            <a:solidFill>
              <a:schemeClr val="accent1">
                <a:lumMod val="60000"/>
                <a:lumOff val="40000"/>
              </a:schemeClr>
            </a:solidFill>
            <a:prstDash val="solid"/>
            <a:round/>
            <a:headEnd type="none" w="sm" len="sm"/>
            <a:tailEnd type="none" w="sm" len="sm"/>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100" dirty="0">
                <a:latin typeface="Comic Sans MS" panose="030F0902030302020204" pitchFamily="66" charset="0"/>
              </a:rPr>
              <a:t>Shakespeare was the SOAP OPERA of his day. Like today's soap operas, Shakespeare's plays featured characters and language that were, in their time, everyday, relatable and topical. He poked fun at important figures, referenced current affairs and used the latest words and slang of the day. The “common people” of London would pay one penny to see his plays, and they were the best entertainment around – they were as popular as TV soaps like Eastenders and Coronation Street today. They also dealt with very similar storylines, such as murder, death, family feuds, love stories...</a:t>
            </a:r>
            <a:endParaRPr lang="en-GB" sz="1100" b="1" dirty="0">
              <a:solidFill>
                <a:schemeClr val="dk1"/>
              </a:solidFill>
              <a:latin typeface="Comic Sans MS" panose="030F0902030302020204" pitchFamily="66" charset="0"/>
              <a:ea typeface="Comic Sans MS"/>
              <a:cs typeface="Comic Sans MS"/>
              <a:sym typeface="Comic Sans MS"/>
            </a:endParaRPr>
          </a:p>
        </p:txBody>
      </p:sp>
      <p:sp>
        <p:nvSpPr>
          <p:cNvPr id="12" name="Google Shape;98;p1">
            <a:extLst>
              <a:ext uri="{FF2B5EF4-FFF2-40B4-BE49-F238E27FC236}">
                <a16:creationId xmlns:a16="http://schemas.microsoft.com/office/drawing/2014/main" id="{24F3B936-22A5-1071-7A57-F84CE08B6955}"/>
              </a:ext>
            </a:extLst>
          </p:cNvPr>
          <p:cNvSpPr txBox="1"/>
          <p:nvPr/>
        </p:nvSpPr>
        <p:spPr>
          <a:xfrm>
            <a:off x="8596873" y="3376214"/>
            <a:ext cx="3463605" cy="1107955"/>
          </a:xfrm>
          <a:prstGeom prst="rect">
            <a:avLst/>
          </a:prstGeom>
          <a:solidFill>
            <a:schemeClr val="lt1"/>
          </a:solidFill>
          <a:ln w="2540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100" dirty="0">
                <a:latin typeface="Comic Sans MS" panose="030F0902030302020204" pitchFamily="66" charset="0"/>
              </a:rPr>
              <a:t>A thrust stage sticks out into the audience, who sit on three sides. There is a back wall that can be used for hanging backdrops and large scenery. Blocking is easier than an amphitheatre due to not having the orchestra space where the actors may have their backs to the audience. </a:t>
            </a:r>
            <a:endParaRPr lang="en-GB" sz="1100" b="1" i="0" u="none" strike="noStrike" cap="none" dirty="0">
              <a:solidFill>
                <a:schemeClr val="dk1"/>
              </a:solidFill>
              <a:latin typeface="Comic Sans MS" panose="030F0902030302020204" pitchFamily="66" charset="0"/>
              <a:ea typeface="Comic Sans MS"/>
              <a:cs typeface="Comic Sans MS"/>
            </a:endParaRPr>
          </a:p>
        </p:txBody>
      </p:sp>
      <p:sp>
        <p:nvSpPr>
          <p:cNvPr id="13" name="Google Shape;99;p1">
            <a:extLst>
              <a:ext uri="{FF2B5EF4-FFF2-40B4-BE49-F238E27FC236}">
                <a16:creationId xmlns:a16="http://schemas.microsoft.com/office/drawing/2014/main" id="{CBA1EE5A-8FBF-5806-37D0-F6F9C79A1F5F}"/>
              </a:ext>
            </a:extLst>
          </p:cNvPr>
          <p:cNvSpPr txBox="1"/>
          <p:nvPr/>
        </p:nvSpPr>
        <p:spPr>
          <a:xfrm>
            <a:off x="4871698" y="4861775"/>
            <a:ext cx="3471855" cy="1785064"/>
          </a:xfrm>
          <a:prstGeom prst="rect">
            <a:avLst/>
          </a:prstGeom>
          <a:solidFill>
            <a:schemeClr val="lt1"/>
          </a:solidFill>
          <a:ln w="254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100" dirty="0">
                <a:latin typeface="Comic Sans MS" panose="030F0902030302020204" pitchFamily="66" charset="0"/>
              </a:rPr>
              <a:t>The fourth wall is an imaginary wall that separates the actors on stage and the audience. The fourth wall is broken when an actor directly speaks to the audience, this is done to create a more intimate relationship.</a:t>
            </a:r>
          </a:p>
          <a:p>
            <a:endParaRPr lang="en-GB" sz="1100" dirty="0">
              <a:latin typeface="Comic Sans MS" panose="030F0902030302020204" pitchFamily="66" charset="0"/>
            </a:endParaRPr>
          </a:p>
          <a:p>
            <a:r>
              <a:rPr lang="en-GB" sz="1100" dirty="0">
                <a:latin typeface="Comic Sans MS" panose="030F0902030302020204" pitchFamily="66" charset="0"/>
              </a:rPr>
              <a:t>A soundscape is a series of sounds created by a group of people that can create an atmosphere or to set the scene. The sounds can use body percussion, words, repetition, and echoes. </a:t>
            </a:r>
            <a:endParaRPr lang="en-US" sz="1100" dirty="0">
              <a:latin typeface="Comic Sans MS" panose="030F0902030302020204" pitchFamily="66" charset="0"/>
            </a:endParaRPr>
          </a:p>
        </p:txBody>
      </p:sp>
      <p:sp>
        <p:nvSpPr>
          <p:cNvPr id="14" name="Google Shape;100;p1">
            <a:extLst>
              <a:ext uri="{FF2B5EF4-FFF2-40B4-BE49-F238E27FC236}">
                <a16:creationId xmlns:a16="http://schemas.microsoft.com/office/drawing/2014/main" id="{5F369A37-4706-A682-60C2-C80D57BB8749}"/>
              </a:ext>
            </a:extLst>
          </p:cNvPr>
          <p:cNvSpPr txBox="1"/>
          <p:nvPr/>
        </p:nvSpPr>
        <p:spPr>
          <a:xfrm>
            <a:off x="388945" y="4516649"/>
            <a:ext cx="4104082" cy="1446509"/>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100" dirty="0">
                <a:latin typeface="Comic Sans MS" panose="030F0902030302020204" pitchFamily="66" charset="0"/>
              </a:rPr>
              <a:t>A soliloquy is a speech that an actor will perform alone on stage. The speech will allow for the audience to understand the character’s most inner thoughts and feelings.</a:t>
            </a:r>
          </a:p>
          <a:p>
            <a:endParaRPr lang="en-GB" sz="1100" i="0" u="none" strike="noStrike" cap="none" dirty="0">
              <a:solidFill>
                <a:schemeClr val="dk1"/>
              </a:solidFill>
              <a:latin typeface="Comic Sans MS" panose="030F0902030302020204" pitchFamily="66" charset="0"/>
              <a:ea typeface="Comic Sans MS"/>
              <a:cs typeface="Calibri"/>
            </a:endParaRPr>
          </a:p>
          <a:p>
            <a:r>
              <a:rPr lang="en-GB" sz="1100" dirty="0">
                <a:latin typeface="Comic Sans MS" panose="030F0902030302020204" pitchFamily="66" charset="0"/>
              </a:rPr>
              <a:t>An aside is where a character will break away from the action taking pace on stage and deliver dialogue either talking to themselves or the audience which reveals there true intentions.</a:t>
            </a:r>
            <a:endParaRPr lang="en-GB" sz="1100" i="0" u="none" strike="noStrike" cap="none" dirty="0">
              <a:solidFill>
                <a:schemeClr val="dk1"/>
              </a:solidFill>
              <a:latin typeface="Comic Sans MS" panose="030F0902030302020204" pitchFamily="66" charset="0"/>
              <a:ea typeface="Comic Sans MS"/>
              <a:cs typeface="Calibri"/>
            </a:endParaRPr>
          </a:p>
        </p:txBody>
      </p:sp>
      <p:sp>
        <p:nvSpPr>
          <p:cNvPr id="15" name="Google Shape;101;p1">
            <a:extLst>
              <a:ext uri="{FF2B5EF4-FFF2-40B4-BE49-F238E27FC236}">
                <a16:creationId xmlns:a16="http://schemas.microsoft.com/office/drawing/2014/main" id="{41AB39BC-5190-20D4-69C4-A2BD1B9D70D2}"/>
              </a:ext>
            </a:extLst>
          </p:cNvPr>
          <p:cNvSpPr txBox="1"/>
          <p:nvPr/>
        </p:nvSpPr>
        <p:spPr>
          <a:xfrm>
            <a:off x="4634376" y="826736"/>
            <a:ext cx="3946500" cy="30777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r>
              <a:rPr lang="en-GB" sz="1400" b="1" i="0" u="none" strike="noStrike" cap="none">
                <a:solidFill>
                  <a:srgbClr val="000000"/>
                </a:solidFill>
                <a:latin typeface="Comic Sans MS"/>
                <a:ea typeface="Comic Sans MS"/>
                <a:cs typeface="Comic Sans MS"/>
                <a:sym typeface="Comic Sans MS"/>
              </a:rPr>
              <a:t>The 5 Key skills/knowledge for this unit.</a:t>
            </a:r>
            <a:endParaRPr/>
          </a:p>
        </p:txBody>
      </p:sp>
      <p:sp>
        <p:nvSpPr>
          <p:cNvPr id="16" name="Google Shape;102;p1" descr="Power of Eye Contact in Your Business and Social Life | Peabody ...">
            <a:extLst>
              <a:ext uri="{FF2B5EF4-FFF2-40B4-BE49-F238E27FC236}">
                <a16:creationId xmlns:a16="http://schemas.microsoft.com/office/drawing/2014/main" id="{4A525218-AD88-A4DC-7CF6-D748A9F13774}"/>
              </a:ext>
            </a:extLst>
          </p:cNvPr>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036" name="Picture 12" descr="BBC - Gomp/arts: Stratford's thrusting new stage">
            <a:extLst>
              <a:ext uri="{FF2B5EF4-FFF2-40B4-BE49-F238E27FC236}">
                <a16:creationId xmlns:a16="http://schemas.microsoft.com/office/drawing/2014/main" id="{07BAA375-2426-5184-B779-9C3638F2999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0000" t="2894" b="50813"/>
          <a:stretch/>
        </p:blipFill>
        <p:spPr bwMode="auto">
          <a:xfrm>
            <a:off x="9443967" y="4586194"/>
            <a:ext cx="1769416" cy="1376964"/>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99;p1">
            <a:extLst>
              <a:ext uri="{FF2B5EF4-FFF2-40B4-BE49-F238E27FC236}">
                <a16:creationId xmlns:a16="http://schemas.microsoft.com/office/drawing/2014/main" id="{AC485529-F3A7-286C-CCC9-14A38DF35003}"/>
              </a:ext>
            </a:extLst>
          </p:cNvPr>
          <p:cNvSpPr txBox="1"/>
          <p:nvPr/>
        </p:nvSpPr>
        <p:spPr>
          <a:xfrm>
            <a:off x="8562965" y="6040156"/>
            <a:ext cx="3471855" cy="769401"/>
          </a:xfrm>
          <a:prstGeom prst="rect">
            <a:avLst/>
          </a:prstGeom>
          <a:solidFill>
            <a:schemeClr val="lt1"/>
          </a:solidFill>
          <a:ln w="25400" cap="flat" cmpd="sng">
            <a:solidFill>
              <a:schemeClr val="tx1"/>
            </a:solidFill>
            <a:prstDash val="solid"/>
            <a:round/>
            <a:headEnd type="none" w="sm" len="sm"/>
            <a:tailEnd type="none" w="sm" len="sm"/>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sz="1100" dirty="0">
                <a:latin typeface="Comic Sans MS" panose="030F0902030302020204" pitchFamily="66" charset="0"/>
              </a:rPr>
              <a:t>Universal Themes: </a:t>
            </a:r>
          </a:p>
          <a:p>
            <a:pPr algn="ctr"/>
            <a:r>
              <a:rPr lang="en-GB" sz="1100" dirty="0">
                <a:latin typeface="Comic Sans MS" panose="030F0902030302020204" pitchFamily="66" charset="0"/>
              </a:rPr>
              <a:t>Murder / Revenge / Love / Jealousy / Hatred/ Morality / Comedy / Tragedy / Good vs Evil/ Conflict / Power</a:t>
            </a:r>
            <a:endParaRPr lang="en-US" sz="1100" dirty="0">
              <a:latin typeface="Comic Sans MS" panose="030F0902030302020204" pitchFamily="66" charset="0"/>
            </a:endParaRPr>
          </a:p>
        </p:txBody>
      </p:sp>
    </p:spTree>
    <p:extLst>
      <p:ext uri="{BB962C8B-B14F-4D97-AF65-F5344CB8AC3E}">
        <p14:creationId xmlns:p14="http://schemas.microsoft.com/office/powerpoint/2010/main" val="1098572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103</TotalTime>
  <Words>530</Words>
  <Application>Microsoft Macintosh PowerPoint</Application>
  <PresentationFormat>Widescreen</PresentationFormat>
  <Paragraphs>24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Aptos Display</vt:lpstr>
      <vt:lpstr>Arial</vt:lpstr>
      <vt:lpstr>Calibri</vt:lpstr>
      <vt:lpstr>Comic Sans MS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Smith,C</cp:lastModifiedBy>
  <cp:revision>190</cp:revision>
  <dcterms:created xsi:type="dcterms:W3CDTF">2013-07-15T20:26:40Z</dcterms:created>
  <dcterms:modified xsi:type="dcterms:W3CDTF">2024-09-18T19:31:36Z</dcterms:modified>
</cp:coreProperties>
</file>