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3" autoAdjust="0"/>
    <p:restoredTop sz="94660"/>
  </p:normalViewPr>
  <p:slideViewPr>
    <p:cSldViewPr snapToGrid="0">
      <p:cViewPr>
        <p:scale>
          <a:sx n="90" d="100"/>
          <a:sy n="90" d="100"/>
        </p:scale>
        <p:origin x="-840" y="1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094FF-FB88-3F4F-82CB-16F0FE1E1312}" type="datetimeFigureOut">
              <a:rPr lang="en-US" smtClean="0"/>
              <a:t>9/18/24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196DD-08EA-3F48-B22C-CFDD98FA3D73}" type="slidenum">
              <a:rPr lang="en-US" smtClean="0"/>
              <a:t>‹#›</a:t>
            </a:fld>
            <a:endParaRPr lang="en-US"/>
          </a:p>
        </p:txBody>
      </p:sp>
    </p:spTree>
    <p:extLst>
      <p:ext uri="{BB962C8B-B14F-4D97-AF65-F5344CB8AC3E}">
        <p14:creationId xmlns:p14="http://schemas.microsoft.com/office/powerpoint/2010/main" val="33968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
            <a:extLst>
              <a:ext uri="{FF2B5EF4-FFF2-40B4-BE49-F238E27FC236}">
                <a16:creationId xmlns:a16="http://schemas.microsoft.com/office/drawing/2014/main" id="{62BEE605-B82F-D907-5A6F-2E87626D6243}"/>
              </a:ext>
            </a:extLst>
          </p:cNvPr>
          <p:cNvSpPr txBox="1"/>
          <p:nvPr/>
        </p:nvSpPr>
        <p:spPr>
          <a:xfrm>
            <a:off x="4793045" y="81030"/>
            <a:ext cx="3629162"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Drama </a:t>
            </a: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Performing Script: DNA 	</a:t>
            </a:r>
            <a:r>
              <a:rPr lang="en-GB" sz="1200" b="1" i="0" u="none" strike="noStrike" cap="none" dirty="0">
                <a:solidFill>
                  <a:srgbClr val="000000"/>
                </a:solidFill>
                <a:latin typeface="Comic Sans MS"/>
                <a:ea typeface="Comic Sans MS"/>
                <a:cs typeface="Comic Sans MS"/>
                <a:sym typeface="Comic Sans MS"/>
              </a:rPr>
              <a:t>Year: </a:t>
            </a:r>
            <a:r>
              <a:rPr lang="en-GB" sz="1200" b="1" dirty="0">
                <a:latin typeface="Comic Sans MS"/>
                <a:ea typeface="Comic Sans MS"/>
                <a:cs typeface="Comic Sans MS"/>
                <a:sym typeface="Comic Sans MS"/>
              </a:rPr>
              <a:t>9</a:t>
            </a:r>
            <a:endParaRPr sz="1400" b="0" i="0" u="none" strike="noStrike" cap="none" dirty="0">
              <a:solidFill>
                <a:srgbClr val="000000"/>
              </a:solidFill>
              <a:latin typeface="Comic Sans MS"/>
              <a:ea typeface="Comic Sans MS"/>
              <a:cs typeface="Comic Sans MS"/>
              <a:sym typeface="Comic Sans MS"/>
            </a:endParaRPr>
          </a:p>
        </p:txBody>
      </p:sp>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7" name="Google Shape;87;p1" title="Points scored">
            <a:extLst>
              <a:ext uri="{FF2B5EF4-FFF2-40B4-BE49-F238E27FC236}">
                <a16:creationId xmlns:a16="http://schemas.microsoft.com/office/drawing/2014/main" id="{E6F83343-AD49-7BA2-0D7A-EB9F23DBA3B8}"/>
              </a:ext>
            </a:extLst>
          </p:cNvPr>
          <p:cNvPicPr preferRelativeResize="0"/>
          <p:nvPr/>
        </p:nvPicPr>
        <p:blipFill rotWithShape="1">
          <a:blip r:embed="rId4">
            <a:alphaModFix/>
          </a:blip>
          <a:srcRect l="-1040" t="12160" r="1040" b="-12160"/>
          <a:stretch/>
        </p:blipFill>
        <p:spPr>
          <a:xfrm>
            <a:off x="2994296" y="1130647"/>
            <a:ext cx="6944649" cy="4294101"/>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5">
            <a:alphaModFix/>
          </a:blip>
          <a:srcRect t="15437" b="12102"/>
          <a:stretch/>
        </p:blipFill>
        <p:spPr>
          <a:xfrm>
            <a:off x="11517935" y="78390"/>
            <a:ext cx="547687" cy="428625"/>
          </a:xfrm>
          <a:prstGeom prst="rect">
            <a:avLst/>
          </a:prstGeom>
          <a:noFill/>
          <a:ln>
            <a:noFill/>
          </a:ln>
        </p:spPr>
      </p:pic>
      <p:grpSp>
        <p:nvGrpSpPr>
          <p:cNvPr id="9" name="Google Shape;89;p1">
            <a:extLst>
              <a:ext uri="{FF2B5EF4-FFF2-40B4-BE49-F238E27FC236}">
                <a16:creationId xmlns:a16="http://schemas.microsoft.com/office/drawing/2014/main" id="{98280A99-AEBC-66AB-6AD7-1835A958DB27}"/>
              </a:ext>
            </a:extLst>
          </p:cNvPr>
          <p:cNvGrpSpPr/>
          <p:nvPr/>
        </p:nvGrpSpPr>
        <p:grpSpPr>
          <a:xfrm>
            <a:off x="4698496" y="1864338"/>
            <a:ext cx="3644787" cy="2480405"/>
            <a:chOff x="2721154" y="1661781"/>
            <a:chExt cx="3644787" cy="2480405"/>
          </a:xfrm>
        </p:grpSpPr>
        <p:sp>
          <p:nvSpPr>
            <p:cNvPr id="23" name="Google Shape;90;p1">
              <a:extLst>
                <a:ext uri="{FF2B5EF4-FFF2-40B4-BE49-F238E27FC236}">
                  <a16:creationId xmlns:a16="http://schemas.microsoft.com/office/drawing/2014/main" id="{DD092F62-7243-6D03-28C3-1880EC3AFAE7}"/>
                </a:ext>
              </a:extLst>
            </p:cNvPr>
            <p:cNvSpPr txBox="1"/>
            <p:nvPr/>
          </p:nvSpPr>
          <p:spPr>
            <a:xfrm>
              <a:off x="4352214" y="2428810"/>
              <a:ext cx="564022" cy="6463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5</a:t>
              </a:r>
              <a:endParaRPr/>
            </a:p>
          </p:txBody>
        </p:sp>
        <p:sp>
          <p:nvSpPr>
            <p:cNvPr id="24" name="Google Shape;91;p1">
              <a:extLst>
                <a:ext uri="{FF2B5EF4-FFF2-40B4-BE49-F238E27FC236}">
                  <a16:creationId xmlns:a16="http://schemas.microsoft.com/office/drawing/2014/main" id="{F1A30E78-9A5B-060C-D4F7-7C569B68C6A3}"/>
                </a:ext>
              </a:extLst>
            </p:cNvPr>
            <p:cNvSpPr txBox="1"/>
            <p:nvPr/>
          </p:nvSpPr>
          <p:spPr>
            <a:xfrm>
              <a:off x="2721154" y="2939419"/>
              <a:ext cx="1696648"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lnSpc>
                  <a:spcPct val="100000"/>
                </a:lnSpc>
                <a:spcBef>
                  <a:spcPts val="0"/>
                </a:spcBef>
                <a:spcAft>
                  <a:spcPts val="0"/>
                </a:spcAft>
                <a:buNone/>
              </a:pPr>
              <a:r>
                <a:rPr lang="en-GB" b="1" dirty="0">
                  <a:latin typeface="Comic Sans MS"/>
                  <a:sym typeface="Comic Sans MS"/>
                </a:rPr>
                <a:t>Characterisation</a:t>
              </a:r>
              <a:endParaRPr lang="en-US" dirty="0"/>
            </a:p>
          </p:txBody>
        </p:sp>
        <p:sp>
          <p:nvSpPr>
            <p:cNvPr id="25" name="Google Shape;92;p1">
              <a:extLst>
                <a:ext uri="{FF2B5EF4-FFF2-40B4-BE49-F238E27FC236}">
                  <a16:creationId xmlns:a16="http://schemas.microsoft.com/office/drawing/2014/main" id="{FB0F837C-57AF-A726-D8CF-ECE27DF79C43}"/>
                </a:ext>
              </a:extLst>
            </p:cNvPr>
            <p:cNvSpPr txBox="1"/>
            <p:nvPr/>
          </p:nvSpPr>
          <p:spPr>
            <a:xfrm>
              <a:off x="4507659" y="1661781"/>
              <a:ext cx="1529677"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ea typeface="Comic Sans MS"/>
                  <a:cs typeface="Comic Sans MS"/>
                </a:rPr>
                <a:t>Themes</a:t>
              </a:r>
            </a:p>
          </p:txBody>
        </p:sp>
        <p:sp>
          <p:nvSpPr>
            <p:cNvPr id="26" name="Google Shape;93;p1">
              <a:extLst>
                <a:ext uri="{FF2B5EF4-FFF2-40B4-BE49-F238E27FC236}">
                  <a16:creationId xmlns:a16="http://schemas.microsoft.com/office/drawing/2014/main" id="{209EBBE5-2067-72E5-6C02-3DB93FC70221}"/>
                </a:ext>
              </a:extLst>
            </p:cNvPr>
            <p:cNvSpPr txBox="1"/>
            <p:nvPr/>
          </p:nvSpPr>
          <p:spPr>
            <a:xfrm>
              <a:off x="4836264" y="2732556"/>
              <a:ext cx="1529677"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b="1" dirty="0">
                  <a:latin typeface="Comic Sans MS"/>
                  <a:ea typeface="Comic Sans MS"/>
                  <a:cs typeface="Comic Sans MS"/>
                  <a:sym typeface="Comic Sans MS"/>
                </a:rPr>
                <a:t>Context</a:t>
              </a:r>
              <a:endParaRPr lang="en-GB" b="1" dirty="0">
                <a:latin typeface="Comic Sans MS"/>
                <a:ea typeface="Comic Sans MS"/>
                <a:cs typeface="Comic Sans MS"/>
              </a:endParaRPr>
            </a:p>
          </p:txBody>
        </p:sp>
        <p:sp>
          <p:nvSpPr>
            <p:cNvPr id="27" name="Google Shape;94;p1">
              <a:extLst>
                <a:ext uri="{FF2B5EF4-FFF2-40B4-BE49-F238E27FC236}">
                  <a16:creationId xmlns:a16="http://schemas.microsoft.com/office/drawing/2014/main" id="{73A6B870-D41E-590B-BA88-0A8C777771FF}"/>
                </a:ext>
              </a:extLst>
            </p:cNvPr>
            <p:cNvSpPr txBox="1"/>
            <p:nvPr/>
          </p:nvSpPr>
          <p:spPr>
            <a:xfrm>
              <a:off x="3138500" y="1661781"/>
              <a:ext cx="1543792"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ea typeface="Comic Sans MS"/>
                  <a:cs typeface="Comic Sans MS"/>
                  <a:sym typeface="Comic Sans MS"/>
                </a:rPr>
                <a:t> Playwright</a:t>
              </a:r>
              <a:endParaRPr sz="1400" b="1" i="0" u="none" strike="noStrike" cap="none" dirty="0">
                <a:solidFill>
                  <a:srgbClr val="000000"/>
                </a:solidFill>
                <a:latin typeface="Comic Sans MS"/>
                <a:ea typeface="Comic Sans MS"/>
                <a:cs typeface="Comic Sans MS"/>
              </a:endParaRPr>
            </a:p>
          </p:txBody>
        </p:sp>
        <p:sp>
          <p:nvSpPr>
            <p:cNvPr id="28" name="Google Shape;95;p1">
              <a:extLst>
                <a:ext uri="{FF2B5EF4-FFF2-40B4-BE49-F238E27FC236}">
                  <a16:creationId xmlns:a16="http://schemas.microsoft.com/office/drawing/2014/main" id="{6C685845-191C-188C-B7EF-CB5C7D3535CD}"/>
                </a:ext>
              </a:extLst>
            </p:cNvPr>
            <p:cNvSpPr txBox="1"/>
            <p:nvPr/>
          </p:nvSpPr>
          <p:spPr>
            <a:xfrm>
              <a:off x="3724687" y="3619006"/>
              <a:ext cx="1812267"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sym typeface="Comic Sans MS"/>
                </a:rPr>
                <a:t>Performance </a:t>
              </a:r>
            </a:p>
            <a:p>
              <a:pPr algn="ctr"/>
              <a:r>
                <a:rPr lang="en-GB" b="1" dirty="0">
                  <a:latin typeface="Comic Sans MS"/>
                  <a:sym typeface="Comic Sans MS"/>
                </a:rPr>
                <a:t>Skills</a:t>
              </a:r>
              <a:endParaRPr lang="en-US" dirty="0"/>
            </a:p>
          </p:txBody>
        </p:sp>
      </p:grpSp>
      <p:sp>
        <p:nvSpPr>
          <p:cNvPr id="10" name="Google Shape;96;p1">
            <a:extLst>
              <a:ext uri="{FF2B5EF4-FFF2-40B4-BE49-F238E27FC236}">
                <a16:creationId xmlns:a16="http://schemas.microsoft.com/office/drawing/2014/main" id="{FA116A38-AAD8-4FF1-7D6E-BB5B104BF436}"/>
              </a:ext>
            </a:extLst>
          </p:cNvPr>
          <p:cNvSpPr txBox="1"/>
          <p:nvPr/>
        </p:nvSpPr>
        <p:spPr>
          <a:xfrm>
            <a:off x="388945" y="596304"/>
            <a:ext cx="4340739" cy="3647112"/>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150000"/>
              </a:lnSpc>
              <a:spcAft>
                <a:spcPts val="0"/>
              </a:spcAft>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Dennis Kelly </a:t>
            </a:r>
            <a:r>
              <a:rPr lang="en-GB" sz="110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is a </a:t>
            </a: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British playwright </a:t>
            </a:r>
            <a:r>
              <a:rPr lang="en-GB" sz="1100" baseline="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born in Barnet, 1970.  He is known for writing plays that focus on </a:t>
            </a:r>
            <a:r>
              <a:rPr lang="en-GB" sz="1100" b="1" baseline="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social and political issues in modern society</a:t>
            </a:r>
            <a:r>
              <a:rPr lang="en-GB" sz="1100" baseline="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 posing questions rather than giving his own view on them. Kelly puts his characters in high- pressure situations where they have to make difficult moral decisions and live with the consequences. The audience is encouraged to question these decisions</a:t>
            </a:r>
            <a:endParaRPr lang="en-GB" sz="1100" b="1" baseline="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p>
            <a:pPr>
              <a:lnSpc>
                <a:spcPct val="150000"/>
              </a:lnSpc>
              <a:spcAft>
                <a:spcPts val="0"/>
              </a:spcAft>
            </a:pPr>
            <a:r>
              <a:rPr lang="en-GB" sz="1100" b="1" dirty="0">
                <a:latin typeface="Comic Sans MS" panose="030F0902030302020204" pitchFamily="66" charset="0"/>
                <a:ea typeface="Calibri" panose="020F0502020204030204" pitchFamily="34" charset="0"/>
                <a:cs typeface="Times New Roman" panose="02020603050405020304" pitchFamily="18" charset="0"/>
              </a:rPr>
              <a:t>Genre 1: ‘In-</a:t>
            </a:r>
            <a:r>
              <a:rPr lang="en-GB" sz="1100" b="1" dirty="0" err="1">
                <a:latin typeface="Comic Sans MS" panose="030F0902030302020204" pitchFamily="66" charset="0"/>
                <a:ea typeface="Calibri" panose="020F0502020204030204" pitchFamily="34" charset="0"/>
                <a:cs typeface="Times New Roman" panose="02020603050405020304" pitchFamily="18" charset="0"/>
              </a:rPr>
              <a:t>yer</a:t>
            </a:r>
            <a:r>
              <a:rPr lang="en-GB" sz="1100" b="1" dirty="0">
                <a:latin typeface="Comic Sans MS" panose="030F0902030302020204" pitchFamily="66" charset="0"/>
                <a:ea typeface="Calibri" panose="020F0502020204030204" pitchFamily="34" charset="0"/>
                <a:cs typeface="Times New Roman" panose="02020603050405020304" pitchFamily="18" charset="0"/>
              </a:rPr>
              <a:t>-face’ theatre </a:t>
            </a:r>
            <a:r>
              <a:rPr lang="en-GB" sz="1100" dirty="0">
                <a:latin typeface="Comic Sans MS" panose="030F0902030302020204" pitchFamily="66" charset="0"/>
                <a:ea typeface="Calibri" panose="020F0502020204030204" pitchFamily="34" charset="0"/>
                <a:cs typeface="Times New Roman" panose="02020603050405020304" pitchFamily="18" charset="0"/>
              </a:rPr>
              <a:t>(theatre that used shocking and violent methods  to make the audience face up to the unpleasant truths of society)</a:t>
            </a:r>
          </a:p>
          <a:p>
            <a:pPr>
              <a:lnSpc>
                <a:spcPct val="150000"/>
              </a:lnSpc>
            </a:pPr>
            <a:r>
              <a:rPr lang="en-GB" sz="1100" dirty="0">
                <a:solidFill>
                  <a:schemeClr val="dk1"/>
                </a:solidFill>
                <a:latin typeface="Comic Sans MS" panose="030F0902030302020204" pitchFamily="66" charset="0"/>
              </a:rPr>
              <a:t>- </a:t>
            </a:r>
            <a:r>
              <a:rPr lang="en-GB" sz="1100" b="1" dirty="0">
                <a:solidFill>
                  <a:schemeClr val="dk1"/>
                </a:solidFill>
                <a:latin typeface="Comic Sans MS" panose="030F0902030302020204" pitchFamily="66" charset="0"/>
              </a:rPr>
              <a:t>Genre 2: Theatre in Education (TIE) </a:t>
            </a:r>
            <a:r>
              <a:rPr lang="en-GB" sz="1100" dirty="0">
                <a:solidFill>
                  <a:schemeClr val="dk1"/>
                </a:solidFill>
                <a:latin typeface="Comic Sans MS" panose="030F0902030302020204" pitchFamily="66" charset="0"/>
              </a:rPr>
              <a:t>– which had the principal aim of using theatre to teach an audience about a particular issue, idea or theme. It often involved the audience as participants in the drama.</a:t>
            </a:r>
            <a:endParaRPr lang="en-GB" sz="1100" b="1" dirty="0">
              <a:latin typeface="Comic Sans MS" panose="030F0902030302020204" pitchFamily="66" charset="0"/>
              <a:ea typeface="Calibri" panose="020F0502020204030204" pitchFamily="34" charset="0"/>
              <a:cs typeface="Times New Roman" panose="02020603050405020304" pitchFamily="18" charset="0"/>
            </a:endParaRPr>
          </a:p>
        </p:txBody>
      </p:sp>
      <p:sp>
        <p:nvSpPr>
          <p:cNvPr id="11" name="Google Shape;97;p1">
            <a:extLst>
              <a:ext uri="{FF2B5EF4-FFF2-40B4-BE49-F238E27FC236}">
                <a16:creationId xmlns:a16="http://schemas.microsoft.com/office/drawing/2014/main" id="{396D29EE-5C4B-C54A-D503-8A41675CEA47}"/>
              </a:ext>
            </a:extLst>
          </p:cNvPr>
          <p:cNvSpPr txBox="1"/>
          <p:nvPr/>
        </p:nvSpPr>
        <p:spPr>
          <a:xfrm>
            <a:off x="8316605" y="584180"/>
            <a:ext cx="3691537" cy="4154943"/>
          </a:xfrm>
          <a:prstGeom prst="rect">
            <a:avLst/>
          </a:prstGeom>
          <a:solidFill>
            <a:schemeClr val="lt1"/>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l">
              <a:lnSpc>
                <a:spcPct val="150000"/>
              </a:lnSpc>
              <a:spcAft>
                <a:spcPts val="0"/>
              </a:spcAft>
              <a:buNone/>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DNA</a:t>
            </a:r>
            <a:r>
              <a:rPr lang="en-GB" sz="1100" b="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 is about a group of teenagers who think they’ve killed one of their schoolmates and try to cover up his ‘murder’. Many of the play’s themes focus on how the group behave and the consequences of their actions</a:t>
            </a:r>
          </a:p>
          <a:p>
            <a:pPr marL="228600" indent="-228600" algn="l">
              <a:lnSpc>
                <a:spcPct val="150000"/>
              </a:lnSpc>
              <a:spcAft>
                <a:spcPts val="0"/>
              </a:spcAft>
              <a:buAutoNum type="arabicParenR"/>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Responsibility-</a:t>
            </a:r>
            <a:r>
              <a:rPr lang="en-GB" sz="1100" b="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 The characters don’t take responsibility for their actions or for their treatment of others</a:t>
            </a:r>
          </a:p>
          <a:p>
            <a:pPr marL="228600" indent="-228600" algn="l">
              <a:lnSpc>
                <a:spcPct val="150000"/>
              </a:lnSpc>
              <a:spcAft>
                <a:spcPts val="0"/>
              </a:spcAft>
              <a:buAutoNum type="arabicParenR"/>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Bullying- </a:t>
            </a:r>
            <a:r>
              <a:rPr lang="en-GB" sz="1100" b="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The play shows the destructive consequences of bullying and how it can be used to hurt and manipulate people</a:t>
            </a:r>
          </a:p>
          <a:p>
            <a:pPr marL="228600" indent="-228600" algn="l">
              <a:lnSpc>
                <a:spcPct val="150000"/>
              </a:lnSpc>
              <a:spcAft>
                <a:spcPts val="0"/>
              </a:spcAft>
              <a:buAutoNum type="arabicParenR"/>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Power</a:t>
            </a:r>
            <a:r>
              <a:rPr lang="en-GB" sz="1100" b="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 Kelly suggests that power brings out the worst in people and cause them to act immorally</a:t>
            </a:r>
          </a:p>
          <a:p>
            <a:pPr marL="228600" indent="-228600" algn="l">
              <a:lnSpc>
                <a:spcPct val="150000"/>
              </a:lnSpc>
              <a:spcAft>
                <a:spcPts val="0"/>
              </a:spcAft>
              <a:buAutoNum type="arabicParenR"/>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Identity-</a:t>
            </a:r>
            <a:r>
              <a:rPr lang="en-GB" sz="1100" b="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 The characters face a struggle between trying to fit in with the group while acting in a way that is morally right. </a:t>
            </a:r>
          </a:p>
        </p:txBody>
      </p:sp>
      <p:sp>
        <p:nvSpPr>
          <p:cNvPr id="12" name="Google Shape;98;p1">
            <a:extLst>
              <a:ext uri="{FF2B5EF4-FFF2-40B4-BE49-F238E27FC236}">
                <a16:creationId xmlns:a16="http://schemas.microsoft.com/office/drawing/2014/main" id="{24F3B936-22A5-1071-7A57-F84CE08B6955}"/>
              </a:ext>
            </a:extLst>
          </p:cNvPr>
          <p:cNvSpPr txBox="1"/>
          <p:nvPr/>
        </p:nvSpPr>
        <p:spPr>
          <a:xfrm>
            <a:off x="7698975" y="4832460"/>
            <a:ext cx="4355080" cy="1869702"/>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en-GB" sz="1100" b="1" dirty="0">
                <a:latin typeface="Comic Sans MS" panose="030F0902030302020204" pitchFamily="66" charset="0"/>
                <a:ea typeface="Calibri" panose="020F0502020204030204" pitchFamily="34" charset="0"/>
                <a:cs typeface="Times New Roman" panose="02020603050405020304" pitchFamily="18" charset="0"/>
              </a:rPr>
              <a:t>DNA’s purpose was to raise questions about whether it was more</a:t>
            </a:r>
            <a:r>
              <a:rPr lang="en-GB" sz="1100" b="1" baseline="0" dirty="0">
                <a:latin typeface="Comic Sans MS" panose="030F0902030302020204" pitchFamily="66" charset="0"/>
                <a:ea typeface="Calibri" panose="020F0502020204030204" pitchFamily="34" charset="0"/>
                <a:cs typeface="Times New Roman" panose="02020603050405020304" pitchFamily="18" charset="0"/>
              </a:rPr>
              <a:t> beneficial to think about the group or the individual It also raised issues about</a:t>
            </a:r>
            <a:r>
              <a:rPr lang="en-GB" sz="1100" b="1" dirty="0">
                <a:latin typeface="Comic Sans MS" panose="030F0902030302020204" pitchFamily="66" charset="0"/>
                <a:ea typeface="Calibri" panose="020F0502020204030204" pitchFamily="34" charset="0"/>
                <a:cs typeface="Times New Roman" panose="02020603050405020304" pitchFamily="18" charset="0"/>
              </a:rPr>
              <a:t> social issues in 21</a:t>
            </a:r>
            <a:r>
              <a:rPr lang="en-GB" sz="1100" b="1" baseline="30000" dirty="0">
                <a:latin typeface="Comic Sans MS" panose="030F0902030302020204" pitchFamily="66" charset="0"/>
                <a:ea typeface="Calibri" panose="020F0502020204030204" pitchFamily="34" charset="0"/>
                <a:cs typeface="Times New Roman" panose="02020603050405020304" pitchFamily="18" charset="0"/>
              </a:rPr>
              <a:t>st</a:t>
            </a:r>
            <a:r>
              <a:rPr lang="en-GB" sz="1100" b="1" dirty="0">
                <a:latin typeface="Comic Sans MS" panose="030F0902030302020204" pitchFamily="66" charset="0"/>
                <a:ea typeface="Calibri" panose="020F0502020204030204" pitchFamily="34" charset="0"/>
                <a:cs typeface="Times New Roman" panose="02020603050405020304" pitchFamily="18" charset="0"/>
              </a:rPr>
              <a:t> century Britain</a:t>
            </a:r>
            <a:r>
              <a:rPr lang="en-GB" sz="1100" b="0" dirty="0">
                <a:latin typeface="Comic Sans MS" panose="030F0902030302020204" pitchFamily="66" charset="0"/>
                <a:ea typeface="Calibri" panose="020F0502020204030204" pitchFamily="34" charset="0"/>
                <a:cs typeface="Times New Roman" panose="02020603050405020304" pitchFamily="18" charset="0"/>
              </a:rPr>
              <a:t>. People believed that anti-social behaviour in young people was getting worse with media labelling it as ‘Broken Britain’- a British society where people acted for themselves rather than in a socially responsible way</a:t>
            </a:r>
          </a:p>
        </p:txBody>
      </p:sp>
      <p:sp>
        <p:nvSpPr>
          <p:cNvPr id="13" name="Google Shape;99;p1">
            <a:extLst>
              <a:ext uri="{FF2B5EF4-FFF2-40B4-BE49-F238E27FC236}">
                <a16:creationId xmlns:a16="http://schemas.microsoft.com/office/drawing/2014/main" id="{CBA1EE5A-8FBF-5806-37D0-F6F9C79A1F5F}"/>
              </a:ext>
            </a:extLst>
          </p:cNvPr>
          <p:cNvSpPr txBox="1"/>
          <p:nvPr/>
        </p:nvSpPr>
        <p:spPr>
          <a:xfrm>
            <a:off x="4634376" y="4801421"/>
            <a:ext cx="2959563" cy="1785064"/>
          </a:xfrm>
          <a:prstGeom prst="rect">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dirty="0">
                <a:latin typeface="Comic Sans MS" panose="030F0902030302020204" pitchFamily="66" charset="0"/>
              </a:rPr>
              <a:t>Cross-cutting: To show contrast on stage. Freeze Frame: To highlight a key moment. Narration: To give the audience information about the story </a:t>
            </a:r>
          </a:p>
          <a:p>
            <a:r>
              <a:rPr lang="en-GB" sz="1100" dirty="0">
                <a:latin typeface="Comic Sans MS" panose="030F0902030302020204" pitchFamily="66" charset="0"/>
              </a:rPr>
              <a:t>Thought track: To give the audience information about a character </a:t>
            </a:r>
          </a:p>
          <a:p>
            <a:r>
              <a:rPr lang="en-GB" sz="1100" dirty="0">
                <a:latin typeface="Comic Sans MS" panose="030F0902030302020204" pitchFamily="66" charset="0"/>
              </a:rPr>
              <a:t>Direct address/aside: Speaking directly to the audience out of the scene </a:t>
            </a:r>
          </a:p>
          <a:p>
            <a:r>
              <a:rPr lang="en-GB" sz="1100" dirty="0">
                <a:latin typeface="Comic Sans MS" panose="030F0902030302020204" pitchFamily="66" charset="0"/>
              </a:rPr>
              <a:t>Multi-rolling: Playing more than one character </a:t>
            </a:r>
            <a:endParaRPr lang="en-US" sz="1100" dirty="0">
              <a:latin typeface="Comic Sans MS" panose="030F0902030302020204" pitchFamily="66" charset="0"/>
            </a:endParaRPr>
          </a:p>
        </p:txBody>
      </p:sp>
      <p:sp>
        <p:nvSpPr>
          <p:cNvPr id="15" name="Google Shape;101;p1">
            <a:extLst>
              <a:ext uri="{FF2B5EF4-FFF2-40B4-BE49-F238E27FC236}">
                <a16:creationId xmlns:a16="http://schemas.microsoft.com/office/drawing/2014/main" id="{41AB39BC-5190-20D4-69C4-A2BD1B9D70D2}"/>
              </a:ext>
            </a:extLst>
          </p:cNvPr>
          <p:cNvSpPr txBox="1"/>
          <p:nvPr/>
        </p:nvSpPr>
        <p:spPr>
          <a:xfrm>
            <a:off x="4634376" y="826736"/>
            <a:ext cx="3946500" cy="30777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400" b="1" i="0" u="none" strike="noStrike" cap="none">
                <a:solidFill>
                  <a:srgbClr val="000000"/>
                </a:solidFill>
                <a:latin typeface="Comic Sans MS"/>
                <a:ea typeface="Comic Sans MS"/>
                <a:cs typeface="Comic Sans MS"/>
                <a:sym typeface="Comic Sans MS"/>
              </a:rPr>
              <a:t>The 5 Key skills/knowledge for this unit.</a:t>
            </a:r>
            <a:endParaRPr/>
          </a:p>
        </p:txBody>
      </p:sp>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99;p1">
            <a:extLst>
              <a:ext uri="{FF2B5EF4-FFF2-40B4-BE49-F238E27FC236}">
                <a16:creationId xmlns:a16="http://schemas.microsoft.com/office/drawing/2014/main" id="{B16BE741-B0ED-3CAD-D934-AE430F1F6FE5}"/>
              </a:ext>
            </a:extLst>
          </p:cNvPr>
          <p:cNvSpPr txBox="1"/>
          <p:nvPr/>
        </p:nvSpPr>
        <p:spPr>
          <a:xfrm>
            <a:off x="388945" y="4344743"/>
            <a:ext cx="4140395" cy="2292895"/>
          </a:xfrm>
          <a:prstGeom prst="rect">
            <a:avLst/>
          </a:prstGeom>
          <a:solidFill>
            <a:schemeClr val="lt1"/>
          </a:solidFill>
          <a:ln w="254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100" dirty="0">
                <a:latin typeface="Comic Sans MS" panose="030F0902030302020204" pitchFamily="66" charset="0"/>
              </a:rPr>
              <a:t>Physical Skills:</a:t>
            </a:r>
          </a:p>
          <a:p>
            <a:r>
              <a:rPr lang="en-GB" sz="1100" dirty="0">
                <a:latin typeface="Comic Sans MS" panose="030F0902030302020204" pitchFamily="66" charset="0"/>
              </a:rPr>
              <a:t>Gestures: Using movement to express emotion or direction Facial expressions: Used to show emotion Body language: Use to show the character profile/emotion Levels: Used to show status/hierarchy Gait: Character walk Eye contact: Between actors/audience Proxemics: Space between actors/audience</a:t>
            </a:r>
          </a:p>
          <a:p>
            <a:endParaRPr lang="en-GB" sz="1100" dirty="0">
              <a:latin typeface="Comic Sans MS" panose="030F0902030302020204" pitchFamily="66" charset="0"/>
            </a:endParaRPr>
          </a:p>
          <a:p>
            <a:r>
              <a:rPr lang="en-GB" sz="1100" dirty="0">
                <a:latin typeface="Comic Sans MS" panose="030F0902030302020204" pitchFamily="66" charset="0"/>
              </a:rPr>
              <a:t>Vocal Skills:</a:t>
            </a:r>
          </a:p>
          <a:p>
            <a:r>
              <a:rPr lang="en-GB" sz="1100" dirty="0">
                <a:latin typeface="Comic Sans MS" panose="030F0902030302020204" pitchFamily="66" charset="0"/>
              </a:rPr>
              <a:t>Types of volume: Whisper, quiet, talking, loud, shouting. Types of Pitch: Low, medium, high Pause: Stillness in a scene or dialogue Pace: Speed of dialogue Tone: Emotionally influenced dialogue Emphasis: Putting importance on a word</a:t>
            </a:r>
            <a:endParaRPr lang="en-US" sz="1100" dirty="0">
              <a:latin typeface="Comic Sans MS" panose="030F0902030302020204" pitchFamily="66" charset="0"/>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6BCC57D-D8AF-76A4-0721-824C075A6EA1}"/>
              </a:ext>
            </a:extLst>
          </p:cNvPr>
          <p:cNvGraphicFramePr>
            <a:graphicFrameLocks noGrp="1"/>
          </p:cNvGraphicFramePr>
          <p:nvPr>
            <p:extLst>
              <p:ext uri="{D42A27DB-BD31-4B8C-83A1-F6EECF244321}">
                <p14:modId xmlns:p14="http://schemas.microsoft.com/office/powerpoint/2010/main" val="659784616"/>
              </p:ext>
            </p:extLst>
          </p:nvPr>
        </p:nvGraphicFramePr>
        <p:xfrm>
          <a:off x="861217" y="196777"/>
          <a:ext cx="10469565" cy="2194560"/>
        </p:xfrm>
        <a:graphic>
          <a:graphicData uri="http://schemas.openxmlformats.org/drawingml/2006/table">
            <a:tbl>
              <a:tblPr firstRow="1" bandRow="1">
                <a:tableStyleId>{5C22544A-7EE6-4342-B048-85BDC9FD1C3A}</a:tableStyleId>
              </a:tblPr>
              <a:tblGrid>
                <a:gridCol w="2093913">
                  <a:extLst>
                    <a:ext uri="{9D8B030D-6E8A-4147-A177-3AD203B41FA5}">
                      <a16:colId xmlns:a16="http://schemas.microsoft.com/office/drawing/2014/main" val="2108041100"/>
                    </a:ext>
                  </a:extLst>
                </a:gridCol>
                <a:gridCol w="2093913">
                  <a:extLst>
                    <a:ext uri="{9D8B030D-6E8A-4147-A177-3AD203B41FA5}">
                      <a16:colId xmlns:a16="http://schemas.microsoft.com/office/drawing/2014/main" val="3949968537"/>
                    </a:ext>
                  </a:extLst>
                </a:gridCol>
                <a:gridCol w="2093913">
                  <a:extLst>
                    <a:ext uri="{9D8B030D-6E8A-4147-A177-3AD203B41FA5}">
                      <a16:colId xmlns:a16="http://schemas.microsoft.com/office/drawing/2014/main" val="1690708089"/>
                    </a:ext>
                  </a:extLst>
                </a:gridCol>
                <a:gridCol w="2093913">
                  <a:extLst>
                    <a:ext uri="{9D8B030D-6E8A-4147-A177-3AD203B41FA5}">
                      <a16:colId xmlns:a16="http://schemas.microsoft.com/office/drawing/2014/main" val="1447954112"/>
                    </a:ext>
                  </a:extLst>
                </a:gridCol>
                <a:gridCol w="2093913">
                  <a:extLst>
                    <a:ext uri="{9D8B030D-6E8A-4147-A177-3AD203B41FA5}">
                      <a16:colId xmlns:a16="http://schemas.microsoft.com/office/drawing/2014/main" val="1888042087"/>
                    </a:ext>
                  </a:extLst>
                </a:gridCol>
              </a:tblGrid>
              <a:tr h="584465">
                <a:tc>
                  <a:txBody>
                    <a:bodyPr/>
                    <a:lstStyle/>
                    <a:p>
                      <a:pPr algn="ctr"/>
                      <a:r>
                        <a:rPr lang="en-GB" sz="1100" b="1" u="sng" dirty="0">
                          <a:solidFill>
                            <a:schemeClr val="tx1"/>
                          </a:solidFill>
                          <a:latin typeface="Comic Sans MS" panose="030F0902030302020204" pitchFamily="66" charset="0"/>
                        </a:rPr>
                        <a:t>Mark and Jan </a:t>
                      </a:r>
                    </a:p>
                    <a:p>
                      <a:pPr algn="ctr"/>
                      <a:r>
                        <a:rPr lang="en-GB" sz="1100" b="0" dirty="0">
                          <a:solidFill>
                            <a:schemeClr val="tx1"/>
                          </a:solidFill>
                          <a:latin typeface="Comic Sans MS" panose="030F0902030302020204" pitchFamily="66" charset="0"/>
                        </a:rPr>
                        <a:t>Mark and Jan act as narrators who explain what is happening. They are always together and help in the cover up.</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Leah</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Leah is a moral character who worries about the groups actions. She is insecure and seeks Phil’s attention.</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Phil</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Phil is the group’s leader for most of the play. He’s quiet, emotionless, and manipulative.</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Lou</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Lou worries about the group getting caught. She follows whoever is in charge.</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John Tate </a:t>
                      </a:r>
                    </a:p>
                    <a:p>
                      <a:pPr algn="ctr"/>
                      <a:r>
                        <a:rPr lang="en-GB" sz="1100" b="0" dirty="0">
                          <a:solidFill>
                            <a:schemeClr val="tx1"/>
                          </a:solidFill>
                          <a:latin typeface="Comic Sans MS" panose="030F0902030302020204" pitchFamily="66" charset="0"/>
                        </a:rPr>
                        <a:t>John Tate starts as the group leader, but his authority is weak, and he leaves early in the play.</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175477743"/>
                  </a:ext>
                </a:extLst>
              </a:tr>
              <a:tr h="584465">
                <a:tc>
                  <a:txBody>
                    <a:bodyPr/>
                    <a:lstStyle/>
                    <a:p>
                      <a:pPr algn="ctr"/>
                      <a:r>
                        <a:rPr lang="en-GB" sz="1100" b="1" u="sng" dirty="0">
                          <a:solidFill>
                            <a:schemeClr val="tx1"/>
                          </a:solidFill>
                          <a:latin typeface="Comic Sans MS" panose="030F0902030302020204" pitchFamily="66" charset="0"/>
                        </a:rPr>
                        <a:t>Danny</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Danny is a selfish character who is more worried about becoming a dentist than Adam’s wellbeing</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Richard</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Richard seems unhappy about the cover up, but he goes along with it. He challenged John Tate’s leadership.</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Cathy</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Cathy is violent and remorseless about Adam’s death. She helps to kill Adam after he reappears.</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Brian</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Brian is the weakest group member. He’s bullied into covering up Adam’s death and he suffers a mental breakdown as a result.</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algn="ctr"/>
                      <a:r>
                        <a:rPr lang="en-GB" sz="1100" b="1" u="sng" dirty="0">
                          <a:solidFill>
                            <a:schemeClr val="tx1"/>
                          </a:solidFill>
                          <a:latin typeface="Comic Sans MS" panose="030F0902030302020204" pitchFamily="66" charset="0"/>
                        </a:rPr>
                        <a:t>Adam</a:t>
                      </a:r>
                      <a:r>
                        <a:rPr lang="en-GB" sz="1100" b="0" dirty="0">
                          <a:solidFill>
                            <a:schemeClr val="tx1"/>
                          </a:solidFill>
                          <a:latin typeface="Comic Sans MS" panose="030F0902030302020204" pitchFamily="66" charset="0"/>
                        </a:rPr>
                        <a:t> </a:t>
                      </a:r>
                    </a:p>
                    <a:p>
                      <a:pPr algn="ctr"/>
                      <a:r>
                        <a:rPr lang="en-GB" sz="1100" b="0" dirty="0">
                          <a:solidFill>
                            <a:schemeClr val="tx1"/>
                          </a:solidFill>
                          <a:latin typeface="Comic Sans MS" panose="030F0902030302020204" pitchFamily="66" charset="0"/>
                        </a:rPr>
                        <a:t>Adam is bullied by the group and thought to be dead. He turns out to be alive, but Phil has him killed.</a:t>
                      </a:r>
                      <a:endParaRPr lang="en-US" sz="1100" b="0" dirty="0">
                        <a:solidFill>
                          <a:schemeClr val="tx1"/>
                        </a:solidFill>
                        <a:latin typeface="Comic Sans MS" panose="030F0902030302020204" pitchFamily="66" charset="0"/>
                      </a:endParaRPr>
                    </a:p>
                  </a:txBody>
                  <a:tcP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869256516"/>
                  </a:ext>
                </a:extLst>
              </a:tr>
            </a:tbl>
          </a:graphicData>
        </a:graphic>
      </p:graphicFrame>
      <p:pic>
        <p:nvPicPr>
          <p:cNvPr id="3074" name="Picture 2" descr="Stage layouts - Creating and staging a devised performance - GCSE Drama  Revision - WJEC - BBC Bitesize">
            <a:extLst>
              <a:ext uri="{FF2B5EF4-FFF2-40B4-BE49-F238E27FC236}">
                <a16:creationId xmlns:a16="http://schemas.microsoft.com/office/drawing/2014/main" id="{11BCCB5C-112A-0AA5-4D70-DDDF44A76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17" y="3100387"/>
            <a:ext cx="3986887"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96;p1">
            <a:extLst>
              <a:ext uri="{FF2B5EF4-FFF2-40B4-BE49-F238E27FC236}">
                <a16:creationId xmlns:a16="http://schemas.microsoft.com/office/drawing/2014/main" id="{E4950F52-7143-BCA0-E1D2-DBA77D395254}"/>
              </a:ext>
            </a:extLst>
          </p:cNvPr>
          <p:cNvSpPr txBox="1"/>
          <p:nvPr/>
        </p:nvSpPr>
        <p:spPr>
          <a:xfrm>
            <a:off x="3146433" y="5811242"/>
            <a:ext cx="1211255" cy="346208"/>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150000"/>
              </a:lnSpc>
              <a:spcAft>
                <a:spcPts val="0"/>
              </a:spcAft>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Stage Types</a:t>
            </a:r>
            <a:endParaRPr lang="en-GB" sz="1100" b="1" dirty="0">
              <a:latin typeface="Comic Sans MS" panose="030F0902030302020204" pitchFamily="66"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04383EA-FD8C-70C3-749E-08598C242B37}"/>
              </a:ext>
            </a:extLst>
          </p:cNvPr>
          <p:cNvSpPr txBox="1"/>
          <p:nvPr/>
        </p:nvSpPr>
        <p:spPr>
          <a:xfrm>
            <a:off x="5498109" y="2515052"/>
            <a:ext cx="5564584" cy="1107996"/>
          </a:xfrm>
          <a:prstGeom prst="rect">
            <a:avLst/>
          </a:prstGeom>
          <a:noFill/>
          <a:ln>
            <a:solidFill>
              <a:schemeClr val="tx1"/>
            </a:solidFill>
          </a:ln>
        </p:spPr>
        <p:txBody>
          <a:bodyPr wrap="square">
            <a:spAutoFit/>
          </a:bodyPr>
          <a:lstStyle/>
          <a:p>
            <a:r>
              <a:rPr lang="en-GB" sz="1100" b="0" i="0" dirty="0">
                <a:solidFill>
                  <a:srgbClr val="1F1F1F"/>
                </a:solidFill>
                <a:effectLst/>
                <a:latin typeface="Comic Sans MS" panose="030F0902030302020204" pitchFamily="66" charset="0"/>
              </a:rPr>
              <a:t>Plot Summary: </a:t>
            </a:r>
          </a:p>
          <a:p>
            <a:endParaRPr lang="en-GB" sz="1100" b="0" i="0" dirty="0">
              <a:solidFill>
                <a:srgbClr val="1F1F1F"/>
              </a:solidFill>
              <a:effectLst/>
              <a:latin typeface="Comic Sans MS" panose="030F0902030302020204" pitchFamily="66" charset="0"/>
            </a:endParaRPr>
          </a:p>
          <a:p>
            <a:r>
              <a:rPr lang="en-GB" sz="1100" b="0" i="0" dirty="0">
                <a:solidFill>
                  <a:srgbClr val="1F1F1F"/>
                </a:solidFill>
                <a:effectLst/>
                <a:latin typeface="Comic Sans MS" panose="030F0902030302020204" pitchFamily="66" charset="0"/>
              </a:rPr>
              <a:t>DNA is about </a:t>
            </a:r>
            <a:r>
              <a:rPr lang="en-GB" sz="1100" b="0" i="0" dirty="0">
                <a:solidFill>
                  <a:srgbClr val="040C28"/>
                </a:solidFill>
                <a:effectLst/>
                <a:latin typeface="Comic Sans MS" panose="030F0902030302020204" pitchFamily="66" charset="0"/>
              </a:rPr>
              <a:t>a group of teenagers, who could be described as a 'gang', who have accidentally killed one of their classmates</a:t>
            </a:r>
            <a:r>
              <a:rPr lang="en-GB" sz="1100" b="0" i="0" dirty="0">
                <a:solidFill>
                  <a:srgbClr val="1F1F1F"/>
                </a:solidFill>
                <a:effectLst/>
                <a:latin typeface="Comic Sans MS" panose="030F0902030302020204" pitchFamily="66" charset="0"/>
              </a:rPr>
              <a:t>. When they realise the terrible mistake they have made, they try to cover up this crime, but inadvertently implicate an innocent man in the process.</a:t>
            </a:r>
            <a:endParaRPr lang="en-US" sz="1100" dirty="0">
              <a:latin typeface="Comic Sans MS" panose="030F0902030302020204" pitchFamily="66" charset="0"/>
            </a:endParaRPr>
          </a:p>
        </p:txBody>
      </p:sp>
      <p:sp>
        <p:nvSpPr>
          <p:cNvPr id="9" name="TextBox 8">
            <a:extLst>
              <a:ext uri="{FF2B5EF4-FFF2-40B4-BE49-F238E27FC236}">
                <a16:creationId xmlns:a16="http://schemas.microsoft.com/office/drawing/2014/main" id="{32F5BBAE-6988-0D8E-EC0D-C7C8A0097F26}"/>
              </a:ext>
            </a:extLst>
          </p:cNvPr>
          <p:cNvSpPr txBox="1"/>
          <p:nvPr/>
        </p:nvSpPr>
        <p:spPr>
          <a:xfrm>
            <a:off x="5230020" y="3735914"/>
            <a:ext cx="6100762" cy="3111236"/>
          </a:xfrm>
          <a:prstGeom prst="rect">
            <a:avLst/>
          </a:prstGeom>
          <a:noFill/>
          <a:ln>
            <a:solidFill>
              <a:schemeClr val="tx1"/>
            </a:solidFill>
          </a:ln>
        </p:spPr>
        <p:txBody>
          <a:bodyPr wrap="square">
            <a:spAutoFit/>
          </a:bodyPr>
          <a:lstStyle/>
          <a:p>
            <a:pPr>
              <a:lnSpc>
                <a:spcPct val="150000"/>
              </a:lnSpc>
            </a:pPr>
            <a:r>
              <a:rPr lang="en-GB" sz="1100" b="1"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rPr>
              <a:t>Definition and purpose: </a:t>
            </a:r>
            <a:r>
              <a:rPr lang="en-GB" sz="1100" dirty="0">
                <a:latin typeface="Comic Sans MS" panose="030F0902030302020204" pitchFamily="66" charset="0"/>
              </a:rPr>
              <a:t>How important or how high someone’s social position is compared to someone else to emphasise</a:t>
            </a:r>
            <a:r>
              <a:rPr lang="en-GB" sz="1100" baseline="0" dirty="0">
                <a:latin typeface="Comic Sans MS" panose="030F0902030302020204" pitchFamily="66" charset="0"/>
              </a:rPr>
              <a:t> social differences between characters</a:t>
            </a:r>
            <a:endParaRPr lang="en-GB" sz="1100" dirty="0">
              <a:latin typeface="Comic Sans MS" panose="030F0902030302020204" pitchFamily="66" charset="0"/>
            </a:endParaRPr>
          </a:p>
          <a:p>
            <a:pPr marL="228600" indent="-228600">
              <a:lnSpc>
                <a:spcPct val="150000"/>
              </a:lnSpc>
              <a:buAutoNum type="arabicPeriod"/>
            </a:pPr>
            <a:r>
              <a:rPr lang="en-GB" sz="1100" b="1" dirty="0">
                <a:latin typeface="Comic Sans MS" panose="030F0902030302020204" pitchFamily="66" charset="0"/>
              </a:rPr>
              <a:t>Height and Width</a:t>
            </a:r>
            <a:r>
              <a:rPr lang="en-GB" sz="1100" dirty="0">
                <a:latin typeface="Comic Sans MS" panose="030F0902030302020204" pitchFamily="66" charset="0"/>
              </a:rPr>
              <a:t>: Tall and wide= superior; small and thin= inferior</a:t>
            </a:r>
            <a:endParaRPr lang="en-GB" sz="1100" baseline="0" dirty="0">
              <a:latin typeface="Comic Sans MS" panose="030F0902030302020204" pitchFamily="66" charset="0"/>
            </a:endParaRPr>
          </a:p>
          <a:p>
            <a:pPr marL="228600" indent="-228600">
              <a:lnSpc>
                <a:spcPct val="150000"/>
              </a:lnSpc>
              <a:buAutoNum type="arabicPeriod"/>
            </a:pPr>
            <a:r>
              <a:rPr lang="en-GB" sz="1100" b="1" baseline="0" dirty="0">
                <a:latin typeface="Comic Sans MS" panose="030F0902030302020204" pitchFamily="66" charset="0"/>
              </a:rPr>
              <a:t>Proxemics (distance): </a:t>
            </a:r>
            <a:r>
              <a:rPr lang="en-GB" sz="1100" baseline="0" dirty="0">
                <a:latin typeface="Comic Sans MS" panose="030F0902030302020204" pitchFamily="66" charset="0"/>
              </a:rPr>
              <a:t>Close= trying to intimidate; far away= showing fear</a:t>
            </a:r>
          </a:p>
          <a:p>
            <a:pPr marL="228600" indent="-228600">
              <a:lnSpc>
                <a:spcPct val="150000"/>
              </a:lnSpc>
              <a:buAutoNum type="arabicPeriod"/>
            </a:pPr>
            <a:r>
              <a:rPr lang="en-GB" sz="1100" b="1" baseline="0" dirty="0">
                <a:latin typeface="Comic Sans MS" panose="030F0902030302020204" pitchFamily="66" charset="0"/>
              </a:rPr>
              <a:t>Movement and still: </a:t>
            </a:r>
            <a:r>
              <a:rPr lang="en-GB" sz="1100" baseline="0" dirty="0">
                <a:latin typeface="Comic Sans MS" panose="030F0902030302020204" pitchFamily="66" charset="0"/>
              </a:rPr>
              <a:t>Moving=nervousness; Still= control or moving= dangerous and in control; still= paralysed with fear</a:t>
            </a:r>
          </a:p>
          <a:p>
            <a:pPr marL="228600" indent="-228600">
              <a:lnSpc>
                <a:spcPct val="150000"/>
              </a:lnSpc>
              <a:buAutoNum type="arabicPeriod"/>
            </a:pPr>
            <a:r>
              <a:rPr lang="en-GB" sz="1100" b="1" baseline="0" dirty="0">
                <a:latin typeface="Comic Sans MS" panose="030F0902030302020204" pitchFamily="66" charset="0"/>
              </a:rPr>
              <a:t>Eye contact: </a:t>
            </a:r>
            <a:r>
              <a:rPr lang="en-GB" sz="1100" b="0" baseline="0" dirty="0">
                <a:latin typeface="Comic Sans MS" panose="030F0902030302020204" pitchFamily="66" charset="0"/>
              </a:rPr>
              <a:t>Strong eye contact= intimidation; weak eye contact= nervous/low confidence or Strong eye contact= trying to seek approval; weak eye contact= believe you are superior than the other person</a:t>
            </a:r>
          </a:p>
          <a:p>
            <a:pPr marL="228600" indent="-228600">
              <a:lnSpc>
                <a:spcPct val="150000"/>
              </a:lnSpc>
              <a:buAutoNum type="arabicPeriod"/>
            </a:pPr>
            <a:r>
              <a:rPr lang="en-GB" sz="1100" b="1" baseline="0" dirty="0">
                <a:latin typeface="Comic Sans MS" panose="030F0902030302020204" pitchFamily="66" charset="0"/>
              </a:rPr>
              <a:t>Time: </a:t>
            </a:r>
            <a:r>
              <a:rPr lang="en-GB" sz="1100" baseline="0" dirty="0">
                <a:latin typeface="Comic Sans MS" panose="030F0902030302020204" pitchFamily="66" charset="0"/>
              </a:rPr>
              <a:t>Take your time= superior; Do things quickly= Nervous or trying to get out of the public eye as quickly as possible</a:t>
            </a:r>
          </a:p>
          <a:p>
            <a:pPr marL="228600" indent="-228600">
              <a:lnSpc>
                <a:spcPct val="150000"/>
              </a:lnSpc>
              <a:buAutoNum type="arabicPeriod"/>
            </a:pPr>
            <a:r>
              <a:rPr lang="en-GB" sz="1100" b="1" baseline="0" dirty="0">
                <a:latin typeface="Comic Sans MS" panose="030F0902030302020204" pitchFamily="66" charset="0"/>
              </a:rPr>
              <a:t>Space: </a:t>
            </a:r>
            <a:r>
              <a:rPr lang="en-GB" sz="1100" baseline="0" dirty="0">
                <a:latin typeface="Comic Sans MS" panose="030F0902030302020204" pitchFamily="66" charset="0"/>
              </a:rPr>
              <a:t>Take up a lot of space= superior; take up as little as possible=inferior</a:t>
            </a:r>
          </a:p>
        </p:txBody>
      </p:sp>
    </p:spTree>
    <p:extLst>
      <p:ext uri="{BB962C8B-B14F-4D97-AF65-F5344CB8AC3E}">
        <p14:creationId xmlns:p14="http://schemas.microsoft.com/office/powerpoint/2010/main" val="805698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TotalTime>
  <Words>960</Words>
  <Application>Microsoft Macintosh PowerPoint</Application>
  <PresentationFormat>Widescreen</PresentationFormat>
  <Paragraphs>59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Smith,C</cp:lastModifiedBy>
  <cp:revision>191</cp:revision>
  <dcterms:created xsi:type="dcterms:W3CDTF">2013-07-15T20:26:40Z</dcterms:created>
  <dcterms:modified xsi:type="dcterms:W3CDTF">2024-09-18T20:50:02Z</dcterms:modified>
</cp:coreProperties>
</file>