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FD023A-BD9D-F12C-5AC5-FAB41B44EA16}" v="746" dt="2024-07-02T08:35:21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>
        <p:scale>
          <a:sx n="100" d="100"/>
          <a:sy n="100" d="100"/>
        </p:scale>
        <p:origin x="7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K0SDECwO54E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62BEE605-B82F-D907-5A6F-2E87626D6243}"/>
              </a:ext>
            </a:extLst>
          </p:cNvPr>
          <p:cNvSpPr txBox="1"/>
          <p:nvPr/>
        </p:nvSpPr>
        <p:spPr>
          <a:xfrm>
            <a:off x="4385246" y="82798"/>
            <a:ext cx="4444217" cy="5619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Subject:</a:t>
            </a:r>
            <a:r>
              <a:rPr lang="en-GB" sz="1200" b="1" dirty="0"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  <a:r>
              <a:rPr lang="en-GB" sz="12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Performing Arts: Combined</a:t>
            </a:r>
            <a:r>
              <a:rPr lang="en-GB" sz="1200" b="1" dirty="0">
                <a:latin typeface="Comic Sans MS"/>
                <a:ea typeface="Comic Sans MS"/>
                <a:cs typeface="Comic Sans MS"/>
                <a:sym typeface="Comic Sans MS"/>
              </a:rPr>
              <a:t> Dance and Drama</a:t>
            </a:r>
            <a:endParaRPr sz="1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SzPts val="1200"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Topic: </a:t>
            </a:r>
            <a:r>
              <a:rPr lang="en-GB" sz="1200" b="1" dirty="0">
                <a:latin typeface="Comic Sans MS"/>
                <a:ea typeface="Comic Sans MS"/>
                <a:cs typeface="Comic Sans MS"/>
                <a:sym typeface="Comic Sans MS"/>
              </a:rPr>
              <a:t>Musical Theatre: Mary Poppins           </a:t>
            </a:r>
            <a:r>
              <a:rPr lang="en-GB" sz="12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Year: 8</a:t>
            </a:r>
            <a:endParaRPr sz="1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E1AC98CC-58DC-F136-A93D-BC3B8788B6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72306" y="1225"/>
            <a:ext cx="1447800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773CD582-3971-8DF8-264E-DD4AECC9BD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" y="30162"/>
            <a:ext cx="1570037" cy="66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" title="Points scored">
            <a:extLst>
              <a:ext uri="{FF2B5EF4-FFF2-40B4-BE49-F238E27FC236}">
                <a16:creationId xmlns:a16="http://schemas.microsoft.com/office/drawing/2014/main" id="{E6F83343-AD49-7BA2-0D7A-EB9F23DBA3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040" t="12160" r="1040" b="-12160"/>
          <a:stretch/>
        </p:blipFill>
        <p:spPr>
          <a:xfrm>
            <a:off x="2989246" y="1102699"/>
            <a:ext cx="6944649" cy="429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;p1">
            <a:extLst>
              <a:ext uri="{FF2B5EF4-FFF2-40B4-BE49-F238E27FC236}">
                <a16:creationId xmlns:a16="http://schemas.microsoft.com/office/drawing/2014/main" id="{BEE72618-EF72-7E2A-095C-955D8E2F0B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5437" b="12102"/>
          <a:stretch/>
        </p:blipFill>
        <p:spPr>
          <a:xfrm>
            <a:off x="11517935" y="78390"/>
            <a:ext cx="547687" cy="428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89;p1">
            <a:extLst>
              <a:ext uri="{FF2B5EF4-FFF2-40B4-BE49-F238E27FC236}">
                <a16:creationId xmlns:a16="http://schemas.microsoft.com/office/drawing/2014/main" id="{98280A99-AEBC-66AB-6AD7-1835A958DB27}"/>
              </a:ext>
            </a:extLst>
          </p:cNvPr>
          <p:cNvGrpSpPr/>
          <p:nvPr/>
        </p:nvGrpSpPr>
        <p:grpSpPr>
          <a:xfrm>
            <a:off x="4878544" y="1864338"/>
            <a:ext cx="3559737" cy="2264961"/>
            <a:chOff x="2901202" y="1661781"/>
            <a:chExt cx="3559737" cy="2264961"/>
          </a:xfrm>
        </p:grpSpPr>
        <p:sp>
          <p:nvSpPr>
            <p:cNvPr id="23" name="Google Shape;90;p1">
              <a:extLst>
                <a:ext uri="{FF2B5EF4-FFF2-40B4-BE49-F238E27FC236}">
                  <a16:creationId xmlns:a16="http://schemas.microsoft.com/office/drawing/2014/main" id="{DD092F62-7243-6D03-28C3-1880EC3AFAE7}"/>
                </a:ext>
              </a:extLst>
            </p:cNvPr>
            <p:cNvSpPr txBox="1"/>
            <p:nvPr/>
          </p:nvSpPr>
          <p:spPr>
            <a:xfrm>
              <a:off x="4352214" y="2428810"/>
              <a:ext cx="5640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1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5</a:t>
              </a:r>
              <a:endParaRPr/>
            </a:p>
          </p:txBody>
        </p:sp>
        <p:sp>
          <p:nvSpPr>
            <p:cNvPr id="24" name="Google Shape;91;p1">
              <a:extLst>
                <a:ext uri="{FF2B5EF4-FFF2-40B4-BE49-F238E27FC236}">
                  <a16:creationId xmlns:a16="http://schemas.microsoft.com/office/drawing/2014/main" id="{F1A30E78-9A5B-060C-D4F7-7C569B68C6A3}"/>
                </a:ext>
              </a:extLst>
            </p:cNvPr>
            <p:cNvSpPr txBox="1"/>
            <p:nvPr/>
          </p:nvSpPr>
          <p:spPr>
            <a:xfrm>
              <a:off x="2901202" y="2733423"/>
              <a:ext cx="1078006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latin typeface="Comic Sans MS"/>
                  <a:sym typeface="Comic Sans MS"/>
                </a:rPr>
                <a:t>Themes</a:t>
              </a:r>
              <a:endParaRPr lang="en-US" dirty="0"/>
            </a:p>
          </p:txBody>
        </p:sp>
        <p:sp>
          <p:nvSpPr>
            <p:cNvPr id="25" name="Google Shape;92;p1">
              <a:extLst>
                <a:ext uri="{FF2B5EF4-FFF2-40B4-BE49-F238E27FC236}">
                  <a16:creationId xmlns:a16="http://schemas.microsoft.com/office/drawing/2014/main" id="{FB0F837C-57AF-A726-D8CF-ECE27DF79C43}"/>
                </a:ext>
              </a:extLst>
            </p:cNvPr>
            <p:cNvSpPr txBox="1"/>
            <p:nvPr/>
          </p:nvSpPr>
          <p:spPr>
            <a:xfrm>
              <a:off x="4741455" y="1661781"/>
              <a:ext cx="113240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b="1" dirty="0">
                  <a:latin typeface="Comic Sans MS"/>
                  <a:ea typeface="Comic Sans MS"/>
                  <a:cs typeface="Comic Sans MS"/>
                </a:rPr>
                <a:t>Accent </a:t>
              </a:r>
            </a:p>
          </p:txBody>
        </p:sp>
        <p:sp>
          <p:nvSpPr>
            <p:cNvPr id="26" name="Google Shape;93;p1">
              <a:extLst>
                <a:ext uri="{FF2B5EF4-FFF2-40B4-BE49-F238E27FC236}">
                  <a16:creationId xmlns:a16="http://schemas.microsoft.com/office/drawing/2014/main" id="{209EBBE5-2067-72E5-6C02-3DB93FC70221}"/>
                </a:ext>
              </a:extLst>
            </p:cNvPr>
            <p:cNvSpPr txBox="1"/>
            <p:nvPr/>
          </p:nvSpPr>
          <p:spPr>
            <a:xfrm>
              <a:off x="4931262" y="2809108"/>
              <a:ext cx="152967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latin typeface="Comic Sans MS"/>
                  <a:ea typeface="Comic Sans MS"/>
                  <a:cs typeface="Comic Sans MS"/>
                  <a:sym typeface="Comic Sans MS"/>
                </a:rPr>
                <a:t>Facial Expression</a:t>
              </a:r>
              <a:endParaRPr lang="en-GB" b="1" dirty="0">
                <a:latin typeface="Comic Sans MS"/>
                <a:ea typeface="Comic Sans MS"/>
                <a:cs typeface="Comic Sans MS"/>
              </a:endParaRPr>
            </a:p>
          </p:txBody>
        </p:sp>
        <p:sp>
          <p:nvSpPr>
            <p:cNvPr id="27" name="Google Shape;94;p1">
              <a:extLst>
                <a:ext uri="{FF2B5EF4-FFF2-40B4-BE49-F238E27FC236}">
                  <a16:creationId xmlns:a16="http://schemas.microsoft.com/office/drawing/2014/main" id="{73A6B870-D41E-590B-BA88-0A8C777771FF}"/>
                </a:ext>
              </a:extLst>
            </p:cNvPr>
            <p:cNvSpPr txBox="1"/>
            <p:nvPr/>
          </p:nvSpPr>
          <p:spPr>
            <a:xfrm>
              <a:off x="3090464" y="1671090"/>
              <a:ext cx="1543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b="1" dirty="0">
                  <a:latin typeface="Comic Sans MS"/>
                  <a:ea typeface="Comic Sans MS"/>
                  <a:cs typeface="Comic Sans MS"/>
                  <a:sym typeface="Comic Sans MS"/>
                </a:rPr>
                <a:t>Mary Poppins </a:t>
              </a:r>
            </a:p>
            <a:p>
              <a:pPr algn="ctr"/>
              <a:endParaRPr sz="14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</a:endParaRPr>
            </a:p>
          </p:txBody>
        </p:sp>
        <p:sp>
          <p:nvSpPr>
            <p:cNvPr id="28" name="Google Shape;95;p1">
              <a:extLst>
                <a:ext uri="{FF2B5EF4-FFF2-40B4-BE49-F238E27FC236}">
                  <a16:creationId xmlns:a16="http://schemas.microsoft.com/office/drawing/2014/main" id="{6C685845-191C-188C-B7EF-CB5C7D3535CD}"/>
                </a:ext>
              </a:extLst>
            </p:cNvPr>
            <p:cNvSpPr txBox="1"/>
            <p:nvPr/>
          </p:nvSpPr>
          <p:spPr>
            <a:xfrm>
              <a:off x="3724687" y="3619006"/>
              <a:ext cx="181226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b="1" dirty="0">
                  <a:latin typeface="Comic Sans MS"/>
                  <a:sym typeface="Comic Sans MS"/>
                </a:rPr>
                <a:t>Body Language </a:t>
              </a:r>
              <a:endParaRPr lang="en-US" dirty="0"/>
            </a:p>
          </p:txBody>
        </p:sp>
      </p:grpSp>
      <p:sp>
        <p:nvSpPr>
          <p:cNvPr id="10" name="Google Shape;96;p1">
            <a:extLst>
              <a:ext uri="{FF2B5EF4-FFF2-40B4-BE49-F238E27FC236}">
                <a16:creationId xmlns:a16="http://schemas.microsoft.com/office/drawing/2014/main" id="{FA116A38-AAD8-4FF1-7D6E-BB5B104BF436}"/>
              </a:ext>
            </a:extLst>
          </p:cNvPr>
          <p:cNvSpPr txBox="1"/>
          <p:nvPr/>
        </p:nvSpPr>
        <p:spPr>
          <a:xfrm>
            <a:off x="381533" y="757315"/>
            <a:ext cx="4104082" cy="330855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b="1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Mary Poppins: </a:t>
            </a:r>
            <a:r>
              <a:rPr lang="en-US" sz="1100" dirty="0">
                <a:latin typeface="Comic Sans MS" panose="030F0702030302020204" pitchFamily="66" charset="0"/>
              </a:rPr>
              <a:t>Mary Poppins the musical is based on the similarly titled Mary Poppins children's books by P. L. Travers and the 1964 Disney film. The stage production is a fusion of various elements from the two, including songs from the film. Mary Poppins tells the story of a magical nanny that looks after two children in London. Key extracts include Step in Time and A Spoonful of sugar.</a:t>
            </a:r>
          </a:p>
          <a:p>
            <a:endParaRPr lang="en-US" sz="1100" dirty="0">
              <a:latin typeface="Comic Sans MS" panose="030F0702030302020204" pitchFamily="66" charset="0"/>
            </a:endParaRPr>
          </a:p>
          <a:p>
            <a:r>
              <a:rPr lang="en-US" sz="1100" dirty="0">
                <a:latin typeface="Comic Sans MS" panose="030F0702030302020204" pitchFamily="66" charset="0"/>
              </a:rPr>
              <a:t>The stage production of Mary Poppins is set in London in the fascinating Edwardian era, with its class distinctions and rigid social norms. </a:t>
            </a:r>
          </a:p>
          <a:p>
            <a:endParaRPr lang="en-US" sz="11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alibri"/>
            </a:endParaRPr>
          </a:p>
          <a:p>
            <a:r>
              <a:rPr lang="en-US" sz="1100" dirty="0">
                <a:latin typeface="Comic Sans MS" panose="030F0702030302020204" pitchFamily="66" charset="0"/>
              </a:rPr>
              <a:t>Dance style: Musical theatre is less of a particular style, and more of a description of dancing that is rooted in the history of Broadway musicals. Relying heavily on a knowledge of ballet, tap, and jazz, musical theatre dancers are actors and place a high focus on musical interpretation. Tap dance is a type of dance that uses the sounds of tap shoes striking the floor as a form of percussion</a:t>
            </a:r>
            <a:endParaRPr lang="en-GB" sz="11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alibri"/>
            </a:endParaRPr>
          </a:p>
        </p:txBody>
      </p:sp>
      <p:sp>
        <p:nvSpPr>
          <p:cNvPr id="11" name="Google Shape;97;p1">
            <a:extLst>
              <a:ext uri="{FF2B5EF4-FFF2-40B4-BE49-F238E27FC236}">
                <a16:creationId xmlns:a16="http://schemas.microsoft.com/office/drawing/2014/main" id="{396D29EE-5C4B-C54A-D503-8A41675CEA47}"/>
              </a:ext>
            </a:extLst>
          </p:cNvPr>
          <p:cNvSpPr txBox="1"/>
          <p:nvPr/>
        </p:nvSpPr>
        <p:spPr>
          <a:xfrm>
            <a:off x="8587554" y="826738"/>
            <a:ext cx="3453944" cy="195434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Accent:</a:t>
            </a:r>
            <a:r>
              <a:rPr lang="en-GB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way in which words are pronounced. For example, regional accents such as Yorkshire / Liverpudlian / Irish.</a:t>
            </a:r>
          </a:p>
          <a:p>
            <a:endParaRPr lang="en-GB" sz="1100" dirty="0">
              <a:solidFill>
                <a:schemeClr val="dk1"/>
              </a:solidFill>
              <a:latin typeface="Comic Sans MS"/>
              <a:ea typeface="Comic Sans MS"/>
              <a:cs typeface="Calibri"/>
              <a:sym typeface="Comic Sans MS"/>
            </a:endParaRPr>
          </a:p>
          <a:p>
            <a:r>
              <a:rPr lang="en-GB" sz="1100" dirty="0">
                <a:solidFill>
                  <a:schemeClr val="dk1"/>
                </a:solidFill>
                <a:latin typeface="Comic Sans MS"/>
                <a:ea typeface="Comic Sans MS"/>
                <a:cs typeface="Calibri"/>
                <a:sym typeface="Comic Sans MS"/>
              </a:rPr>
              <a:t>In Mary Poppins, Bert has a Cockney accent (London) </a:t>
            </a:r>
            <a:r>
              <a:rPr lang="en-GB" sz="11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alibri"/>
                <a:sym typeface="Comic Sans MS"/>
              </a:rPr>
              <a:t>“</a:t>
            </a:r>
            <a:r>
              <a:rPr lang="en-US" sz="11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Cockney is </a:t>
            </a:r>
            <a:r>
              <a:rPr lang="en-US" sz="1100" b="0" i="0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the accent spoken in the East-End of London</a:t>
            </a:r>
            <a:r>
              <a:rPr lang="en-US" sz="11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. It has been stigmatized for centuries but also has covert prestige, that is, it is a badge of identity for its speakers. Cockney is famous for its rhyming slang, much of which is humorous such as trouble and strife = wife.”</a:t>
            </a:r>
            <a:endParaRPr lang="en-GB" sz="11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alibri"/>
              <a:sym typeface="Comic Sans MS"/>
            </a:endParaRPr>
          </a:p>
        </p:txBody>
      </p:sp>
      <p:sp>
        <p:nvSpPr>
          <p:cNvPr id="12" name="Google Shape;98;p1">
            <a:extLst>
              <a:ext uri="{FF2B5EF4-FFF2-40B4-BE49-F238E27FC236}">
                <a16:creationId xmlns:a16="http://schemas.microsoft.com/office/drawing/2014/main" id="{24F3B936-22A5-1071-7A57-F84CE08B6955}"/>
              </a:ext>
            </a:extLst>
          </p:cNvPr>
          <p:cNvSpPr txBox="1"/>
          <p:nvPr/>
        </p:nvSpPr>
        <p:spPr>
          <a:xfrm>
            <a:off x="8553047" y="3098526"/>
            <a:ext cx="3463605" cy="110795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Facial Expression: </a:t>
            </a:r>
            <a:r>
              <a:rPr lang="en-US" sz="1100" dirty="0">
                <a:latin typeface="Comic Sans MS" panose="030F0702030302020204" pitchFamily="66" charset="0"/>
              </a:rPr>
              <a:t>Facial expression is so important. An audience will look at body language for clues about a character, they do not just listen to the dialogue. Facial expression can reveal emotions and moods and can also tell us more about the situation. It can also reveal a sub-text</a:t>
            </a:r>
            <a:endParaRPr lang="en-GB" sz="11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</a:endParaRPr>
          </a:p>
        </p:txBody>
      </p:sp>
      <p:sp>
        <p:nvSpPr>
          <p:cNvPr id="13" name="Google Shape;99;p1">
            <a:extLst>
              <a:ext uri="{FF2B5EF4-FFF2-40B4-BE49-F238E27FC236}">
                <a16:creationId xmlns:a16="http://schemas.microsoft.com/office/drawing/2014/main" id="{CBA1EE5A-8FBF-5806-37D0-F6F9C79A1F5F}"/>
              </a:ext>
            </a:extLst>
          </p:cNvPr>
          <p:cNvSpPr txBox="1"/>
          <p:nvPr/>
        </p:nvSpPr>
        <p:spPr>
          <a:xfrm>
            <a:off x="4871426" y="5750949"/>
            <a:ext cx="3471855" cy="93867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b="1" dirty="0">
                <a:solidFill>
                  <a:schemeClr val="dk1"/>
                </a:solidFill>
                <a:latin typeface="Comic Sans MS"/>
                <a:ea typeface="Comic Sans MS"/>
                <a:cs typeface="Calibri"/>
                <a:sym typeface="Comic Sans MS"/>
              </a:rPr>
              <a:t>Body Language: </a:t>
            </a:r>
            <a:r>
              <a:rPr lang="en-US" sz="1100" dirty="0">
                <a:latin typeface="Comic Sans MS" panose="030F0702030302020204" pitchFamily="66" charset="0"/>
              </a:rPr>
              <a:t>Body language is communication by movement or proxemics (position). Age, gender, culture and social status can be shown through body language. Gesture and facial expression are forms of body language. </a:t>
            </a:r>
          </a:p>
        </p:txBody>
      </p:sp>
      <p:sp>
        <p:nvSpPr>
          <p:cNvPr id="14" name="Google Shape;100;p1">
            <a:extLst>
              <a:ext uri="{FF2B5EF4-FFF2-40B4-BE49-F238E27FC236}">
                <a16:creationId xmlns:a16="http://schemas.microsoft.com/office/drawing/2014/main" id="{5F369A37-4706-A682-60C2-C80D57BB8749}"/>
              </a:ext>
            </a:extLst>
          </p:cNvPr>
          <p:cNvSpPr txBox="1"/>
          <p:nvPr/>
        </p:nvSpPr>
        <p:spPr>
          <a:xfrm>
            <a:off x="810418" y="4131142"/>
            <a:ext cx="3308793" cy="12772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b="1" dirty="0">
                <a:solidFill>
                  <a:schemeClr val="dk1"/>
                </a:solidFill>
                <a:latin typeface="Comic Sans MS"/>
                <a:ea typeface="Comic Sans MS"/>
                <a:cs typeface="Calibri"/>
              </a:rPr>
              <a:t>Themes / Features: </a:t>
            </a:r>
            <a:r>
              <a:rPr lang="en-US" sz="11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• Guardian Angels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omic Sans MS" panose="030F0702030302020204" pitchFamily="66" charset="0"/>
              </a:rPr>
              <a:t>Hope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omic Sans MS" panose="030F0702030302020204" pitchFamily="66" charset="0"/>
              </a:rPr>
              <a:t>Kindness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• Musicality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• Use of Props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• Call and Response </a:t>
            </a:r>
            <a:endParaRPr lang="en-GB" sz="1100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alibri"/>
            </a:endParaRPr>
          </a:p>
        </p:txBody>
      </p:sp>
      <p:sp>
        <p:nvSpPr>
          <p:cNvPr id="15" name="Google Shape;101;p1">
            <a:extLst>
              <a:ext uri="{FF2B5EF4-FFF2-40B4-BE49-F238E27FC236}">
                <a16:creationId xmlns:a16="http://schemas.microsoft.com/office/drawing/2014/main" id="{41AB39BC-5190-20D4-69C4-A2BD1B9D70D2}"/>
              </a:ext>
            </a:extLst>
          </p:cNvPr>
          <p:cNvSpPr txBox="1"/>
          <p:nvPr/>
        </p:nvSpPr>
        <p:spPr>
          <a:xfrm>
            <a:off x="4634376" y="826736"/>
            <a:ext cx="39465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5 Key skills/knowledge for this unit.</a:t>
            </a:r>
            <a:endParaRPr/>
          </a:p>
        </p:txBody>
      </p:sp>
      <p:sp>
        <p:nvSpPr>
          <p:cNvPr id="16" name="Google Shape;102;p1" descr="Power of Eye Contact in Your Business and Social Life | Peabody ...">
            <a:extLst>
              <a:ext uri="{FF2B5EF4-FFF2-40B4-BE49-F238E27FC236}">
                <a16:creationId xmlns:a16="http://schemas.microsoft.com/office/drawing/2014/main" id="{4A525218-AD88-A4DC-7CF6-D748A9F13774}"/>
              </a:ext>
            </a:extLst>
          </p:cNvPr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36ED1-107F-7987-B1B5-4D44E1B87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011" y="4412307"/>
            <a:ext cx="1027456" cy="1322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84AD0-D444-9367-C238-B6B3F0939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0689" y="4416255"/>
            <a:ext cx="1719237" cy="1157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EA1145-E8CF-7781-C3DC-7B981D95F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641" y="5837709"/>
            <a:ext cx="1675981" cy="941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0BC1B4-184E-F04F-E5BF-9B9B919529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6593" y="5714247"/>
            <a:ext cx="1195713" cy="8967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949BC8-48E9-36E2-12F6-21AD6F678E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1426" y="4767840"/>
            <a:ext cx="841807" cy="8418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4815EA-9817-D7CA-BB1F-9011339BA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3665" y="4498891"/>
            <a:ext cx="929616" cy="11313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5052BD-8B2B-5E03-1EA8-46F32B3939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7448" y="4822320"/>
            <a:ext cx="1334344" cy="750791"/>
          </a:xfrm>
          <a:prstGeom prst="rect">
            <a:avLst/>
          </a:prstGeom>
        </p:spPr>
      </p:pic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B64CA21E-5C1E-E043-31A1-53BC839E52AC}"/>
              </a:ext>
            </a:extLst>
          </p:cNvPr>
          <p:cNvSpPr txBox="1"/>
          <p:nvPr/>
        </p:nvSpPr>
        <p:spPr>
          <a:xfrm>
            <a:off x="281653" y="5497970"/>
            <a:ext cx="4272438" cy="6001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b="1" dirty="0">
                <a:solidFill>
                  <a:schemeClr val="dk1"/>
                </a:solidFill>
                <a:latin typeface="Comic Sans MS"/>
                <a:ea typeface="Comic Sans MS"/>
                <a:cs typeface="Calibri"/>
              </a:rPr>
              <a:t>Recommended Listening: </a:t>
            </a:r>
            <a:r>
              <a:rPr lang="en-US" sz="11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• Step In Time </a:t>
            </a:r>
          </a:p>
          <a:p>
            <a:endParaRPr lang="en-GB" sz="1100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E1AC98CC-58DC-F136-A93D-BC3B8788B6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72306" y="1225"/>
            <a:ext cx="1447800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773CD582-3971-8DF8-264E-DD4AECC9BD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" y="30162"/>
            <a:ext cx="1570037" cy="66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;p1">
            <a:extLst>
              <a:ext uri="{FF2B5EF4-FFF2-40B4-BE49-F238E27FC236}">
                <a16:creationId xmlns:a16="http://schemas.microsoft.com/office/drawing/2014/main" id="{BEE72618-EF72-7E2A-095C-955D8E2F0B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437" b="12102"/>
          <a:stretch/>
        </p:blipFill>
        <p:spPr>
          <a:xfrm>
            <a:off x="11517935" y="78390"/>
            <a:ext cx="547687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02;p1" descr="Power of Eye Contact in Your Business and Social Life | Peabody ...">
            <a:extLst>
              <a:ext uri="{FF2B5EF4-FFF2-40B4-BE49-F238E27FC236}">
                <a16:creationId xmlns:a16="http://schemas.microsoft.com/office/drawing/2014/main" id="{4A525218-AD88-A4DC-7CF6-D748A9F13774}"/>
              </a:ext>
            </a:extLst>
          </p:cNvPr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501047-D493-08ED-9C5E-8DA0C0B0EC6C}"/>
              </a:ext>
            </a:extLst>
          </p:cNvPr>
          <p:cNvSpPr txBox="1"/>
          <p:nvPr/>
        </p:nvSpPr>
        <p:spPr>
          <a:xfrm>
            <a:off x="509863" y="700087"/>
            <a:ext cx="2838449" cy="76944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dk1"/>
                </a:solidFill>
                <a:latin typeface="Comic Sans MS"/>
                <a:cs typeface="Calibri"/>
              </a:rPr>
              <a:t>Context timeline – Mary Poppins is set in the Edwardian Age, the table below shows some key historical points of reference.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E5076-4D77-1E26-8869-E4C04AD9A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266" t="18889" r="2422" b="14722"/>
          <a:stretch/>
        </p:blipFill>
        <p:spPr>
          <a:xfrm>
            <a:off x="331131" y="1563609"/>
            <a:ext cx="3195911" cy="471495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B41857B-B46C-D227-E32D-498D5F4F7F46}"/>
              </a:ext>
            </a:extLst>
          </p:cNvPr>
          <p:cNvSpPr/>
          <p:nvPr/>
        </p:nvSpPr>
        <p:spPr>
          <a:xfrm>
            <a:off x="2076450" y="2447925"/>
            <a:ext cx="100012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6006A-30EC-EF93-268A-57554BB6C206}"/>
              </a:ext>
            </a:extLst>
          </p:cNvPr>
          <p:cNvSpPr/>
          <p:nvPr/>
        </p:nvSpPr>
        <p:spPr>
          <a:xfrm>
            <a:off x="2652713" y="3422611"/>
            <a:ext cx="604838" cy="431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6570E-FB21-4043-11D5-3573131A5359}"/>
              </a:ext>
            </a:extLst>
          </p:cNvPr>
          <p:cNvSpPr txBox="1"/>
          <p:nvPr/>
        </p:nvSpPr>
        <p:spPr>
          <a:xfrm>
            <a:off x="3400821" y="4742971"/>
            <a:ext cx="2838449" cy="195438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 err="1">
                <a:solidFill>
                  <a:schemeClr val="dk1"/>
                </a:solidFill>
                <a:latin typeface="Comic Sans MS"/>
                <a:cs typeface="Calibri"/>
              </a:rPr>
              <a:t>Mrs</a:t>
            </a:r>
            <a:r>
              <a:rPr lang="en-US" sz="1100" b="1" dirty="0">
                <a:solidFill>
                  <a:schemeClr val="dk1"/>
                </a:solidFill>
                <a:latin typeface="Comic Sans MS"/>
                <a:cs typeface="Calibri"/>
              </a:rPr>
              <a:t> Banks is a Suffragette. </a:t>
            </a:r>
          </a:p>
          <a:p>
            <a:r>
              <a:rPr lang="en-US" sz="1100" dirty="0">
                <a:solidFill>
                  <a:schemeClr val="dk1"/>
                </a:solidFill>
                <a:latin typeface="Comic Sans MS"/>
                <a:cs typeface="Calibri"/>
              </a:rPr>
              <a:t>A Suffragette was </a:t>
            </a:r>
            <a:r>
              <a:rPr lang="en-US" sz="1100" b="1" dirty="0">
                <a:solidFill>
                  <a:schemeClr val="dk1"/>
                </a:solidFill>
                <a:latin typeface="Comic Sans MS" panose="030F0702030302020204" pitchFamily="66" charset="0"/>
                <a:cs typeface="Calibri"/>
              </a:rPr>
              <a:t>“</a:t>
            </a:r>
            <a:r>
              <a:rPr lang="en-US" sz="1100" b="0" i="0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a member of an activist women's </a:t>
            </a:r>
            <a:r>
              <a:rPr lang="en-US" sz="1100" b="0" i="0" dirty="0" err="1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organisation</a:t>
            </a:r>
            <a:r>
              <a:rPr lang="en-US" sz="1100" b="0" i="0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 in the early 20th century who, under the banner "Votes for Women", fought for the right to vote in public elections in the United Kingdom”</a:t>
            </a:r>
          </a:p>
          <a:p>
            <a:endParaRPr lang="en-US" sz="1100" dirty="0">
              <a:solidFill>
                <a:srgbClr val="040C28"/>
              </a:solidFill>
              <a:latin typeface="Comic Sans MS" panose="030F0702030302020204" pitchFamily="66" charset="0"/>
              <a:cs typeface="Calibri"/>
            </a:endParaRPr>
          </a:p>
          <a:p>
            <a:r>
              <a:rPr lang="en-US" sz="1100" b="1" dirty="0">
                <a:solidFill>
                  <a:srgbClr val="040C28"/>
                </a:solidFill>
                <a:latin typeface="Comic Sans MS" panose="030F0702030302020204" pitchFamily="66" charset="0"/>
                <a:cs typeface="Calibri"/>
              </a:rPr>
              <a:t>Sister Suffragette: </a:t>
            </a:r>
            <a:r>
              <a:rPr lang="en-US" sz="1100" dirty="0">
                <a:solidFill>
                  <a:srgbClr val="040C28"/>
                </a:solidFill>
                <a:latin typeface="Comic Sans MS" panose="030F0702030302020204" pitchFamily="66" charset="0"/>
                <a:cs typeface="Calibri"/>
                <a:hlinkClick r:id="rId6"/>
              </a:rPr>
              <a:t>https://www.youtube.com/watch?v=K0SDECwO54E</a:t>
            </a:r>
            <a:r>
              <a:rPr lang="en-US" sz="1100" dirty="0">
                <a:solidFill>
                  <a:srgbClr val="040C28"/>
                </a:solidFill>
                <a:latin typeface="Comic Sans MS" panose="030F0702030302020204" pitchFamily="66" charset="0"/>
                <a:cs typeface="Calibri"/>
              </a:rPr>
              <a:t> </a:t>
            </a:r>
            <a:endParaRPr lang="en-US" sz="1100" dirty="0">
              <a:solidFill>
                <a:schemeClr val="dk1"/>
              </a:solidFill>
              <a:latin typeface="Comic Sans MS" panose="030F0702030302020204" pitchFamily="66" charset="0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E8A81-29FE-AF92-C4FD-7B357939D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1255">
            <a:off x="5431386" y="4750140"/>
            <a:ext cx="994182" cy="289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0CE6AC-AAD4-90CD-6140-2604C835D2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500" t="17507" r="27656" b="7931"/>
          <a:stretch/>
        </p:blipFill>
        <p:spPr>
          <a:xfrm>
            <a:off x="8329913" y="1297780"/>
            <a:ext cx="3638550" cy="5113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05F2DB-2A56-AF1D-D479-8948260961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852" t="25439" r="35860" b="12916"/>
          <a:stretch/>
        </p:blipFill>
        <p:spPr>
          <a:xfrm>
            <a:off x="3579109" y="78390"/>
            <a:ext cx="3176217" cy="40359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7BD095-52B8-F80D-10EB-0B612F176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4887" y="5694847"/>
            <a:ext cx="2035026" cy="100250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829CB3-B828-D3B1-207B-FE338606008D}"/>
              </a:ext>
            </a:extLst>
          </p:cNvPr>
          <p:cNvCxnSpPr>
            <a:cxnSpLocks/>
          </p:cNvCxnSpPr>
          <p:nvPr/>
        </p:nvCxnSpPr>
        <p:spPr>
          <a:xfrm>
            <a:off x="3276600" y="3589416"/>
            <a:ext cx="438150" cy="1087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7245ADC5-714B-B739-F630-5D68C5089A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297" t="21428" r="22578" b="16960"/>
          <a:stretch/>
        </p:blipFill>
        <p:spPr>
          <a:xfrm>
            <a:off x="6801412" y="97099"/>
            <a:ext cx="1528501" cy="40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2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515</Words>
  <Application>Microsoft Office PowerPoint</Application>
  <PresentationFormat>Widescreen</PresentationFormat>
  <Paragraphs>33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Comic Sans MS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Smith,C</dc:creator>
  <cp:lastModifiedBy>Smith,C</cp:lastModifiedBy>
  <cp:revision>189</cp:revision>
  <dcterms:created xsi:type="dcterms:W3CDTF">2013-07-15T20:26:40Z</dcterms:created>
  <dcterms:modified xsi:type="dcterms:W3CDTF">2024-09-19T08:33:48Z</dcterms:modified>
</cp:coreProperties>
</file>