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849D02-2390-A9C9-704C-ABF5A985FA52}" v="164" dt="2024-07-17T10:59:24.1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7/17/2024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7/17/2024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7/17/2024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7/17/2024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7/17/2024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84;p1">
            <a:extLst>
              <a:ext uri="{FF2B5EF4-FFF2-40B4-BE49-F238E27FC236}">
                <a16:creationId xmlns:a16="http://schemas.microsoft.com/office/drawing/2014/main" id="{62BEE605-B82F-D907-5A6F-2E87626D6243}"/>
              </a:ext>
            </a:extLst>
          </p:cNvPr>
          <p:cNvSpPr txBox="1"/>
          <p:nvPr/>
        </p:nvSpPr>
        <p:spPr>
          <a:xfrm>
            <a:off x="4493027" y="82008"/>
            <a:ext cx="3946500" cy="561900"/>
          </a:xfrm>
          <a:prstGeom prst="rect">
            <a:avLst/>
          </a:prstGeom>
          <a:solidFill>
            <a:srgbClr val="FFFFFF"/>
          </a:solidFill>
          <a:ln w="25400" cap="flat" cmpd="sng">
            <a:solidFill>
              <a:srgbClr val="F79646"/>
            </a:solidFill>
            <a:prstDash val="solid"/>
            <a:miter lim="800000"/>
            <a:headEnd type="none" w="sm" len="sm"/>
            <a:tailEnd type="none" w="sm" len="sm"/>
          </a:ln>
        </p:spPr>
        <p:txBody>
          <a:bodyPr spcFirstLastPara="1" wrap="square" lIns="91400" tIns="45700" rIns="91400"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200"/>
            </a:pPr>
            <a:r>
              <a:rPr lang="en-GB" sz="1200" b="1" i="0" u="none" strike="noStrike" cap="none" dirty="0">
                <a:solidFill>
                  <a:srgbClr val="000000"/>
                </a:solidFill>
                <a:latin typeface="Comic Sans MS"/>
                <a:ea typeface="Comic Sans MS"/>
                <a:cs typeface="Comic Sans MS"/>
                <a:sym typeface="Comic Sans MS"/>
              </a:rPr>
              <a:t>Subject:</a:t>
            </a:r>
            <a:r>
              <a:rPr lang="en-GB" sz="1200" b="1" dirty="0">
                <a:latin typeface="Comic Sans MS"/>
                <a:ea typeface="Comic Sans MS"/>
                <a:cs typeface="Comic Sans MS"/>
                <a:sym typeface="Comic Sans MS"/>
              </a:rPr>
              <a:t> </a:t>
            </a:r>
            <a:r>
              <a:rPr lang="en-GB" sz="1200" b="1" i="0" u="none" strike="noStrike" cap="none" dirty="0">
                <a:solidFill>
                  <a:srgbClr val="000000"/>
                </a:solidFill>
                <a:latin typeface="Comic Sans MS"/>
                <a:ea typeface="Comic Sans MS"/>
                <a:cs typeface="Comic Sans MS"/>
                <a:sym typeface="Comic Sans MS"/>
              </a:rPr>
              <a:t> Performing Arts:</a:t>
            </a:r>
            <a:r>
              <a:rPr lang="en-GB" sz="1200" b="1" dirty="0">
                <a:latin typeface="Comic Sans MS"/>
                <a:ea typeface="Comic Sans MS"/>
                <a:cs typeface="Comic Sans MS"/>
                <a:sym typeface="Comic Sans MS"/>
              </a:rPr>
              <a:t>  Dance</a:t>
            </a:r>
            <a:endParaRPr sz="1400" b="0" i="0" u="none" strike="noStrike" cap="none" dirty="0">
              <a:solidFill>
                <a:srgbClr val="000000"/>
              </a:solidFill>
              <a:latin typeface="Comic Sans MS"/>
              <a:ea typeface="Comic Sans MS"/>
              <a:cs typeface="Comic Sans MS"/>
              <a:sym typeface="Comic Sans MS"/>
            </a:endParaRPr>
          </a:p>
          <a:p>
            <a:pPr>
              <a:buSzPts val="1200"/>
            </a:pPr>
            <a:r>
              <a:rPr lang="en-GB" sz="1200" b="1" i="0" u="none" strike="noStrike" cap="none" dirty="0">
                <a:solidFill>
                  <a:srgbClr val="000000"/>
                </a:solidFill>
                <a:latin typeface="Comic Sans MS"/>
                <a:ea typeface="Comic Sans MS"/>
                <a:cs typeface="Comic Sans MS"/>
                <a:sym typeface="Comic Sans MS"/>
              </a:rPr>
              <a:t>Topic: </a:t>
            </a:r>
            <a:r>
              <a:rPr lang="en-GB" sz="1200" b="1" dirty="0">
                <a:latin typeface="Comic Sans MS"/>
                <a:ea typeface="Comic Sans MS"/>
                <a:cs typeface="Comic Sans MS"/>
                <a:sym typeface="Comic Sans MS"/>
              </a:rPr>
              <a:t>World Dance </a:t>
            </a:r>
            <a:r>
              <a:rPr lang="en-GB" sz="1200" b="1" i="0" u="none" strike="noStrike" cap="none" dirty="0">
                <a:solidFill>
                  <a:srgbClr val="000000"/>
                </a:solidFill>
                <a:latin typeface="Comic Sans MS"/>
                <a:ea typeface="Comic Sans MS"/>
                <a:cs typeface="Comic Sans MS"/>
                <a:sym typeface="Comic Sans MS"/>
              </a:rPr>
              <a:t> </a:t>
            </a:r>
            <a:r>
              <a:rPr lang="en-GB" sz="1200" b="1" dirty="0">
                <a:solidFill>
                  <a:srgbClr val="000000"/>
                </a:solidFill>
                <a:latin typeface="Comic Sans MS"/>
                <a:ea typeface="Comic Sans MS"/>
                <a:cs typeface="Comic Sans MS"/>
                <a:sym typeface="Comic Sans MS"/>
              </a:rPr>
              <a:t>          </a:t>
            </a:r>
            <a:r>
              <a:rPr lang="en-GB" sz="1200" b="1" i="0" u="none" strike="noStrike" cap="none" dirty="0">
                <a:solidFill>
                  <a:srgbClr val="000000"/>
                </a:solidFill>
                <a:latin typeface="Comic Sans MS"/>
                <a:ea typeface="Comic Sans MS"/>
                <a:cs typeface="Comic Sans MS"/>
                <a:sym typeface="Comic Sans MS"/>
              </a:rPr>
              <a:t>Year: </a:t>
            </a:r>
            <a:r>
              <a:rPr lang="en-GB" sz="1200" b="1" dirty="0">
                <a:solidFill>
                  <a:srgbClr val="000000"/>
                </a:solidFill>
                <a:latin typeface="Comic Sans MS"/>
                <a:ea typeface="Comic Sans MS"/>
                <a:cs typeface="Comic Sans MS"/>
                <a:sym typeface="Comic Sans MS"/>
              </a:rPr>
              <a:t>9</a:t>
            </a:r>
            <a:endParaRPr sz="1400" b="0" i="0" u="none" strike="noStrike" cap="none" dirty="0">
              <a:solidFill>
                <a:srgbClr val="000000"/>
              </a:solidFill>
              <a:latin typeface="Comic Sans MS"/>
              <a:ea typeface="Comic Sans MS"/>
              <a:cs typeface="Comic Sans MS"/>
              <a:sym typeface="Comic Sans MS"/>
            </a:endParaRPr>
          </a:p>
        </p:txBody>
      </p:sp>
      <p:pic>
        <p:nvPicPr>
          <p:cNvPr id="5" name="Google Shape;85;p1">
            <a:extLst>
              <a:ext uri="{FF2B5EF4-FFF2-40B4-BE49-F238E27FC236}">
                <a16:creationId xmlns:a16="http://schemas.microsoft.com/office/drawing/2014/main" id="{E1AC98CC-58DC-F136-A93D-BC3B8788B6B7}"/>
              </a:ext>
            </a:extLst>
          </p:cNvPr>
          <p:cNvPicPr preferRelativeResize="0"/>
          <p:nvPr/>
        </p:nvPicPr>
        <p:blipFill rotWithShape="1">
          <a:blip r:embed="rId2">
            <a:alphaModFix/>
          </a:blip>
          <a:srcRect/>
          <a:stretch/>
        </p:blipFill>
        <p:spPr>
          <a:xfrm>
            <a:off x="10072306" y="1225"/>
            <a:ext cx="1447800" cy="576262"/>
          </a:xfrm>
          <a:prstGeom prst="rect">
            <a:avLst/>
          </a:prstGeom>
          <a:noFill/>
          <a:ln>
            <a:noFill/>
          </a:ln>
        </p:spPr>
      </p:pic>
      <p:pic>
        <p:nvPicPr>
          <p:cNvPr id="6" name="Google Shape;86;p1">
            <a:extLst>
              <a:ext uri="{FF2B5EF4-FFF2-40B4-BE49-F238E27FC236}">
                <a16:creationId xmlns:a16="http://schemas.microsoft.com/office/drawing/2014/main" id="{773CD582-3971-8DF8-264E-DD4AECC9BDB4}"/>
              </a:ext>
            </a:extLst>
          </p:cNvPr>
          <p:cNvPicPr preferRelativeResize="0"/>
          <p:nvPr/>
        </p:nvPicPr>
        <p:blipFill rotWithShape="1">
          <a:blip r:embed="rId3">
            <a:alphaModFix/>
          </a:blip>
          <a:srcRect/>
          <a:stretch/>
        </p:blipFill>
        <p:spPr>
          <a:xfrm>
            <a:off x="25400" y="30162"/>
            <a:ext cx="1570037" cy="669925"/>
          </a:xfrm>
          <a:prstGeom prst="rect">
            <a:avLst/>
          </a:prstGeom>
          <a:noFill/>
          <a:ln>
            <a:noFill/>
          </a:ln>
        </p:spPr>
      </p:pic>
      <p:pic>
        <p:nvPicPr>
          <p:cNvPr id="7" name="Google Shape;87;p1" title="Points scored">
            <a:extLst>
              <a:ext uri="{FF2B5EF4-FFF2-40B4-BE49-F238E27FC236}">
                <a16:creationId xmlns:a16="http://schemas.microsoft.com/office/drawing/2014/main" id="{E6F83343-AD49-7BA2-0D7A-EB9F23DBA3B8}"/>
              </a:ext>
            </a:extLst>
          </p:cNvPr>
          <p:cNvPicPr preferRelativeResize="0"/>
          <p:nvPr/>
        </p:nvPicPr>
        <p:blipFill rotWithShape="1">
          <a:blip r:embed="rId4">
            <a:alphaModFix/>
          </a:blip>
          <a:srcRect l="-1040" t="12160" r="1040" b="-12160"/>
          <a:stretch/>
        </p:blipFill>
        <p:spPr>
          <a:xfrm>
            <a:off x="2994296" y="1130647"/>
            <a:ext cx="6944649" cy="4294101"/>
          </a:xfrm>
          <a:prstGeom prst="rect">
            <a:avLst/>
          </a:prstGeom>
          <a:noFill/>
          <a:ln>
            <a:noFill/>
          </a:ln>
        </p:spPr>
      </p:pic>
      <p:pic>
        <p:nvPicPr>
          <p:cNvPr id="8" name="Google Shape;88;p1">
            <a:extLst>
              <a:ext uri="{FF2B5EF4-FFF2-40B4-BE49-F238E27FC236}">
                <a16:creationId xmlns:a16="http://schemas.microsoft.com/office/drawing/2014/main" id="{BEE72618-EF72-7E2A-095C-955D8E2F0BF7}"/>
              </a:ext>
            </a:extLst>
          </p:cNvPr>
          <p:cNvPicPr preferRelativeResize="0"/>
          <p:nvPr/>
        </p:nvPicPr>
        <p:blipFill rotWithShape="1">
          <a:blip r:embed="rId5">
            <a:alphaModFix/>
          </a:blip>
          <a:srcRect t="15437" b="12102"/>
          <a:stretch/>
        </p:blipFill>
        <p:spPr>
          <a:xfrm>
            <a:off x="11517935" y="78390"/>
            <a:ext cx="547687" cy="428625"/>
          </a:xfrm>
          <a:prstGeom prst="rect">
            <a:avLst/>
          </a:prstGeom>
          <a:noFill/>
          <a:ln>
            <a:noFill/>
          </a:ln>
        </p:spPr>
      </p:pic>
      <p:grpSp>
        <p:nvGrpSpPr>
          <p:cNvPr id="9" name="Google Shape;89;p1">
            <a:extLst>
              <a:ext uri="{FF2B5EF4-FFF2-40B4-BE49-F238E27FC236}">
                <a16:creationId xmlns:a16="http://schemas.microsoft.com/office/drawing/2014/main" id="{98280A99-AEBC-66AB-6AD7-1835A958DB27}"/>
              </a:ext>
            </a:extLst>
          </p:cNvPr>
          <p:cNvGrpSpPr/>
          <p:nvPr/>
        </p:nvGrpSpPr>
        <p:grpSpPr>
          <a:xfrm>
            <a:off x="4684900" y="1719318"/>
            <a:ext cx="3753381" cy="2471536"/>
            <a:chOff x="4684900" y="1719318"/>
            <a:chExt cx="3753381" cy="2471536"/>
          </a:xfrm>
        </p:grpSpPr>
        <p:sp>
          <p:nvSpPr>
            <p:cNvPr id="22" name="Google Shape;90;p1">
              <a:extLst>
                <a:ext uri="{FF2B5EF4-FFF2-40B4-BE49-F238E27FC236}">
                  <a16:creationId xmlns:a16="http://schemas.microsoft.com/office/drawing/2014/main" id="{DD092F62-7243-6D03-28C3-1880EC3AFAE7}"/>
                </a:ext>
              </a:extLst>
            </p:cNvPr>
            <p:cNvSpPr txBox="1"/>
            <p:nvPr/>
          </p:nvSpPr>
          <p:spPr>
            <a:xfrm>
              <a:off x="6329556" y="2631367"/>
              <a:ext cx="564022" cy="646331"/>
            </a:xfrm>
            <a:prstGeom prst="rect">
              <a:avLst/>
            </a:prstGeom>
            <a:noFill/>
            <a:ln>
              <a:noFill/>
            </a:ln>
          </p:spPr>
          <p:txBody>
            <a:bodyPr spcFirstLastPara="1" wrap="square" lIns="91425" tIns="45700" rIns="91425" bIns="4570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rtl="0">
                <a:lnSpc>
                  <a:spcPct val="100000"/>
                </a:lnSpc>
                <a:spcBef>
                  <a:spcPts val="0"/>
                </a:spcBef>
                <a:spcAft>
                  <a:spcPts val="0"/>
                </a:spcAft>
                <a:buNone/>
              </a:pPr>
              <a:r>
                <a:rPr lang="en-GB" sz="3600" b="1" i="0" u="none" strike="noStrike" cap="none">
                  <a:solidFill>
                    <a:srgbClr val="000000"/>
                  </a:solidFill>
                  <a:latin typeface="Comic Sans MS"/>
                  <a:ea typeface="Comic Sans MS"/>
                  <a:cs typeface="Comic Sans MS"/>
                  <a:sym typeface="Comic Sans MS"/>
                </a:rPr>
                <a:t>5</a:t>
              </a:r>
              <a:endParaRPr/>
            </a:p>
          </p:txBody>
        </p:sp>
        <p:sp>
          <p:nvSpPr>
            <p:cNvPr id="23" name="Google Shape;91;p1">
              <a:extLst>
                <a:ext uri="{FF2B5EF4-FFF2-40B4-BE49-F238E27FC236}">
                  <a16:creationId xmlns:a16="http://schemas.microsoft.com/office/drawing/2014/main" id="{F1A30E78-9A5B-060C-D4F7-7C569B68C6A3}"/>
                </a:ext>
              </a:extLst>
            </p:cNvPr>
            <p:cNvSpPr txBox="1"/>
            <p:nvPr/>
          </p:nvSpPr>
          <p:spPr>
            <a:xfrm>
              <a:off x="4684900" y="2945782"/>
              <a:ext cx="1415600" cy="369291"/>
            </a:xfrm>
            <a:prstGeom prst="rect">
              <a:avLst/>
            </a:prstGeom>
            <a:noFill/>
            <a:ln>
              <a:noFill/>
            </a:ln>
          </p:spPr>
          <p:txBody>
            <a:bodyPr spcFirstLastPara="1" wrap="square" lIns="91425" tIns="45700" rIns="91425" bIns="4570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a:lnSpc>
                  <a:spcPct val="100000"/>
                </a:lnSpc>
                <a:spcBef>
                  <a:spcPts val="0"/>
                </a:spcBef>
                <a:spcAft>
                  <a:spcPts val="0"/>
                </a:spcAft>
                <a:buNone/>
              </a:pPr>
              <a:r>
                <a:rPr lang="en-GB" b="1" dirty="0">
                  <a:latin typeface="Comic Sans MS"/>
                  <a:sym typeface="Comic Sans MS"/>
                </a:rPr>
                <a:t>Bollywood</a:t>
              </a:r>
              <a:endParaRPr lang="en-US" dirty="0"/>
            </a:p>
          </p:txBody>
        </p:sp>
        <p:sp>
          <p:nvSpPr>
            <p:cNvPr id="24" name="Google Shape;92;p1">
              <a:extLst>
                <a:ext uri="{FF2B5EF4-FFF2-40B4-BE49-F238E27FC236}">
                  <a16:creationId xmlns:a16="http://schemas.microsoft.com/office/drawing/2014/main" id="{FB0F837C-57AF-A726-D8CF-ECE27DF79C43}"/>
                </a:ext>
              </a:extLst>
            </p:cNvPr>
            <p:cNvSpPr txBox="1"/>
            <p:nvPr/>
          </p:nvSpPr>
          <p:spPr>
            <a:xfrm>
              <a:off x="6738088" y="1719654"/>
              <a:ext cx="1132405" cy="646290"/>
            </a:xfrm>
            <a:prstGeom prst="rect">
              <a:avLst/>
            </a:prstGeom>
            <a:noFill/>
            <a:ln>
              <a:noFill/>
            </a:ln>
          </p:spPr>
          <p:txBody>
            <a:bodyPr spcFirstLastPara="1" wrap="square" lIns="91425" tIns="45700" rIns="91425" bIns="4570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b="1" dirty="0">
                  <a:latin typeface="Comic Sans MS"/>
                </a:rPr>
                <a:t>African Dance</a:t>
              </a:r>
              <a:endParaRPr lang="en-US" dirty="0"/>
            </a:p>
          </p:txBody>
        </p:sp>
        <p:sp>
          <p:nvSpPr>
            <p:cNvPr id="25" name="Google Shape;93;p1">
              <a:extLst>
                <a:ext uri="{FF2B5EF4-FFF2-40B4-BE49-F238E27FC236}">
                  <a16:creationId xmlns:a16="http://schemas.microsoft.com/office/drawing/2014/main" id="{209EBBE5-2067-72E5-6C02-3DB93FC70221}"/>
                </a:ext>
              </a:extLst>
            </p:cNvPr>
            <p:cNvSpPr txBox="1"/>
            <p:nvPr/>
          </p:nvSpPr>
          <p:spPr>
            <a:xfrm>
              <a:off x="6908604" y="3011665"/>
              <a:ext cx="1529677" cy="369291"/>
            </a:xfrm>
            <a:prstGeom prst="rect">
              <a:avLst/>
            </a:prstGeom>
            <a:noFill/>
            <a:ln>
              <a:noFill/>
            </a:ln>
          </p:spPr>
          <p:txBody>
            <a:bodyPr spcFirstLastPara="1" wrap="square" lIns="91425" tIns="45700" rIns="91425" bIns="4570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a:lnSpc>
                  <a:spcPct val="100000"/>
                </a:lnSpc>
                <a:spcBef>
                  <a:spcPts val="0"/>
                </a:spcBef>
                <a:spcAft>
                  <a:spcPts val="0"/>
                </a:spcAft>
                <a:buNone/>
              </a:pPr>
              <a:r>
                <a:rPr lang="en-GB" b="1" dirty="0">
                  <a:latin typeface="Comic Sans MS"/>
                  <a:sym typeface="Comic Sans MS"/>
                </a:rPr>
                <a:t>Kathak</a:t>
              </a:r>
              <a:endParaRPr lang="en-US" dirty="0"/>
            </a:p>
          </p:txBody>
        </p:sp>
        <p:sp>
          <p:nvSpPr>
            <p:cNvPr id="26" name="Google Shape;94;p1">
              <a:extLst>
                <a:ext uri="{FF2B5EF4-FFF2-40B4-BE49-F238E27FC236}">
                  <a16:creationId xmlns:a16="http://schemas.microsoft.com/office/drawing/2014/main" id="{73A6B870-D41E-590B-BA88-0A8C777771FF}"/>
                </a:ext>
              </a:extLst>
            </p:cNvPr>
            <p:cNvSpPr txBox="1"/>
            <p:nvPr/>
          </p:nvSpPr>
          <p:spPr>
            <a:xfrm>
              <a:off x="5067806" y="1719318"/>
              <a:ext cx="1543792" cy="646290"/>
            </a:xfrm>
            <a:prstGeom prst="rect">
              <a:avLst/>
            </a:prstGeom>
            <a:noFill/>
            <a:ln>
              <a:noFill/>
            </a:ln>
          </p:spPr>
          <p:txBody>
            <a:bodyPr spcFirstLastPara="1" wrap="square" lIns="91425" tIns="45700" rIns="91425" bIns="4570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b="1" dirty="0">
                  <a:latin typeface="Comic Sans MS"/>
                  <a:ea typeface="Comic Sans MS"/>
                  <a:cs typeface="Comic Sans MS"/>
                  <a:sym typeface="Comic Sans MS"/>
                </a:rPr>
                <a:t> Gumboot Dance</a:t>
              </a:r>
              <a:endParaRPr lang="en-US" b="1" i="0" u="none" strike="noStrike" cap="none" dirty="0">
                <a:solidFill>
                  <a:srgbClr val="000000"/>
                </a:solidFill>
                <a:latin typeface="Comic Sans MS"/>
                <a:ea typeface="Comic Sans MS"/>
                <a:cs typeface="Comic Sans MS"/>
              </a:endParaRPr>
            </a:p>
          </p:txBody>
        </p:sp>
        <p:sp>
          <p:nvSpPr>
            <p:cNvPr id="27" name="Google Shape;95;p1">
              <a:extLst>
                <a:ext uri="{FF2B5EF4-FFF2-40B4-BE49-F238E27FC236}">
                  <a16:creationId xmlns:a16="http://schemas.microsoft.com/office/drawing/2014/main" id="{6C685845-191C-188C-B7EF-CB5C7D3535CD}"/>
                </a:ext>
              </a:extLst>
            </p:cNvPr>
            <p:cNvSpPr txBox="1"/>
            <p:nvPr/>
          </p:nvSpPr>
          <p:spPr>
            <a:xfrm>
              <a:off x="5702029" y="3821563"/>
              <a:ext cx="1812267" cy="369291"/>
            </a:xfrm>
            <a:prstGeom prst="rect">
              <a:avLst/>
            </a:prstGeom>
            <a:noFill/>
            <a:ln>
              <a:noFill/>
            </a:ln>
          </p:spPr>
          <p:txBody>
            <a:bodyPr spcFirstLastPara="1" wrap="square" lIns="91425" tIns="45700" rIns="91425" bIns="4570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b="1" dirty="0">
                  <a:latin typeface="Comic Sans MS"/>
                  <a:sym typeface="Comic Sans MS"/>
                </a:rPr>
                <a:t>Bhangra</a:t>
              </a:r>
              <a:endParaRPr lang="en-US" dirty="0"/>
            </a:p>
          </p:txBody>
        </p:sp>
      </p:grpSp>
      <p:sp>
        <p:nvSpPr>
          <p:cNvPr id="10" name="Google Shape;96;p1">
            <a:extLst>
              <a:ext uri="{FF2B5EF4-FFF2-40B4-BE49-F238E27FC236}">
                <a16:creationId xmlns:a16="http://schemas.microsoft.com/office/drawing/2014/main" id="{FA116A38-AAD8-4FF1-7D6E-BB5B104BF436}"/>
              </a:ext>
            </a:extLst>
          </p:cNvPr>
          <p:cNvSpPr txBox="1"/>
          <p:nvPr/>
        </p:nvSpPr>
        <p:spPr>
          <a:xfrm>
            <a:off x="458698" y="824834"/>
            <a:ext cx="4171600" cy="1785064"/>
          </a:xfrm>
          <a:prstGeom prst="rect">
            <a:avLst/>
          </a:prstGeom>
          <a:solidFill>
            <a:schemeClr val="lt1"/>
          </a:solidFill>
          <a:ln w="25400" cap="flat" cmpd="sng">
            <a:solidFill>
              <a:schemeClr val="accent5"/>
            </a:solidFill>
            <a:prstDash val="solid"/>
            <a:round/>
            <a:headEnd type="none" w="sm" len="sm"/>
            <a:tailEnd type="none" w="sm" len="sm"/>
          </a:ln>
        </p:spPr>
        <p:txBody>
          <a:bodyPr spcFirstLastPara="1" wrap="square" lIns="91425" tIns="45700" rIns="91425" bIns="4570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50" b="1" dirty="0">
                <a:solidFill>
                  <a:schemeClr val="dk1"/>
                </a:solidFill>
                <a:latin typeface="Comic Sans MS"/>
                <a:ea typeface="Comic Sans MS"/>
                <a:cs typeface="Comic Sans MS"/>
                <a:sym typeface="Comic Sans MS"/>
              </a:rPr>
              <a:t>Gumboot Dance: </a:t>
            </a:r>
            <a:r>
              <a:rPr lang="en-GB" sz="1100" dirty="0">
                <a:solidFill>
                  <a:schemeClr val="dk1"/>
                </a:solidFill>
                <a:latin typeface="Calibri"/>
                <a:ea typeface="Calibri"/>
                <a:cs typeface="Calibri"/>
                <a:sym typeface="Comic Sans MS"/>
              </a:rPr>
              <a:t>Gumboot</a:t>
            </a:r>
            <a:r>
              <a:rPr lang="en-GB" sz="1100" dirty="0">
                <a:solidFill>
                  <a:schemeClr val="dk1"/>
                </a:solidFill>
                <a:latin typeface="Calibri"/>
                <a:ea typeface="Calibri"/>
                <a:cs typeface="Calibri"/>
              </a:rPr>
              <a:t> dancing </a:t>
            </a:r>
            <a:r>
              <a:rPr lang="en-GB" sz="1100" dirty="0">
                <a:solidFill>
                  <a:schemeClr val="dk1"/>
                </a:solidFill>
                <a:latin typeface="Calibri"/>
                <a:ea typeface="Calibri"/>
                <a:cs typeface="Calibri"/>
                <a:sym typeface="Comic Sans MS"/>
              </a:rPr>
              <a:t>is</a:t>
            </a:r>
            <a:r>
              <a:rPr lang="en-GB" sz="1100" b="0" i="0" u="none" strike="noStrike" cap="none" dirty="0">
                <a:solidFill>
                  <a:schemeClr val="dk1"/>
                </a:solidFill>
                <a:latin typeface="Calibri"/>
                <a:ea typeface="Calibri"/>
                <a:cs typeface="Calibri"/>
                <a:sym typeface="Comic Sans MS"/>
              </a:rPr>
              <a:t> </a:t>
            </a:r>
            <a:r>
              <a:rPr lang="en-GB" sz="1100" dirty="0">
                <a:solidFill>
                  <a:schemeClr val="dk1"/>
                </a:solidFill>
                <a:latin typeface="Calibri"/>
                <a:ea typeface="Calibri"/>
                <a:cs typeface="Calibri"/>
              </a:rPr>
              <a:t>a form </a:t>
            </a:r>
            <a:r>
              <a:rPr lang="en-GB" sz="1100" dirty="0">
                <a:solidFill>
                  <a:schemeClr val="dk1"/>
                </a:solidFill>
                <a:latin typeface="Calibri"/>
                <a:ea typeface="Calibri"/>
                <a:cs typeface="Calibri"/>
                <a:sym typeface="Comic Sans MS"/>
              </a:rPr>
              <a:t>of percussive dance that comes from South African workers who worked in </a:t>
            </a:r>
            <a:r>
              <a:rPr lang="en-GB" sz="1100" dirty="0">
                <a:solidFill>
                  <a:schemeClr val="dk1"/>
                </a:solidFill>
                <a:latin typeface="Calibri"/>
                <a:ea typeface="Calibri"/>
                <a:cs typeface="Calibri"/>
              </a:rPr>
              <a:t>the gold mines during the migrant labour system and oppressive Apartheid Pass Laws. Gumboot dancing has now been modernised in America and introduced to the street dance genre as Stepping. </a:t>
            </a:r>
          </a:p>
          <a:p>
            <a:r>
              <a:rPr lang="en" sz="1100" b="1" u="sng" dirty="0">
                <a:solidFill>
                  <a:schemeClr val="dk1"/>
                </a:solidFill>
                <a:latin typeface="Calibri"/>
                <a:ea typeface="Calibri"/>
                <a:cs typeface="Calibri"/>
              </a:rPr>
              <a:t>Key Features:</a:t>
            </a:r>
            <a:endParaRPr lang="en" sz="1100" dirty="0">
              <a:solidFill>
                <a:schemeClr val="dk1"/>
              </a:solidFill>
              <a:latin typeface="Calibri"/>
              <a:ea typeface="Calibri"/>
              <a:cs typeface="Calibri"/>
            </a:endParaRPr>
          </a:p>
          <a:p>
            <a:pPr marL="285750" indent="-285750">
              <a:buFont typeface="Symbol"/>
              <a:buChar char="•"/>
            </a:pPr>
            <a:r>
              <a:rPr lang="en-GB" sz="1100" dirty="0">
                <a:solidFill>
                  <a:schemeClr val="dk1"/>
                </a:solidFill>
                <a:latin typeface="Calibri"/>
                <a:ea typeface="Calibri"/>
                <a:cs typeface="Calibri"/>
              </a:rPr>
              <a:t>Making sounds with the body</a:t>
            </a:r>
          </a:p>
          <a:p>
            <a:pPr marL="285750" indent="-285750">
              <a:buFont typeface="Symbol"/>
              <a:buChar char="•"/>
            </a:pPr>
            <a:r>
              <a:rPr lang="en-GB" sz="1100" dirty="0">
                <a:solidFill>
                  <a:schemeClr val="dk1"/>
                </a:solidFill>
                <a:latin typeface="Calibri"/>
                <a:ea typeface="Calibri"/>
                <a:cs typeface="Calibri"/>
              </a:rPr>
              <a:t>Call and response</a:t>
            </a:r>
          </a:p>
          <a:p>
            <a:pPr marL="285750" indent="-285750">
              <a:buFont typeface="Symbol"/>
              <a:buChar char="•"/>
            </a:pPr>
            <a:r>
              <a:rPr lang="en-GB" sz="1100" dirty="0">
                <a:solidFill>
                  <a:schemeClr val="dk1"/>
                </a:solidFill>
                <a:latin typeface="Calibri"/>
                <a:ea typeface="Calibri"/>
                <a:cs typeface="Calibri"/>
              </a:rPr>
              <a:t>Stomping/ Clapping</a:t>
            </a:r>
          </a:p>
          <a:p>
            <a:pPr marL="285750" indent="-285750">
              <a:buFont typeface="Symbol"/>
              <a:buChar char="•"/>
            </a:pPr>
            <a:r>
              <a:rPr lang="en-GB" sz="1100" dirty="0">
                <a:solidFill>
                  <a:schemeClr val="dk1"/>
                </a:solidFill>
                <a:latin typeface="Calibri"/>
                <a:ea typeface="Calibri"/>
                <a:cs typeface="Calibri"/>
              </a:rPr>
              <a:t>Spoken word</a:t>
            </a:r>
          </a:p>
        </p:txBody>
      </p:sp>
      <p:sp>
        <p:nvSpPr>
          <p:cNvPr id="11" name="Google Shape;97;p1">
            <a:extLst>
              <a:ext uri="{FF2B5EF4-FFF2-40B4-BE49-F238E27FC236}">
                <a16:creationId xmlns:a16="http://schemas.microsoft.com/office/drawing/2014/main" id="{396D29EE-5C4B-C54A-D503-8A41675CEA47}"/>
              </a:ext>
            </a:extLst>
          </p:cNvPr>
          <p:cNvSpPr txBox="1"/>
          <p:nvPr/>
        </p:nvSpPr>
        <p:spPr>
          <a:xfrm>
            <a:off x="8587554" y="836384"/>
            <a:ext cx="3453944" cy="2123618"/>
          </a:xfrm>
          <a:prstGeom prst="rect">
            <a:avLst/>
          </a:prstGeom>
          <a:solidFill>
            <a:schemeClr val="lt1"/>
          </a:solidFill>
          <a:ln w="25400" cap="flat" cmpd="sng">
            <a:solidFill>
              <a:schemeClr val="accent1">
                <a:lumMod val="60000"/>
                <a:lumOff val="40000"/>
              </a:schemeClr>
            </a:solidFill>
            <a:prstDash val="solid"/>
            <a:round/>
            <a:headEnd type="none" w="sm" len="sm"/>
            <a:tailEnd type="none" w="sm" len="sm"/>
          </a:ln>
        </p:spPr>
        <p:txBody>
          <a:bodyPr spcFirstLastPara="1" wrap="square" lIns="91425" tIns="45700" rIns="91425" bIns="4570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1" dirty="0">
                <a:solidFill>
                  <a:schemeClr val="dk1"/>
                </a:solidFill>
                <a:latin typeface="Comic Sans MS"/>
                <a:ea typeface="Comic Sans MS"/>
                <a:cs typeface="Comic Sans MS"/>
                <a:sym typeface="Comic Sans MS"/>
              </a:rPr>
              <a:t>African Dance:</a:t>
            </a:r>
            <a:r>
              <a:rPr lang="en-GB" sz="1100" b="1" dirty="0">
                <a:solidFill>
                  <a:schemeClr val="dk1"/>
                </a:solidFill>
                <a:latin typeface="Comic Sans MS"/>
                <a:ea typeface="Comic Sans MS"/>
                <a:cs typeface="Calibri"/>
                <a:sym typeface="Comic Sans MS"/>
              </a:rPr>
              <a:t> </a:t>
            </a:r>
            <a:r>
              <a:rPr lang="en" sz="1100" dirty="0">
                <a:solidFill>
                  <a:schemeClr val="dk1"/>
                </a:solidFill>
                <a:latin typeface="Calibri"/>
                <a:ea typeface="Calibri"/>
                <a:cs typeface="Calibri"/>
                <a:sym typeface="Comic Sans MS"/>
              </a:rPr>
              <a:t>African Dances are largely vernacular dances, they teach social patterns and values, help people work, mature, praise or criticize members of the community while celebrating festivals and funerals, competing and reciting history. African dances are largely participatory, with spectators being part of the performance.</a:t>
            </a:r>
            <a:r>
              <a:rPr lang="en-GB" sz="1100" dirty="0">
                <a:solidFill>
                  <a:schemeClr val="dk1"/>
                </a:solidFill>
                <a:latin typeface="Calibri"/>
                <a:ea typeface="Calibri"/>
                <a:cs typeface="Calibri"/>
                <a:sym typeface="Comic Sans MS"/>
              </a:rPr>
              <a:t> </a:t>
            </a:r>
            <a:endParaRPr lang="en-GB" sz="1100" dirty="0">
              <a:solidFill>
                <a:schemeClr val="dk1"/>
              </a:solidFill>
              <a:latin typeface="Calibri"/>
              <a:ea typeface="Calibri"/>
              <a:cs typeface="Calibri"/>
            </a:endParaRPr>
          </a:p>
          <a:p>
            <a:r>
              <a:rPr lang="en-GB" sz="1100" b="1" u="sng" dirty="0">
                <a:solidFill>
                  <a:schemeClr val="dk1"/>
                </a:solidFill>
                <a:latin typeface="Calibri"/>
                <a:ea typeface="Calibri"/>
                <a:cs typeface="Calibri"/>
                <a:sym typeface="Comic Sans MS"/>
              </a:rPr>
              <a:t>Key Features:</a:t>
            </a:r>
            <a:endParaRPr lang="en-GB" sz="1100" dirty="0">
              <a:solidFill>
                <a:schemeClr val="dk1"/>
              </a:solidFill>
              <a:latin typeface="Calibri"/>
              <a:ea typeface="Calibri"/>
              <a:cs typeface="Calibri"/>
              <a:sym typeface="Comic Sans MS"/>
            </a:endParaRPr>
          </a:p>
          <a:p>
            <a:pPr marL="285750" indent="-285750">
              <a:buFont typeface="Symbol"/>
              <a:buChar char="•"/>
            </a:pPr>
            <a:r>
              <a:rPr lang="en-GB" sz="1100" dirty="0">
                <a:solidFill>
                  <a:schemeClr val="dk1"/>
                </a:solidFill>
                <a:latin typeface="Calibri"/>
                <a:ea typeface="Calibri"/>
                <a:cs typeface="Calibri"/>
                <a:sym typeface="Comic Sans MS"/>
              </a:rPr>
              <a:t>Polyrhythms </a:t>
            </a:r>
            <a:endParaRPr lang="en-GB" sz="1100" dirty="0">
              <a:solidFill>
                <a:schemeClr val="dk1"/>
              </a:solidFill>
              <a:latin typeface="Calibri"/>
              <a:ea typeface="Calibri"/>
              <a:cs typeface="Calibri"/>
            </a:endParaRPr>
          </a:p>
          <a:p>
            <a:pPr marL="285750" indent="-285750">
              <a:buFont typeface="Symbol"/>
              <a:buChar char="•"/>
            </a:pPr>
            <a:r>
              <a:rPr lang="en-GB" sz="1100" dirty="0">
                <a:solidFill>
                  <a:schemeClr val="dk1"/>
                </a:solidFill>
                <a:latin typeface="Calibri"/>
                <a:ea typeface="Calibri"/>
                <a:cs typeface="Calibri"/>
                <a:sym typeface="Comic Sans MS"/>
              </a:rPr>
              <a:t>Call and response</a:t>
            </a:r>
            <a:endParaRPr lang="en-GB" sz="1100" dirty="0">
              <a:solidFill>
                <a:schemeClr val="dk1"/>
              </a:solidFill>
              <a:latin typeface="Calibri"/>
              <a:ea typeface="Calibri"/>
              <a:cs typeface="Calibri"/>
            </a:endParaRPr>
          </a:p>
          <a:p>
            <a:pPr marL="285750" indent="-285750">
              <a:buFont typeface="Symbol"/>
              <a:buChar char="•"/>
            </a:pPr>
            <a:r>
              <a:rPr lang="en-GB" sz="1100" dirty="0">
                <a:solidFill>
                  <a:schemeClr val="dk1"/>
                </a:solidFill>
                <a:latin typeface="Calibri"/>
                <a:ea typeface="Calibri"/>
                <a:cs typeface="Calibri"/>
                <a:sym typeface="Comic Sans MS"/>
              </a:rPr>
              <a:t>Emphasis is placed on the chest hips and knees.</a:t>
            </a:r>
            <a:endParaRPr lang="en-GB" sz="1100" dirty="0">
              <a:solidFill>
                <a:schemeClr val="dk1"/>
              </a:solidFill>
              <a:latin typeface="Calibri"/>
              <a:ea typeface="Calibri"/>
              <a:cs typeface="Calibri"/>
            </a:endParaRPr>
          </a:p>
          <a:p>
            <a:pPr marL="285750" indent="-285750">
              <a:buFont typeface="Symbol"/>
              <a:buChar char="•"/>
            </a:pPr>
            <a:r>
              <a:rPr lang="en-GB" sz="1100" dirty="0">
                <a:solidFill>
                  <a:schemeClr val="dk1"/>
                </a:solidFill>
                <a:latin typeface="Calibri"/>
                <a:ea typeface="Calibri"/>
                <a:cs typeface="Calibri"/>
                <a:sym typeface="Comic Sans MS"/>
              </a:rPr>
              <a:t>Performed in groups</a:t>
            </a:r>
            <a:endParaRPr lang="en-GB" sz="1100" dirty="0">
              <a:solidFill>
                <a:schemeClr val="dk1"/>
              </a:solidFill>
              <a:latin typeface="Calibri"/>
              <a:ea typeface="Calibri"/>
              <a:cs typeface="Calibri"/>
            </a:endParaRPr>
          </a:p>
        </p:txBody>
      </p:sp>
      <p:sp>
        <p:nvSpPr>
          <p:cNvPr id="12" name="Google Shape;98;p1">
            <a:extLst>
              <a:ext uri="{FF2B5EF4-FFF2-40B4-BE49-F238E27FC236}">
                <a16:creationId xmlns:a16="http://schemas.microsoft.com/office/drawing/2014/main" id="{24F3B936-22A5-1071-7A57-F84CE08B6955}"/>
              </a:ext>
            </a:extLst>
          </p:cNvPr>
          <p:cNvSpPr txBox="1"/>
          <p:nvPr/>
        </p:nvSpPr>
        <p:spPr>
          <a:xfrm>
            <a:off x="8602017" y="3768534"/>
            <a:ext cx="3463605" cy="2123618"/>
          </a:xfrm>
          <a:prstGeom prst="rect">
            <a:avLst/>
          </a:prstGeom>
          <a:solidFill>
            <a:schemeClr val="lt1"/>
          </a:solidFill>
          <a:ln w="25400"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GB" sz="1100" b="1" dirty="0">
                <a:solidFill>
                  <a:schemeClr val="dk1"/>
                </a:solidFill>
                <a:latin typeface="Comic Sans MS"/>
                <a:ea typeface="Comic Sans MS"/>
                <a:cs typeface="Comic Sans MS"/>
                <a:sym typeface="Comic Sans MS"/>
              </a:rPr>
              <a:t>Kathak: </a:t>
            </a:r>
            <a:r>
              <a:rPr lang="en-GB" sz="1100" dirty="0">
                <a:solidFill>
                  <a:schemeClr val="dk1"/>
                </a:solidFill>
                <a:latin typeface="Calibri"/>
                <a:ea typeface="Calibri"/>
                <a:cs typeface="Calibri"/>
                <a:sym typeface="Comic Sans MS"/>
              </a:rPr>
              <a:t>Kathak is a traditional form of Indian dance that tells a story The technique is built by the use of an intricate use of footwork, soft gliding movements of the neck, eyebrows, and the wrists. Recitation of the rhythmic syllables (counting out loud) is common. The music is usually played live on stage by an accompanying musician.</a:t>
            </a:r>
            <a:endParaRPr lang="en-GB" sz="1100" dirty="0">
              <a:solidFill>
                <a:schemeClr val="dk1"/>
              </a:solidFill>
              <a:latin typeface="Calibri"/>
              <a:ea typeface="Calibri"/>
              <a:cs typeface="Calibri"/>
            </a:endParaRPr>
          </a:p>
          <a:p>
            <a:r>
              <a:rPr lang="en-GB" sz="1100" b="1" u="sng" dirty="0">
                <a:solidFill>
                  <a:schemeClr val="dk1"/>
                </a:solidFill>
                <a:latin typeface="Calibri"/>
                <a:ea typeface="Calibri"/>
                <a:cs typeface="Calibri"/>
                <a:sym typeface="Comic Sans MS"/>
              </a:rPr>
              <a:t>Key Features:</a:t>
            </a:r>
            <a:endParaRPr lang="en-GB" sz="1100" u="sng" dirty="0">
              <a:solidFill>
                <a:schemeClr val="dk1"/>
              </a:solidFill>
              <a:latin typeface="Calibri"/>
              <a:ea typeface="Calibri"/>
              <a:cs typeface="Calibri"/>
            </a:endParaRPr>
          </a:p>
          <a:p>
            <a:pPr marL="285750" indent="-285750">
              <a:buFont typeface="Arial"/>
              <a:buChar char="•"/>
            </a:pPr>
            <a:r>
              <a:rPr lang="en-GB" sz="1100" dirty="0">
                <a:solidFill>
                  <a:schemeClr val="dk1"/>
                </a:solidFill>
                <a:latin typeface="Calibri"/>
                <a:ea typeface="Calibri"/>
                <a:cs typeface="Calibri"/>
                <a:sym typeface="Comic Sans MS"/>
              </a:rPr>
              <a:t>Hand Gestures/Mudras </a:t>
            </a:r>
            <a:endParaRPr lang="en-GB" sz="1100" dirty="0">
              <a:solidFill>
                <a:schemeClr val="dk1"/>
              </a:solidFill>
              <a:latin typeface="Calibri"/>
              <a:ea typeface="Calibri"/>
              <a:cs typeface="Calibri"/>
            </a:endParaRPr>
          </a:p>
          <a:p>
            <a:pPr marL="285750" indent="-285750">
              <a:buFont typeface="Arial"/>
              <a:buChar char="•"/>
            </a:pPr>
            <a:r>
              <a:rPr lang="en-GB" sz="1100" dirty="0">
                <a:solidFill>
                  <a:schemeClr val="dk1"/>
                </a:solidFill>
                <a:latin typeface="Calibri"/>
                <a:ea typeface="Calibri"/>
                <a:cs typeface="Calibri"/>
                <a:sym typeface="Comic Sans MS"/>
              </a:rPr>
              <a:t>Storytelling/Narrative Structure</a:t>
            </a:r>
            <a:endParaRPr lang="en-GB" sz="1100" dirty="0">
              <a:solidFill>
                <a:schemeClr val="dk1"/>
              </a:solidFill>
              <a:latin typeface="Calibri"/>
              <a:ea typeface="Calibri"/>
              <a:cs typeface="Calibri"/>
            </a:endParaRPr>
          </a:p>
          <a:p>
            <a:pPr marL="285750" indent="-285750">
              <a:buFont typeface="Arial"/>
              <a:buChar char="•"/>
            </a:pPr>
            <a:r>
              <a:rPr lang="en-GB" sz="1100" dirty="0">
                <a:solidFill>
                  <a:schemeClr val="dk1"/>
                </a:solidFill>
                <a:latin typeface="Calibri"/>
                <a:ea typeface="Calibri"/>
                <a:cs typeface="Calibri"/>
                <a:sym typeface="Comic Sans MS"/>
              </a:rPr>
              <a:t>Intricate footwork</a:t>
            </a:r>
            <a:endParaRPr lang="en-GB" sz="1100" dirty="0">
              <a:solidFill>
                <a:schemeClr val="dk1"/>
              </a:solidFill>
              <a:latin typeface="Calibri"/>
              <a:ea typeface="Calibri"/>
              <a:cs typeface="Calibri"/>
            </a:endParaRPr>
          </a:p>
          <a:p>
            <a:pPr marL="285750" indent="-285750">
              <a:buFont typeface="Arial"/>
              <a:buChar char="•"/>
            </a:pPr>
            <a:r>
              <a:rPr lang="en-GB" sz="1100" dirty="0">
                <a:solidFill>
                  <a:schemeClr val="dk1"/>
                </a:solidFill>
                <a:latin typeface="Calibri"/>
                <a:ea typeface="Calibri"/>
                <a:cs typeface="Calibri"/>
                <a:sym typeface="Comic Sans MS"/>
              </a:rPr>
              <a:t>Precise Rhythmic Patterns</a:t>
            </a:r>
            <a:endParaRPr lang="en-GB" sz="1100" dirty="0">
              <a:solidFill>
                <a:schemeClr val="dk1"/>
              </a:solidFill>
              <a:latin typeface="Calibri"/>
              <a:ea typeface="Calibri"/>
              <a:cs typeface="Calibri"/>
            </a:endParaRPr>
          </a:p>
        </p:txBody>
      </p:sp>
      <p:sp>
        <p:nvSpPr>
          <p:cNvPr id="13" name="Google Shape;99;p1">
            <a:extLst>
              <a:ext uri="{FF2B5EF4-FFF2-40B4-BE49-F238E27FC236}">
                <a16:creationId xmlns:a16="http://schemas.microsoft.com/office/drawing/2014/main" id="{CBA1EE5A-8FBF-5806-37D0-F6F9C79A1F5F}"/>
              </a:ext>
            </a:extLst>
          </p:cNvPr>
          <p:cNvSpPr txBox="1"/>
          <p:nvPr/>
        </p:nvSpPr>
        <p:spPr>
          <a:xfrm>
            <a:off x="4871428" y="4767740"/>
            <a:ext cx="3471855" cy="1954341"/>
          </a:xfrm>
          <a:prstGeom prst="rect">
            <a:avLst/>
          </a:prstGeom>
          <a:solidFill>
            <a:schemeClr val="lt1"/>
          </a:solidFill>
          <a:ln w="254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1" dirty="0">
                <a:solidFill>
                  <a:schemeClr val="dk1"/>
                </a:solidFill>
                <a:latin typeface="Comic Sans MS"/>
                <a:ea typeface="Comic Sans MS"/>
                <a:cs typeface="Calibri"/>
                <a:sym typeface="Comic Sans MS"/>
              </a:rPr>
              <a:t>Bhangra: </a:t>
            </a:r>
            <a:r>
              <a:rPr lang="en" sz="1100" dirty="0">
                <a:solidFill>
                  <a:schemeClr val="dk1"/>
                </a:solidFill>
                <a:latin typeface="Calibri"/>
                <a:ea typeface="Calibri"/>
                <a:cs typeface="Calibri"/>
                <a:sym typeface="Comic Sans MS"/>
              </a:rPr>
              <a:t>Bhangra is a folk style of dance that originated in India. The dance was associated primarily with the spring harvest festival Vaisakhi. In a typical performance, several dancers execute vigorous kicks, leaps</a:t>
            </a:r>
            <a:r>
              <a:rPr lang="en" sz="1100" i="0" u="none" strike="noStrike" cap="none" dirty="0">
                <a:solidFill>
                  <a:schemeClr val="dk1"/>
                </a:solidFill>
                <a:latin typeface="Calibri"/>
                <a:ea typeface="Calibri"/>
                <a:cs typeface="Calibri"/>
                <a:sym typeface="Comic Sans MS"/>
              </a:rPr>
              <a:t>, </a:t>
            </a:r>
            <a:r>
              <a:rPr lang="en" sz="1100" dirty="0">
                <a:solidFill>
                  <a:schemeClr val="dk1"/>
                </a:solidFill>
                <a:latin typeface="Calibri"/>
                <a:ea typeface="Calibri"/>
                <a:cs typeface="Calibri"/>
                <a:sym typeface="Comic Sans MS"/>
              </a:rPr>
              <a:t>and bends of the body</a:t>
            </a:r>
            <a:r>
              <a:rPr lang="en" sz="1100" i="0" u="none" strike="noStrike" cap="none" dirty="0">
                <a:solidFill>
                  <a:schemeClr val="dk1"/>
                </a:solidFill>
                <a:latin typeface="Calibri"/>
                <a:ea typeface="Calibri"/>
                <a:cs typeface="Calibri"/>
                <a:sym typeface="Comic Sans MS"/>
              </a:rPr>
              <a:t>, </a:t>
            </a:r>
            <a:r>
              <a:rPr lang="en" sz="1100" dirty="0">
                <a:solidFill>
                  <a:schemeClr val="dk1"/>
                </a:solidFill>
                <a:latin typeface="Calibri"/>
                <a:ea typeface="Calibri"/>
                <a:cs typeface="Calibri"/>
                <a:sym typeface="Comic Sans MS"/>
              </a:rPr>
              <a:t>to the beat of a </a:t>
            </a:r>
            <a:r>
              <a:rPr lang="en" sz="1100" dirty="0" err="1">
                <a:solidFill>
                  <a:schemeClr val="dk1"/>
                </a:solidFill>
                <a:latin typeface="Calibri"/>
                <a:ea typeface="Calibri"/>
                <a:cs typeface="Calibri"/>
                <a:sym typeface="Comic Sans MS"/>
              </a:rPr>
              <a:t>dhol</a:t>
            </a:r>
            <a:r>
              <a:rPr lang="en" sz="1100" dirty="0">
                <a:solidFill>
                  <a:schemeClr val="dk1"/>
                </a:solidFill>
                <a:latin typeface="Calibri"/>
                <a:ea typeface="Calibri"/>
                <a:cs typeface="Calibri"/>
                <a:sym typeface="Comic Sans MS"/>
              </a:rPr>
              <a:t> which is a double headed drum</a:t>
            </a:r>
            <a:r>
              <a:rPr lang="en" sz="1100" i="0" u="none" strike="noStrike" cap="none" dirty="0">
                <a:solidFill>
                  <a:schemeClr val="dk1"/>
                </a:solidFill>
                <a:latin typeface="Calibri"/>
                <a:ea typeface="Calibri"/>
                <a:cs typeface="Calibri"/>
                <a:sym typeface="Comic Sans MS"/>
              </a:rPr>
              <a:t>.</a:t>
            </a:r>
            <a:r>
              <a:rPr lang="en" sz="1100" dirty="0">
                <a:solidFill>
                  <a:schemeClr val="dk1"/>
                </a:solidFill>
                <a:latin typeface="Calibri"/>
                <a:ea typeface="Calibri"/>
                <a:cs typeface="Calibri"/>
                <a:sym typeface="Comic Sans MS"/>
              </a:rPr>
              <a:t> </a:t>
            </a:r>
          </a:p>
          <a:p>
            <a:r>
              <a:rPr lang="en" sz="1100" b="1" u="sng" dirty="0">
                <a:solidFill>
                  <a:schemeClr val="dk1"/>
                </a:solidFill>
                <a:latin typeface="Calibri"/>
                <a:ea typeface="Calibri"/>
                <a:cs typeface="Calibri"/>
                <a:sym typeface="Comic Sans MS"/>
              </a:rPr>
              <a:t>Key features:</a:t>
            </a:r>
            <a:endParaRPr lang="en-GB" sz="1100" dirty="0">
              <a:solidFill>
                <a:schemeClr val="dk1"/>
              </a:solidFill>
              <a:latin typeface="Calibri"/>
              <a:ea typeface="Calibri"/>
              <a:cs typeface="Calibri"/>
              <a:sym typeface="Comic Sans MS"/>
            </a:endParaRPr>
          </a:p>
          <a:p>
            <a:pPr marL="285750" indent="-285750">
              <a:buFont typeface="Symbol"/>
              <a:buChar char="•"/>
            </a:pPr>
            <a:r>
              <a:rPr lang="en" sz="1100" dirty="0">
                <a:solidFill>
                  <a:schemeClr val="dk1"/>
                </a:solidFill>
                <a:latin typeface="Calibri"/>
                <a:ea typeface="Calibri"/>
                <a:cs typeface="Calibri"/>
                <a:sym typeface="Comic Sans MS"/>
              </a:rPr>
              <a:t>Traditionally performed in a circle</a:t>
            </a:r>
            <a:endParaRPr lang="en-GB" sz="1100" dirty="0">
              <a:solidFill>
                <a:schemeClr val="dk1"/>
              </a:solidFill>
              <a:latin typeface="Calibri"/>
              <a:ea typeface="Calibri"/>
              <a:cs typeface="Calibri"/>
              <a:sym typeface="Comic Sans MS"/>
            </a:endParaRPr>
          </a:p>
          <a:p>
            <a:pPr marL="285750" indent="-285750">
              <a:buFont typeface="Symbol"/>
              <a:buChar char="•"/>
            </a:pPr>
            <a:r>
              <a:rPr lang="en" sz="1100" dirty="0">
                <a:solidFill>
                  <a:schemeClr val="dk1"/>
                </a:solidFill>
                <a:latin typeface="Calibri"/>
                <a:ea typeface="Calibri"/>
                <a:cs typeface="Calibri"/>
                <a:sym typeface="Comic Sans MS"/>
              </a:rPr>
              <a:t>Seasonal Dance</a:t>
            </a:r>
            <a:endParaRPr lang="en-GB" sz="1100" dirty="0">
              <a:solidFill>
                <a:schemeClr val="dk1"/>
              </a:solidFill>
              <a:latin typeface="Calibri"/>
              <a:ea typeface="Calibri"/>
              <a:cs typeface="Calibri"/>
              <a:sym typeface="Comic Sans MS"/>
            </a:endParaRPr>
          </a:p>
          <a:p>
            <a:pPr marL="285750" indent="-285750">
              <a:buFont typeface="Symbol"/>
              <a:buChar char="•"/>
            </a:pPr>
            <a:r>
              <a:rPr lang="en" sz="1100" dirty="0">
                <a:solidFill>
                  <a:schemeClr val="dk1"/>
                </a:solidFill>
                <a:latin typeface="Calibri"/>
                <a:ea typeface="Calibri"/>
                <a:cs typeface="Calibri"/>
                <a:sym typeface="Comic Sans MS"/>
              </a:rPr>
              <a:t>Energetic style </a:t>
            </a:r>
            <a:endParaRPr lang="en-GB" sz="1100" dirty="0">
              <a:solidFill>
                <a:schemeClr val="dk1"/>
              </a:solidFill>
              <a:latin typeface="Calibri"/>
              <a:ea typeface="Calibri"/>
              <a:cs typeface="Calibri"/>
              <a:sym typeface="Comic Sans MS"/>
            </a:endParaRPr>
          </a:p>
          <a:p>
            <a:pPr marL="285750" indent="-285750">
              <a:buFont typeface="Symbol"/>
              <a:buChar char="•"/>
            </a:pPr>
            <a:r>
              <a:rPr lang="en" sz="1100" dirty="0">
                <a:solidFill>
                  <a:schemeClr val="dk1"/>
                </a:solidFill>
                <a:latin typeface="Calibri"/>
                <a:ea typeface="Calibri"/>
                <a:cs typeface="Calibri"/>
                <a:sym typeface="Comic Sans MS"/>
              </a:rPr>
              <a:t>Lots of jumps</a:t>
            </a:r>
            <a:endParaRPr lang="en-GB" sz="1100" dirty="0">
              <a:solidFill>
                <a:schemeClr val="dk1"/>
              </a:solidFill>
              <a:latin typeface="Calibri"/>
              <a:ea typeface="Calibri"/>
              <a:cs typeface="Calibri"/>
              <a:sym typeface="Comic Sans MS"/>
            </a:endParaRPr>
          </a:p>
        </p:txBody>
      </p:sp>
      <p:sp>
        <p:nvSpPr>
          <p:cNvPr id="14" name="Google Shape;100;p1">
            <a:extLst>
              <a:ext uri="{FF2B5EF4-FFF2-40B4-BE49-F238E27FC236}">
                <a16:creationId xmlns:a16="http://schemas.microsoft.com/office/drawing/2014/main" id="{5F369A37-4706-A682-60C2-C80D57BB8749}"/>
              </a:ext>
            </a:extLst>
          </p:cNvPr>
          <p:cNvSpPr txBox="1"/>
          <p:nvPr/>
        </p:nvSpPr>
        <p:spPr>
          <a:xfrm>
            <a:off x="462700" y="3621406"/>
            <a:ext cx="4167248" cy="1785064"/>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1" dirty="0">
                <a:solidFill>
                  <a:schemeClr val="dk1"/>
                </a:solidFill>
                <a:latin typeface="Comic Sans MS"/>
                <a:ea typeface="Comic Sans MS"/>
                <a:cs typeface="Calibri"/>
              </a:rPr>
              <a:t>Bollywood:</a:t>
            </a:r>
            <a:r>
              <a:rPr lang="en-GB" sz="1100" b="1" dirty="0">
                <a:solidFill>
                  <a:schemeClr val="dk1"/>
                </a:solidFill>
                <a:latin typeface="Comic Sans MS"/>
                <a:ea typeface="Calibri"/>
                <a:cs typeface="Calibri"/>
              </a:rPr>
              <a:t> </a:t>
            </a:r>
            <a:r>
              <a:rPr lang="en-GB" sz="1100" dirty="0">
                <a:solidFill>
                  <a:schemeClr val="dk1"/>
                </a:solidFill>
                <a:latin typeface="Calibri"/>
                <a:ea typeface="Calibri"/>
                <a:cs typeface="Calibri"/>
              </a:rPr>
              <a:t>Bollywood dance is the dance-form used in Indian films. It is a mixture of numerous styles. These styles include belly-dancing, kathak, Indian folk, western popular, and modern jazz dance. Bollywood dance has evolved to be a unique and energetic style that often tells a story. </a:t>
            </a:r>
          </a:p>
          <a:p>
            <a:r>
              <a:rPr lang="en-GB" sz="1100" b="1" u="sng" dirty="0">
                <a:solidFill>
                  <a:schemeClr val="dk1"/>
                </a:solidFill>
                <a:latin typeface="Calibri"/>
                <a:ea typeface="Calibri"/>
                <a:cs typeface="Calibri"/>
              </a:rPr>
              <a:t>Key Features: </a:t>
            </a:r>
            <a:endParaRPr lang="en-GB" sz="1100" dirty="0">
              <a:solidFill>
                <a:schemeClr val="dk1"/>
              </a:solidFill>
              <a:latin typeface="Calibri"/>
              <a:ea typeface="Calibri"/>
              <a:cs typeface="Calibri"/>
            </a:endParaRPr>
          </a:p>
          <a:p>
            <a:pPr marL="285750" indent="-285750">
              <a:buFont typeface="Symbol"/>
              <a:buChar char="•"/>
            </a:pPr>
            <a:r>
              <a:rPr lang="en-GB" sz="1100" dirty="0">
                <a:solidFill>
                  <a:schemeClr val="dk1"/>
                </a:solidFill>
                <a:latin typeface="Calibri"/>
                <a:ea typeface="Calibri"/>
                <a:cs typeface="Calibri"/>
              </a:rPr>
              <a:t>Neck &amp; Head movements </a:t>
            </a:r>
          </a:p>
          <a:p>
            <a:pPr marL="285750" indent="-285750">
              <a:buFont typeface="Symbol"/>
              <a:buChar char="•"/>
            </a:pPr>
            <a:r>
              <a:rPr lang="en-GB" sz="1100" dirty="0">
                <a:solidFill>
                  <a:schemeClr val="dk1"/>
                </a:solidFill>
                <a:latin typeface="Calibri"/>
                <a:ea typeface="Calibri"/>
                <a:cs typeface="Calibri"/>
              </a:rPr>
              <a:t>Facial expressions </a:t>
            </a:r>
          </a:p>
          <a:p>
            <a:pPr marL="285750" indent="-285750">
              <a:buFont typeface="Symbol"/>
              <a:buChar char="•"/>
            </a:pPr>
            <a:r>
              <a:rPr lang="en-GB" sz="1100" dirty="0">
                <a:solidFill>
                  <a:schemeClr val="dk1"/>
                </a:solidFill>
                <a:latin typeface="Calibri"/>
                <a:ea typeface="Calibri"/>
                <a:cs typeface="Calibri"/>
              </a:rPr>
              <a:t>Hand Gestures </a:t>
            </a:r>
          </a:p>
          <a:p>
            <a:pPr marL="285750" indent="-285750">
              <a:buFont typeface="Symbol"/>
              <a:buChar char="•"/>
            </a:pPr>
            <a:r>
              <a:rPr lang="en-GB" sz="1100" dirty="0">
                <a:solidFill>
                  <a:schemeClr val="dk1"/>
                </a:solidFill>
                <a:latin typeface="Calibri"/>
                <a:ea typeface="Calibri"/>
                <a:cs typeface="Calibri"/>
              </a:rPr>
              <a:t>Group formations</a:t>
            </a:r>
            <a:r>
              <a:rPr lang="en-GB" sz="1100" dirty="0">
                <a:solidFill>
                  <a:schemeClr val="dk1"/>
                </a:solidFill>
                <a:latin typeface="Calibri Light"/>
                <a:ea typeface="Calibri Light"/>
                <a:cs typeface="Calibri Light"/>
              </a:rPr>
              <a:t> </a:t>
            </a:r>
          </a:p>
        </p:txBody>
      </p:sp>
      <p:sp>
        <p:nvSpPr>
          <p:cNvPr id="15" name="Google Shape;101;p1">
            <a:extLst>
              <a:ext uri="{FF2B5EF4-FFF2-40B4-BE49-F238E27FC236}">
                <a16:creationId xmlns:a16="http://schemas.microsoft.com/office/drawing/2014/main" id="{41AB39BC-5190-20D4-69C4-A2BD1B9D70D2}"/>
              </a:ext>
            </a:extLst>
          </p:cNvPr>
          <p:cNvSpPr txBox="1"/>
          <p:nvPr/>
        </p:nvSpPr>
        <p:spPr>
          <a:xfrm>
            <a:off x="4634376" y="826736"/>
            <a:ext cx="3946500" cy="307777"/>
          </a:xfrm>
          <a:prstGeom prst="rect">
            <a:avLst/>
          </a:prstGeom>
          <a:noFill/>
          <a:ln>
            <a:noFill/>
          </a:ln>
        </p:spPr>
        <p:txBody>
          <a:bodyPr spcFirstLastPara="1" wrap="square" lIns="91425" tIns="45700" rIns="91425" bIns="4570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lnSpc>
                <a:spcPct val="100000"/>
              </a:lnSpc>
              <a:spcBef>
                <a:spcPts val="0"/>
              </a:spcBef>
              <a:spcAft>
                <a:spcPts val="0"/>
              </a:spcAft>
              <a:buNone/>
            </a:pPr>
            <a:r>
              <a:rPr lang="en-GB" sz="1400" b="1" i="0" u="none" strike="noStrike" cap="none">
                <a:solidFill>
                  <a:srgbClr val="000000"/>
                </a:solidFill>
                <a:latin typeface="Comic Sans MS"/>
                <a:ea typeface="Comic Sans MS"/>
                <a:cs typeface="Comic Sans MS"/>
                <a:sym typeface="Comic Sans MS"/>
              </a:rPr>
              <a:t>The 5 Key skills/knowledge for this unit.</a:t>
            </a:r>
            <a:endParaRPr/>
          </a:p>
        </p:txBody>
      </p:sp>
      <p:sp>
        <p:nvSpPr>
          <p:cNvPr id="16" name="Google Shape;102;p1" descr="Power of Eye Contact in Your Business and Social Life | Peabody ...">
            <a:extLst>
              <a:ext uri="{FF2B5EF4-FFF2-40B4-BE49-F238E27FC236}">
                <a16:creationId xmlns:a16="http://schemas.microsoft.com/office/drawing/2014/main" id="{4A525218-AD88-A4DC-7CF6-D748A9F13774}"/>
              </a:ext>
            </a:extLst>
          </p:cNvPr>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8" name="Picture 27" descr="A Community Project in South Africa Is Using Gumboot Dancing to Empower  Young Men">
            <a:extLst>
              <a:ext uri="{FF2B5EF4-FFF2-40B4-BE49-F238E27FC236}">
                <a16:creationId xmlns:a16="http://schemas.microsoft.com/office/drawing/2014/main" id="{EE8ECE45-A796-DEEC-F1B2-93825E4821E2}"/>
              </a:ext>
            </a:extLst>
          </p:cNvPr>
          <p:cNvPicPr>
            <a:picLocks noChangeAspect="1"/>
          </p:cNvPicPr>
          <p:nvPr/>
        </p:nvPicPr>
        <p:blipFill>
          <a:blip r:embed="rId6"/>
          <a:stretch>
            <a:fillRect/>
          </a:stretch>
        </p:blipFill>
        <p:spPr>
          <a:xfrm>
            <a:off x="2640957" y="1895474"/>
            <a:ext cx="2048719" cy="1157228"/>
          </a:xfrm>
          <a:prstGeom prst="rect">
            <a:avLst/>
          </a:prstGeom>
        </p:spPr>
      </p:pic>
      <p:pic>
        <p:nvPicPr>
          <p:cNvPr id="29" name="Picture 28" descr="A Wonderful Selection of Traditional Dances From Africa – Bino and Fino">
            <a:extLst>
              <a:ext uri="{FF2B5EF4-FFF2-40B4-BE49-F238E27FC236}">
                <a16:creationId xmlns:a16="http://schemas.microsoft.com/office/drawing/2014/main" id="{E492283E-D54F-5434-9475-649404FA89E7}"/>
              </a:ext>
            </a:extLst>
          </p:cNvPr>
          <p:cNvPicPr>
            <a:picLocks noChangeAspect="1"/>
          </p:cNvPicPr>
          <p:nvPr/>
        </p:nvPicPr>
        <p:blipFill>
          <a:blip r:embed="rId7"/>
          <a:stretch>
            <a:fillRect/>
          </a:stretch>
        </p:blipFill>
        <p:spPr>
          <a:xfrm>
            <a:off x="10943159" y="2808474"/>
            <a:ext cx="1125378" cy="801446"/>
          </a:xfrm>
          <a:prstGeom prst="rect">
            <a:avLst/>
          </a:prstGeom>
        </p:spPr>
      </p:pic>
      <p:pic>
        <p:nvPicPr>
          <p:cNvPr id="30" name="Picture 29" descr="Kathak Dance | Taal Dhamaar | Tanmoyee Chakraborty.">
            <a:extLst>
              <a:ext uri="{FF2B5EF4-FFF2-40B4-BE49-F238E27FC236}">
                <a16:creationId xmlns:a16="http://schemas.microsoft.com/office/drawing/2014/main" id="{F5929181-8A03-1CF9-2DC4-42251DAD2182}"/>
              </a:ext>
            </a:extLst>
          </p:cNvPr>
          <p:cNvPicPr>
            <a:picLocks noChangeAspect="1"/>
          </p:cNvPicPr>
          <p:nvPr/>
        </p:nvPicPr>
        <p:blipFill rotWithShape="1">
          <a:blip r:embed="rId8"/>
          <a:srcRect l="23774" t="-2988" r="21840" b="748"/>
          <a:stretch/>
        </p:blipFill>
        <p:spPr>
          <a:xfrm>
            <a:off x="11109766" y="5167318"/>
            <a:ext cx="1086808" cy="1162852"/>
          </a:xfrm>
          <a:prstGeom prst="rect">
            <a:avLst/>
          </a:prstGeom>
        </p:spPr>
      </p:pic>
      <p:pic>
        <p:nvPicPr>
          <p:cNvPr id="31" name="Picture 30" descr="The Joyous Spirit of Bhangra: Unveiling Its Cultural Significance">
            <a:extLst>
              <a:ext uri="{FF2B5EF4-FFF2-40B4-BE49-F238E27FC236}">
                <a16:creationId xmlns:a16="http://schemas.microsoft.com/office/drawing/2014/main" id="{7788F2E3-5563-AE61-8CEE-341E0D861FEC}"/>
              </a:ext>
            </a:extLst>
          </p:cNvPr>
          <p:cNvPicPr>
            <a:picLocks noChangeAspect="1"/>
          </p:cNvPicPr>
          <p:nvPr/>
        </p:nvPicPr>
        <p:blipFill>
          <a:blip r:embed="rId9"/>
          <a:stretch>
            <a:fillRect/>
          </a:stretch>
        </p:blipFill>
        <p:spPr>
          <a:xfrm>
            <a:off x="7280475" y="6003402"/>
            <a:ext cx="1643607" cy="850739"/>
          </a:xfrm>
          <a:prstGeom prst="rect">
            <a:avLst/>
          </a:prstGeom>
        </p:spPr>
      </p:pic>
      <p:pic>
        <p:nvPicPr>
          <p:cNvPr id="32" name="Picture 31" descr="To Do Today: Bollywood Dance Performance | BU Today | Boston University">
            <a:extLst>
              <a:ext uri="{FF2B5EF4-FFF2-40B4-BE49-F238E27FC236}">
                <a16:creationId xmlns:a16="http://schemas.microsoft.com/office/drawing/2014/main" id="{2EE8CC3D-4D09-E2A0-FF59-792B00DA17A2}"/>
              </a:ext>
            </a:extLst>
          </p:cNvPr>
          <p:cNvPicPr>
            <a:picLocks noChangeAspect="1"/>
          </p:cNvPicPr>
          <p:nvPr/>
        </p:nvPicPr>
        <p:blipFill>
          <a:blip r:embed="rId10"/>
          <a:stretch>
            <a:fillRect/>
          </a:stretch>
        </p:blipFill>
        <p:spPr>
          <a:xfrm>
            <a:off x="2689184" y="4577609"/>
            <a:ext cx="2000492" cy="1319870"/>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84;p1">
            <a:extLst>
              <a:ext uri="{FF2B5EF4-FFF2-40B4-BE49-F238E27FC236}">
                <a16:creationId xmlns:a16="http://schemas.microsoft.com/office/drawing/2014/main" id="{62BEE605-B82F-D907-5A6F-2E87626D6243}"/>
              </a:ext>
            </a:extLst>
          </p:cNvPr>
          <p:cNvSpPr txBox="1"/>
          <p:nvPr/>
        </p:nvSpPr>
        <p:spPr>
          <a:xfrm>
            <a:off x="4493027" y="82008"/>
            <a:ext cx="3946500" cy="561900"/>
          </a:xfrm>
          <a:prstGeom prst="rect">
            <a:avLst/>
          </a:prstGeom>
          <a:solidFill>
            <a:srgbClr val="FFFFFF"/>
          </a:solidFill>
          <a:ln w="25400" cap="flat" cmpd="sng">
            <a:solidFill>
              <a:srgbClr val="F79646"/>
            </a:solidFill>
            <a:prstDash val="solid"/>
            <a:miter lim="800000"/>
            <a:headEnd type="none" w="sm" len="sm"/>
            <a:tailEnd type="none" w="sm" len="sm"/>
          </a:ln>
        </p:spPr>
        <p:txBody>
          <a:bodyPr spcFirstLastPara="1" wrap="square" lIns="91400" tIns="45700" rIns="91400"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200"/>
            </a:pPr>
            <a:r>
              <a:rPr lang="en-GB" sz="1200" b="1" i="0" u="none" strike="noStrike" cap="none" dirty="0">
                <a:solidFill>
                  <a:srgbClr val="000000"/>
                </a:solidFill>
                <a:latin typeface="Comic Sans MS"/>
                <a:ea typeface="Comic Sans MS"/>
                <a:cs typeface="Comic Sans MS"/>
                <a:sym typeface="Comic Sans MS"/>
              </a:rPr>
              <a:t>Subject:</a:t>
            </a:r>
            <a:r>
              <a:rPr lang="en-GB" sz="1200" b="1" dirty="0">
                <a:latin typeface="Comic Sans MS"/>
                <a:ea typeface="Comic Sans MS"/>
                <a:cs typeface="Comic Sans MS"/>
                <a:sym typeface="Comic Sans MS"/>
              </a:rPr>
              <a:t> </a:t>
            </a:r>
            <a:r>
              <a:rPr lang="en-GB" sz="1200" b="1" i="0" u="none" strike="noStrike" cap="none" dirty="0">
                <a:solidFill>
                  <a:srgbClr val="000000"/>
                </a:solidFill>
                <a:latin typeface="Comic Sans MS"/>
                <a:ea typeface="Comic Sans MS"/>
                <a:cs typeface="Comic Sans MS"/>
                <a:sym typeface="Comic Sans MS"/>
              </a:rPr>
              <a:t> Performing Arts:</a:t>
            </a:r>
            <a:r>
              <a:rPr lang="en-GB" sz="1200" b="1" dirty="0">
                <a:latin typeface="Comic Sans MS"/>
                <a:ea typeface="Comic Sans MS"/>
                <a:cs typeface="Comic Sans MS"/>
                <a:sym typeface="Comic Sans MS"/>
              </a:rPr>
              <a:t>  Dance</a:t>
            </a:r>
            <a:endParaRPr sz="1400" b="0" i="0" u="none" strike="noStrike" cap="none" dirty="0">
              <a:solidFill>
                <a:srgbClr val="000000"/>
              </a:solidFill>
              <a:latin typeface="Comic Sans MS"/>
              <a:ea typeface="Comic Sans MS"/>
              <a:cs typeface="Comic Sans MS"/>
              <a:sym typeface="Comic Sans MS"/>
            </a:endParaRPr>
          </a:p>
          <a:p>
            <a:pPr>
              <a:buSzPts val="1200"/>
            </a:pPr>
            <a:r>
              <a:rPr lang="en-GB" sz="1200" b="1" i="0" u="none" strike="noStrike" cap="none" dirty="0">
                <a:solidFill>
                  <a:srgbClr val="000000"/>
                </a:solidFill>
                <a:latin typeface="Comic Sans MS"/>
                <a:ea typeface="Comic Sans MS"/>
                <a:cs typeface="Comic Sans MS"/>
                <a:sym typeface="Comic Sans MS"/>
              </a:rPr>
              <a:t>Topic: </a:t>
            </a:r>
            <a:r>
              <a:rPr lang="en-GB" sz="1200" b="1" dirty="0">
                <a:latin typeface="Comic Sans MS"/>
                <a:ea typeface="Comic Sans MS"/>
                <a:cs typeface="Comic Sans MS"/>
                <a:sym typeface="Comic Sans MS"/>
              </a:rPr>
              <a:t>World Dance </a:t>
            </a:r>
            <a:r>
              <a:rPr lang="en-GB" sz="1200" b="1" i="0" u="none" strike="noStrike" cap="none" dirty="0">
                <a:solidFill>
                  <a:srgbClr val="000000"/>
                </a:solidFill>
                <a:latin typeface="Comic Sans MS"/>
                <a:ea typeface="Comic Sans MS"/>
                <a:cs typeface="Comic Sans MS"/>
                <a:sym typeface="Comic Sans MS"/>
              </a:rPr>
              <a:t> </a:t>
            </a:r>
            <a:r>
              <a:rPr lang="en-GB" sz="1200" b="1" dirty="0">
                <a:solidFill>
                  <a:srgbClr val="000000"/>
                </a:solidFill>
                <a:latin typeface="Comic Sans MS"/>
                <a:ea typeface="Comic Sans MS"/>
                <a:cs typeface="Comic Sans MS"/>
                <a:sym typeface="Comic Sans MS"/>
              </a:rPr>
              <a:t>          </a:t>
            </a:r>
            <a:r>
              <a:rPr lang="en-GB" sz="1200" b="1" i="0" u="none" strike="noStrike" cap="none" dirty="0">
                <a:solidFill>
                  <a:srgbClr val="000000"/>
                </a:solidFill>
                <a:latin typeface="Comic Sans MS"/>
                <a:ea typeface="Comic Sans MS"/>
                <a:cs typeface="Comic Sans MS"/>
                <a:sym typeface="Comic Sans MS"/>
              </a:rPr>
              <a:t>Year: </a:t>
            </a:r>
            <a:r>
              <a:rPr lang="en-GB" sz="1200" b="1" dirty="0">
                <a:solidFill>
                  <a:srgbClr val="000000"/>
                </a:solidFill>
                <a:latin typeface="Comic Sans MS"/>
                <a:ea typeface="Comic Sans MS"/>
                <a:cs typeface="Comic Sans MS"/>
                <a:sym typeface="Comic Sans MS"/>
              </a:rPr>
              <a:t>9</a:t>
            </a:r>
            <a:endParaRPr sz="1400" b="0" i="0" u="none" strike="noStrike" cap="none" dirty="0">
              <a:solidFill>
                <a:srgbClr val="000000"/>
              </a:solidFill>
              <a:latin typeface="Comic Sans MS"/>
              <a:ea typeface="Comic Sans MS"/>
              <a:cs typeface="Comic Sans MS"/>
              <a:sym typeface="Comic Sans MS"/>
            </a:endParaRPr>
          </a:p>
        </p:txBody>
      </p:sp>
      <p:pic>
        <p:nvPicPr>
          <p:cNvPr id="5" name="Google Shape;85;p1">
            <a:extLst>
              <a:ext uri="{FF2B5EF4-FFF2-40B4-BE49-F238E27FC236}">
                <a16:creationId xmlns:a16="http://schemas.microsoft.com/office/drawing/2014/main" id="{E1AC98CC-58DC-F136-A93D-BC3B8788B6B7}"/>
              </a:ext>
            </a:extLst>
          </p:cNvPr>
          <p:cNvPicPr preferRelativeResize="0"/>
          <p:nvPr/>
        </p:nvPicPr>
        <p:blipFill rotWithShape="1">
          <a:blip r:embed="rId2">
            <a:alphaModFix/>
          </a:blip>
          <a:srcRect/>
          <a:stretch/>
        </p:blipFill>
        <p:spPr>
          <a:xfrm>
            <a:off x="10072306" y="1225"/>
            <a:ext cx="1447800" cy="576262"/>
          </a:xfrm>
          <a:prstGeom prst="rect">
            <a:avLst/>
          </a:prstGeom>
          <a:noFill/>
          <a:ln>
            <a:noFill/>
          </a:ln>
        </p:spPr>
      </p:pic>
      <p:pic>
        <p:nvPicPr>
          <p:cNvPr id="6" name="Google Shape;86;p1">
            <a:extLst>
              <a:ext uri="{FF2B5EF4-FFF2-40B4-BE49-F238E27FC236}">
                <a16:creationId xmlns:a16="http://schemas.microsoft.com/office/drawing/2014/main" id="{773CD582-3971-8DF8-264E-DD4AECC9BDB4}"/>
              </a:ext>
            </a:extLst>
          </p:cNvPr>
          <p:cNvPicPr preferRelativeResize="0"/>
          <p:nvPr/>
        </p:nvPicPr>
        <p:blipFill rotWithShape="1">
          <a:blip r:embed="rId3">
            <a:alphaModFix/>
          </a:blip>
          <a:srcRect/>
          <a:stretch/>
        </p:blipFill>
        <p:spPr>
          <a:xfrm>
            <a:off x="25400" y="30162"/>
            <a:ext cx="1570037" cy="669925"/>
          </a:xfrm>
          <a:prstGeom prst="rect">
            <a:avLst/>
          </a:prstGeom>
          <a:noFill/>
          <a:ln>
            <a:noFill/>
          </a:ln>
        </p:spPr>
      </p:pic>
      <p:pic>
        <p:nvPicPr>
          <p:cNvPr id="8" name="Google Shape;88;p1">
            <a:extLst>
              <a:ext uri="{FF2B5EF4-FFF2-40B4-BE49-F238E27FC236}">
                <a16:creationId xmlns:a16="http://schemas.microsoft.com/office/drawing/2014/main" id="{BEE72618-EF72-7E2A-095C-955D8E2F0BF7}"/>
              </a:ext>
            </a:extLst>
          </p:cNvPr>
          <p:cNvPicPr preferRelativeResize="0"/>
          <p:nvPr/>
        </p:nvPicPr>
        <p:blipFill rotWithShape="1">
          <a:blip r:embed="rId4">
            <a:alphaModFix/>
          </a:blip>
          <a:srcRect t="15437" b="12102"/>
          <a:stretch/>
        </p:blipFill>
        <p:spPr>
          <a:xfrm>
            <a:off x="11517935" y="78390"/>
            <a:ext cx="547687" cy="428625"/>
          </a:xfrm>
          <a:prstGeom prst="rect">
            <a:avLst/>
          </a:prstGeom>
          <a:noFill/>
          <a:ln>
            <a:noFill/>
          </a:ln>
        </p:spPr>
      </p:pic>
      <p:sp>
        <p:nvSpPr>
          <p:cNvPr id="16" name="Google Shape;102;p1" descr="Power of Eye Contact in Your Business and Social Life | Peabody ...">
            <a:extLst>
              <a:ext uri="{FF2B5EF4-FFF2-40B4-BE49-F238E27FC236}">
                <a16:creationId xmlns:a16="http://schemas.microsoft.com/office/drawing/2014/main" id="{4A525218-AD88-A4DC-7CF6-D748A9F13774}"/>
              </a:ext>
            </a:extLst>
          </p:cNvPr>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 name="Google Shape;84;p1">
            <a:extLst>
              <a:ext uri="{FF2B5EF4-FFF2-40B4-BE49-F238E27FC236}">
                <a16:creationId xmlns:a16="http://schemas.microsoft.com/office/drawing/2014/main" id="{35873BDE-29B6-E282-FE43-E59766558D6F}"/>
              </a:ext>
            </a:extLst>
          </p:cNvPr>
          <p:cNvSpPr txBox="1"/>
          <p:nvPr/>
        </p:nvSpPr>
        <p:spPr>
          <a:xfrm>
            <a:off x="823947" y="1885012"/>
            <a:ext cx="3946500" cy="354082"/>
          </a:xfrm>
          <a:prstGeom prst="rect">
            <a:avLst/>
          </a:prstGeom>
          <a:noFill/>
          <a:ln w="25400" cap="flat" cmpd="sng">
            <a:solidFill>
              <a:srgbClr val="F79646"/>
            </a:solidFill>
            <a:prstDash val="solid"/>
            <a:miter lim="800000"/>
            <a:headEnd type="none" w="sm" len="sm"/>
            <a:tailEnd type="none" w="sm" len="sm"/>
          </a:ln>
        </p:spPr>
        <p:txBody>
          <a:bodyPr spcFirstLastPara="1" wrap="square" lIns="91400" tIns="45700" rIns="91400"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1" dirty="0">
                <a:latin typeface="Comic Sans MS"/>
                <a:sym typeface="Comic Sans MS"/>
              </a:rPr>
              <a:t>Key Vocabulary: Physical and Performance Skills</a:t>
            </a:r>
            <a:endParaRPr lang="en-US" dirty="0"/>
          </a:p>
        </p:txBody>
      </p:sp>
      <p:graphicFrame>
        <p:nvGraphicFramePr>
          <p:cNvPr id="7" name="Table 6">
            <a:extLst>
              <a:ext uri="{FF2B5EF4-FFF2-40B4-BE49-F238E27FC236}">
                <a16:creationId xmlns:a16="http://schemas.microsoft.com/office/drawing/2014/main" id="{33A75DAD-1DA0-894E-A5EC-0FCFF1BEF4CE}"/>
              </a:ext>
            </a:extLst>
          </p:cNvPr>
          <p:cNvGraphicFramePr>
            <a:graphicFrameLocks noGrp="1"/>
          </p:cNvGraphicFramePr>
          <p:nvPr>
            <p:extLst>
              <p:ext uri="{D42A27DB-BD31-4B8C-83A1-F6EECF244321}">
                <p14:modId xmlns:p14="http://schemas.microsoft.com/office/powerpoint/2010/main" val="181325526"/>
              </p:ext>
            </p:extLst>
          </p:nvPr>
        </p:nvGraphicFramePr>
        <p:xfrm>
          <a:off x="291737" y="2312126"/>
          <a:ext cx="5010148" cy="4318635"/>
        </p:xfrm>
        <a:graphic>
          <a:graphicData uri="http://schemas.openxmlformats.org/drawingml/2006/table">
            <a:tbl>
              <a:tblPr bandRow="1">
                <a:tableStyleId>{5C22544A-7EE6-4342-B048-85BDC9FD1C3A}</a:tableStyleId>
              </a:tblPr>
              <a:tblGrid>
                <a:gridCol w="1438273">
                  <a:extLst>
                    <a:ext uri="{9D8B030D-6E8A-4147-A177-3AD203B41FA5}">
                      <a16:colId xmlns:a16="http://schemas.microsoft.com/office/drawing/2014/main" val="3396528680"/>
                    </a:ext>
                  </a:extLst>
                </a:gridCol>
                <a:gridCol w="3571875">
                  <a:extLst>
                    <a:ext uri="{9D8B030D-6E8A-4147-A177-3AD203B41FA5}">
                      <a16:colId xmlns:a16="http://schemas.microsoft.com/office/drawing/2014/main" val="283321138"/>
                    </a:ext>
                  </a:extLst>
                </a:gridCol>
              </a:tblGrid>
              <a:tr h="295275">
                <a:tc>
                  <a:txBody>
                    <a:bodyPr/>
                    <a:lstStyle/>
                    <a:p>
                      <a:pPr algn="ctr" fontAlgn="base"/>
                      <a:r>
                        <a:rPr lang="en-GB" sz="1100" b="1" u="sng" dirty="0">
                          <a:effectLst/>
                          <a:latin typeface="Aptos"/>
                        </a:rPr>
                        <a:t>Keyword</a:t>
                      </a:r>
                      <a:endParaRPr lang="en-GB" dirty="0">
                        <a:effectLst/>
                        <a:latin typeface="Aptos"/>
                      </a:endParaRPr>
                    </a:p>
                  </a:txBody>
                  <a:tcPr marL="66665" marR="6666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noFill/>
                  </a:tcPr>
                </a:tc>
                <a:tc>
                  <a:txBody>
                    <a:bodyPr/>
                    <a:lstStyle/>
                    <a:p>
                      <a:pPr fontAlgn="base"/>
                      <a:r>
                        <a:rPr lang="en-GB" sz="1100" b="1" u="sng" dirty="0">
                          <a:effectLst/>
                          <a:latin typeface="Aptos"/>
                        </a:rPr>
                        <a:t>Definition</a:t>
                      </a:r>
                      <a:endParaRPr lang="en-GB" dirty="0">
                        <a:effectLst/>
                        <a:latin typeface="Aptos"/>
                      </a:endParaRPr>
                    </a:p>
                  </a:txBody>
                  <a:tcPr marL="66665" marR="6666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1625818"/>
                  </a:ext>
                </a:extLst>
              </a:tr>
              <a:tr h="190500">
                <a:tc>
                  <a:txBody>
                    <a:bodyPr/>
                    <a:lstStyle/>
                    <a:p>
                      <a:pPr algn="ctr" fontAlgn="base"/>
                      <a:r>
                        <a:rPr lang="en-GB" sz="1100" b="1" dirty="0">
                          <a:effectLst/>
                          <a:latin typeface="Aptos"/>
                        </a:rPr>
                        <a:t>Extension  </a:t>
                      </a:r>
                      <a:endParaRPr lang="en-GB" dirty="0">
                        <a:effectLst/>
                        <a:latin typeface="Aptos"/>
                      </a:endParaRPr>
                    </a:p>
                  </a:txBody>
                  <a:tcPr marL="66675" marR="6667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noFill/>
                  </a:tcPr>
                </a:tc>
                <a:tc>
                  <a:txBody>
                    <a:bodyPr/>
                    <a:lstStyle/>
                    <a:p>
                      <a:pPr fontAlgn="base"/>
                      <a:r>
                        <a:rPr lang="en-GB" sz="1100" dirty="0">
                          <a:effectLst/>
                          <a:latin typeface="Aptos"/>
                        </a:rPr>
                        <a:t>The lengthening of body parts outwards. E.g. Straight arms and pointed toes </a:t>
                      </a:r>
                      <a:endParaRPr lang="en-GB" dirty="0">
                        <a:effectLst/>
                        <a:latin typeface="Aptos"/>
                      </a:endParaRPr>
                    </a:p>
                  </a:txBody>
                  <a:tcPr marL="66675" marR="6667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87590365"/>
                  </a:ext>
                </a:extLst>
              </a:tr>
              <a:tr h="190500">
                <a:tc>
                  <a:txBody>
                    <a:bodyPr/>
                    <a:lstStyle/>
                    <a:p>
                      <a:pPr algn="ctr" fontAlgn="base"/>
                      <a:r>
                        <a:rPr lang="en-GB" sz="1100" b="1" dirty="0">
                          <a:effectLst/>
                          <a:latin typeface="Aptos"/>
                        </a:rPr>
                        <a:t>Flexibility </a:t>
                      </a:r>
                      <a:endParaRPr lang="en-GB" dirty="0">
                        <a:effectLst/>
                        <a:latin typeface="Aptos"/>
                      </a:endParaRPr>
                    </a:p>
                  </a:txBody>
                  <a:tcPr marL="66675" marR="6667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noFill/>
                  </a:tcPr>
                </a:tc>
                <a:tc>
                  <a:txBody>
                    <a:bodyPr/>
                    <a:lstStyle/>
                    <a:p>
                      <a:pPr fontAlgn="base"/>
                      <a:r>
                        <a:rPr lang="en-GB" sz="1100" dirty="0">
                          <a:effectLst/>
                          <a:latin typeface="Aptos"/>
                        </a:rPr>
                        <a:t>The range of movement possible in the joints/muscles </a:t>
                      </a:r>
                      <a:endParaRPr lang="en-GB" dirty="0">
                        <a:effectLst/>
                        <a:latin typeface="Aptos"/>
                      </a:endParaRPr>
                    </a:p>
                  </a:txBody>
                  <a:tcPr marL="66675" marR="6667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80189631"/>
                  </a:ext>
                </a:extLst>
              </a:tr>
              <a:tr h="190500">
                <a:tc>
                  <a:txBody>
                    <a:bodyPr/>
                    <a:lstStyle/>
                    <a:p>
                      <a:pPr algn="ctr" fontAlgn="base"/>
                      <a:r>
                        <a:rPr lang="en-GB" sz="1100" b="1" dirty="0">
                          <a:effectLst/>
                          <a:latin typeface="Aptos"/>
                        </a:rPr>
                        <a:t>Coordination </a:t>
                      </a:r>
                      <a:endParaRPr lang="en-GB" dirty="0">
                        <a:effectLst/>
                        <a:latin typeface="Aptos"/>
                      </a:endParaRPr>
                    </a:p>
                  </a:txBody>
                  <a:tcPr marL="66675" marR="6667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noFill/>
                  </a:tcPr>
                </a:tc>
                <a:tc>
                  <a:txBody>
                    <a:bodyPr/>
                    <a:lstStyle/>
                    <a:p>
                      <a:pPr fontAlgn="base"/>
                      <a:r>
                        <a:rPr lang="en-GB" sz="1100" dirty="0">
                          <a:solidFill>
                            <a:srgbClr val="222222"/>
                          </a:solidFill>
                          <a:effectLst/>
                          <a:latin typeface="Aptos"/>
                        </a:rPr>
                        <a:t>The ability to use different parts of the body together smoothly and efficiently. </a:t>
                      </a:r>
                      <a:endParaRPr lang="en-GB" dirty="0">
                        <a:effectLst/>
                        <a:latin typeface="Aptos"/>
                      </a:endParaRPr>
                    </a:p>
                  </a:txBody>
                  <a:tcPr marL="66675" marR="6667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28573596"/>
                  </a:ext>
                </a:extLst>
              </a:tr>
              <a:tr h="190500">
                <a:tc>
                  <a:txBody>
                    <a:bodyPr/>
                    <a:lstStyle/>
                    <a:p>
                      <a:pPr algn="ctr" fontAlgn="base"/>
                      <a:r>
                        <a:rPr lang="en-GB" sz="1100" b="1" dirty="0">
                          <a:effectLst/>
                          <a:latin typeface="Aptos"/>
                        </a:rPr>
                        <a:t>Posture </a:t>
                      </a:r>
                      <a:endParaRPr lang="en-GB" dirty="0">
                        <a:effectLst/>
                        <a:latin typeface="Aptos"/>
                      </a:endParaRPr>
                    </a:p>
                  </a:txBody>
                  <a:tcPr marL="66675" marR="6667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noFill/>
                  </a:tcPr>
                </a:tc>
                <a:tc>
                  <a:txBody>
                    <a:bodyPr/>
                    <a:lstStyle/>
                    <a:p>
                      <a:pPr fontAlgn="base"/>
                      <a:r>
                        <a:rPr lang="en-GB" sz="1100" dirty="0">
                          <a:effectLst/>
                          <a:latin typeface="Aptos"/>
                        </a:rPr>
                        <a:t>The way the body is held </a:t>
                      </a:r>
                      <a:endParaRPr lang="en-GB" dirty="0">
                        <a:effectLst/>
                        <a:latin typeface="Aptos"/>
                      </a:endParaRPr>
                    </a:p>
                  </a:txBody>
                  <a:tcPr marL="66675" marR="6667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94896692"/>
                  </a:ext>
                </a:extLst>
              </a:tr>
              <a:tr h="190500">
                <a:tc>
                  <a:txBody>
                    <a:bodyPr/>
                    <a:lstStyle/>
                    <a:p>
                      <a:pPr algn="ctr" fontAlgn="base"/>
                      <a:r>
                        <a:rPr lang="en-GB" sz="1100" b="1" dirty="0">
                          <a:effectLst/>
                          <a:latin typeface="Aptos"/>
                        </a:rPr>
                        <a:t>Stamina  </a:t>
                      </a:r>
                      <a:endParaRPr lang="en-GB" dirty="0">
                        <a:effectLst/>
                        <a:latin typeface="Aptos"/>
                      </a:endParaRPr>
                    </a:p>
                  </a:txBody>
                  <a:tcPr marL="66675" marR="6667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noFill/>
                  </a:tcPr>
                </a:tc>
                <a:tc>
                  <a:txBody>
                    <a:bodyPr/>
                    <a:lstStyle/>
                    <a:p>
                      <a:pPr fontAlgn="base"/>
                      <a:r>
                        <a:rPr lang="en-GB" sz="1100" dirty="0">
                          <a:effectLst/>
                          <a:latin typeface="Aptos"/>
                        </a:rPr>
                        <a:t>Ability to maintain physical and mental energy over periods of time. </a:t>
                      </a:r>
                      <a:endParaRPr lang="en-GB" dirty="0">
                        <a:effectLst/>
                        <a:latin typeface="Aptos"/>
                      </a:endParaRPr>
                    </a:p>
                  </a:txBody>
                  <a:tcPr marL="66675" marR="6667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16716113"/>
                  </a:ext>
                </a:extLst>
              </a:tr>
              <a:tr h="190500">
                <a:tc>
                  <a:txBody>
                    <a:bodyPr/>
                    <a:lstStyle/>
                    <a:p>
                      <a:pPr algn="ctr" fontAlgn="base"/>
                      <a:r>
                        <a:rPr lang="en-GB" sz="1100" b="1" dirty="0">
                          <a:effectLst/>
                          <a:latin typeface="Aptos"/>
                        </a:rPr>
                        <a:t>Timing </a:t>
                      </a:r>
                      <a:endParaRPr lang="en-GB" dirty="0">
                        <a:effectLst/>
                        <a:latin typeface="Aptos"/>
                      </a:endParaRPr>
                    </a:p>
                  </a:txBody>
                  <a:tcPr marL="66675" marR="6667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noFill/>
                  </a:tcPr>
                </a:tc>
                <a:tc>
                  <a:txBody>
                    <a:bodyPr/>
                    <a:lstStyle/>
                    <a:p>
                      <a:pPr fontAlgn="base"/>
                      <a:r>
                        <a:rPr lang="en-GB" sz="1100" dirty="0">
                          <a:effectLst/>
                          <a:latin typeface="Aptos"/>
                        </a:rPr>
                        <a:t>Performing the correct movement at the correct time. This should be in time with your group </a:t>
                      </a:r>
                      <a:endParaRPr lang="en-GB" dirty="0">
                        <a:effectLst/>
                        <a:latin typeface="Aptos"/>
                      </a:endParaRPr>
                    </a:p>
                  </a:txBody>
                  <a:tcPr marL="66675" marR="6667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66854847"/>
                  </a:ext>
                </a:extLst>
              </a:tr>
              <a:tr h="190500">
                <a:tc>
                  <a:txBody>
                    <a:bodyPr/>
                    <a:lstStyle/>
                    <a:p>
                      <a:pPr algn="ctr" fontAlgn="base"/>
                      <a:r>
                        <a:rPr lang="en-GB" sz="1100" b="1" dirty="0">
                          <a:effectLst/>
                          <a:latin typeface="Aptos"/>
                        </a:rPr>
                        <a:t> Musicality </a:t>
                      </a:r>
                      <a:endParaRPr lang="en-GB" dirty="0">
                        <a:effectLst/>
                        <a:latin typeface="Aptos"/>
                      </a:endParaRPr>
                    </a:p>
                  </a:txBody>
                  <a:tcPr marL="66675" marR="6667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noFill/>
                  </a:tcPr>
                </a:tc>
                <a:tc>
                  <a:txBody>
                    <a:bodyPr/>
                    <a:lstStyle/>
                    <a:p>
                      <a:pPr fontAlgn="base"/>
                      <a:r>
                        <a:rPr lang="en-GB" sz="1100" dirty="0">
                          <a:effectLst/>
                          <a:latin typeface="Aptos"/>
                        </a:rPr>
                        <a:t>How in time you are with the music </a:t>
                      </a:r>
                      <a:endParaRPr lang="en-GB" dirty="0">
                        <a:effectLst/>
                        <a:latin typeface="Aptos"/>
                      </a:endParaRPr>
                    </a:p>
                  </a:txBody>
                  <a:tcPr marL="66675" marR="6667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41296777"/>
                  </a:ext>
                </a:extLst>
              </a:tr>
              <a:tr h="190500">
                <a:tc>
                  <a:txBody>
                    <a:bodyPr/>
                    <a:lstStyle/>
                    <a:p>
                      <a:pPr algn="ctr" fontAlgn="base"/>
                      <a:r>
                        <a:rPr lang="en-GB" sz="1100" b="1" dirty="0">
                          <a:effectLst/>
                          <a:latin typeface="Aptos"/>
                        </a:rPr>
                        <a:t>Energy </a:t>
                      </a:r>
                      <a:endParaRPr lang="en-GB" dirty="0">
                        <a:effectLst/>
                        <a:latin typeface="Aptos"/>
                      </a:endParaRPr>
                    </a:p>
                  </a:txBody>
                  <a:tcPr marL="66675" marR="6667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noFill/>
                  </a:tcPr>
                </a:tc>
                <a:tc>
                  <a:txBody>
                    <a:bodyPr/>
                    <a:lstStyle/>
                    <a:p>
                      <a:pPr fontAlgn="base"/>
                      <a:r>
                        <a:rPr lang="en-GB" sz="1100" dirty="0">
                          <a:effectLst/>
                          <a:latin typeface="Aptos"/>
                        </a:rPr>
                        <a:t>How much physical effort you apply to the performance </a:t>
                      </a:r>
                      <a:endParaRPr lang="en-GB" dirty="0">
                        <a:effectLst/>
                        <a:latin typeface="Aptos"/>
                      </a:endParaRPr>
                    </a:p>
                  </a:txBody>
                  <a:tcPr marL="66675" marR="6667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62537124"/>
                  </a:ext>
                </a:extLst>
              </a:tr>
              <a:tr h="190500">
                <a:tc>
                  <a:txBody>
                    <a:bodyPr/>
                    <a:lstStyle/>
                    <a:p>
                      <a:pPr algn="ctr" fontAlgn="base"/>
                      <a:r>
                        <a:rPr lang="en-GB" sz="1100" b="1" dirty="0">
                          <a:effectLst/>
                          <a:latin typeface="Aptos"/>
                        </a:rPr>
                        <a:t>Facial Expressions </a:t>
                      </a:r>
                      <a:endParaRPr lang="en-GB" dirty="0">
                        <a:effectLst/>
                        <a:latin typeface="Aptos"/>
                      </a:endParaRPr>
                    </a:p>
                  </a:txBody>
                  <a:tcPr marL="66675" marR="6667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noFill/>
                  </a:tcPr>
                </a:tc>
                <a:tc>
                  <a:txBody>
                    <a:bodyPr/>
                    <a:lstStyle/>
                    <a:p>
                      <a:pPr fontAlgn="base"/>
                      <a:r>
                        <a:rPr lang="en-GB" sz="1100" dirty="0">
                          <a:effectLst/>
                          <a:latin typeface="Aptos"/>
                        </a:rPr>
                        <a:t>Animating the face to engage with your audience/communicate the theme of your performance </a:t>
                      </a:r>
                      <a:endParaRPr lang="en-GB" dirty="0">
                        <a:effectLst/>
                        <a:latin typeface="Aptos"/>
                      </a:endParaRPr>
                    </a:p>
                  </a:txBody>
                  <a:tcPr marL="66675" marR="6667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77852604"/>
                  </a:ext>
                </a:extLst>
              </a:tr>
              <a:tr h="190500">
                <a:tc>
                  <a:txBody>
                    <a:bodyPr/>
                    <a:lstStyle/>
                    <a:p>
                      <a:pPr algn="ctr" fontAlgn="base"/>
                      <a:r>
                        <a:rPr lang="en-GB" sz="1100" b="1" dirty="0">
                          <a:effectLst/>
                          <a:latin typeface="Aptos"/>
                        </a:rPr>
                        <a:t>  Projection </a:t>
                      </a:r>
                      <a:endParaRPr lang="en-GB" dirty="0">
                        <a:effectLst/>
                        <a:latin typeface="Aptos"/>
                      </a:endParaRPr>
                    </a:p>
                  </a:txBody>
                  <a:tcPr marL="66675" marR="6667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noFill/>
                  </a:tcPr>
                </a:tc>
                <a:tc>
                  <a:txBody>
                    <a:bodyPr/>
                    <a:lstStyle/>
                    <a:p>
                      <a:pPr fontAlgn="base"/>
                      <a:r>
                        <a:rPr lang="en-GB" sz="1100" dirty="0">
                          <a:effectLst/>
                          <a:latin typeface="Aptos"/>
                        </a:rPr>
                        <a:t>Projecting your movements outwards into the space with appropriate energy. </a:t>
                      </a:r>
                      <a:endParaRPr lang="en-GB" dirty="0">
                        <a:effectLst/>
                        <a:latin typeface="Aptos"/>
                      </a:endParaRPr>
                    </a:p>
                  </a:txBody>
                  <a:tcPr marL="66675" marR="6667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96961853"/>
                  </a:ext>
                </a:extLst>
              </a:tr>
              <a:tr h="190500">
                <a:tc>
                  <a:txBody>
                    <a:bodyPr/>
                    <a:lstStyle/>
                    <a:p>
                      <a:pPr algn="ctr" fontAlgn="base"/>
                      <a:r>
                        <a:rPr lang="en-GB" sz="1100" b="1" dirty="0">
                          <a:effectLst/>
                          <a:latin typeface="Aptos"/>
                        </a:rPr>
                        <a:t>Dynamic Awareness </a:t>
                      </a:r>
                      <a:endParaRPr lang="en-GB" dirty="0">
                        <a:effectLst/>
                        <a:latin typeface="Aptos"/>
                      </a:endParaRPr>
                    </a:p>
                  </a:txBody>
                  <a:tcPr marL="66675" marR="6667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noFill/>
                  </a:tcPr>
                </a:tc>
                <a:tc>
                  <a:txBody>
                    <a:bodyPr/>
                    <a:lstStyle/>
                    <a:p>
                      <a:pPr fontAlgn="base"/>
                      <a:r>
                        <a:rPr lang="en-GB" sz="1100" dirty="0">
                          <a:effectLst/>
                          <a:latin typeface="Aptos"/>
                        </a:rPr>
                        <a:t>Noticing and applying the correct quality to each movement. For example: sharp, soft, fluid etc.  </a:t>
                      </a:r>
                      <a:endParaRPr lang="en-GB" dirty="0">
                        <a:effectLst/>
                        <a:latin typeface="Aptos"/>
                      </a:endParaRPr>
                    </a:p>
                  </a:txBody>
                  <a:tcPr marL="66675" marR="6667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76008050"/>
                  </a:ext>
                </a:extLst>
              </a:tr>
            </a:tbl>
          </a:graphicData>
        </a:graphic>
      </p:graphicFrame>
      <p:sp>
        <p:nvSpPr>
          <p:cNvPr id="9" name="TextBox 34">
            <a:extLst>
              <a:ext uri="{FF2B5EF4-FFF2-40B4-BE49-F238E27FC236}">
                <a16:creationId xmlns:a16="http://schemas.microsoft.com/office/drawing/2014/main" id="{15501047-D493-08ED-9C5E-8DA0C0B0EC6C}"/>
              </a:ext>
            </a:extLst>
          </p:cNvPr>
          <p:cNvSpPr txBox="1"/>
          <p:nvPr/>
        </p:nvSpPr>
        <p:spPr>
          <a:xfrm>
            <a:off x="291738" y="700314"/>
            <a:ext cx="6310745" cy="1107996"/>
          </a:xfrm>
          <a:prstGeom prst="rect">
            <a:avLst/>
          </a:prstGeom>
          <a:noFill/>
          <a:ln w="28575">
            <a:solidFill>
              <a:schemeClr val="bg1">
                <a:lumMod val="75000"/>
              </a:schemeClr>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1" dirty="0">
                <a:solidFill>
                  <a:schemeClr val="dk1"/>
                </a:solidFill>
                <a:ea typeface="+mn-lt"/>
                <a:cs typeface="+mn-lt"/>
              </a:rPr>
              <a:t>What is World Dance?</a:t>
            </a:r>
            <a:r>
              <a:rPr lang="en-GB" sz="1100" b="1" dirty="0">
                <a:solidFill>
                  <a:schemeClr val="dk1"/>
                </a:solidFill>
                <a:latin typeface="Comic Sans MS"/>
                <a:cs typeface="Calibri"/>
              </a:rPr>
              <a:t> </a:t>
            </a:r>
            <a:r>
              <a:rPr lang="en-GB" sz="1100" dirty="0">
                <a:ea typeface="+mn-lt"/>
                <a:cs typeface="+mn-lt"/>
              </a:rPr>
              <a:t>World dance consists of a variety of dance styles from all over the world. The dances are usually performed or practiced as part of a countries culture or social setting.</a:t>
            </a:r>
          </a:p>
          <a:p>
            <a:r>
              <a:rPr lang="en-GB" sz="1100" b="1" dirty="0">
                <a:ea typeface="+mn-lt"/>
                <a:cs typeface="+mn-lt"/>
              </a:rPr>
              <a:t>What is a vernacular dance? </a:t>
            </a:r>
            <a:r>
              <a:rPr lang="en-GB" sz="1100" dirty="0">
                <a:ea typeface="+mn-lt"/>
                <a:cs typeface="+mn-lt"/>
              </a:rPr>
              <a:t>Vernacular dances are dances which have developed 'naturally' as a part of 'everyday' culture within a community. </a:t>
            </a:r>
          </a:p>
          <a:p>
            <a:r>
              <a:rPr lang="en-GB" sz="1100" b="1" dirty="0">
                <a:ea typeface="+mn-lt"/>
                <a:cs typeface="+mn-lt"/>
              </a:rPr>
              <a:t>What are choreographic devices? </a:t>
            </a:r>
            <a:r>
              <a:rPr lang="en-GB" sz="1100" dirty="0">
                <a:ea typeface="+mn-lt"/>
                <a:cs typeface="+mn-lt"/>
              </a:rPr>
              <a:t>Choreographic devices are the tools that we use to develop our choreography to make it more original and interesting.</a:t>
            </a:r>
          </a:p>
        </p:txBody>
      </p:sp>
      <p:sp>
        <p:nvSpPr>
          <p:cNvPr id="10" name="Google Shape;84;p1">
            <a:extLst>
              <a:ext uri="{FF2B5EF4-FFF2-40B4-BE49-F238E27FC236}">
                <a16:creationId xmlns:a16="http://schemas.microsoft.com/office/drawing/2014/main" id="{B216A559-89CA-6817-B9F7-83D3C30C43B8}"/>
              </a:ext>
            </a:extLst>
          </p:cNvPr>
          <p:cNvSpPr txBox="1"/>
          <p:nvPr/>
        </p:nvSpPr>
        <p:spPr>
          <a:xfrm>
            <a:off x="7843518" y="788588"/>
            <a:ext cx="3092137" cy="354082"/>
          </a:xfrm>
          <a:prstGeom prst="rect">
            <a:avLst/>
          </a:prstGeom>
          <a:noFill/>
          <a:ln w="25400" cap="flat" cmpd="sng">
            <a:solidFill>
              <a:srgbClr val="F79646"/>
            </a:solidFill>
            <a:prstDash val="solid"/>
            <a:miter lim="800000"/>
            <a:headEnd type="none" w="sm" len="sm"/>
            <a:tailEnd type="none" w="sm" len="sm"/>
          </a:ln>
        </p:spPr>
        <p:txBody>
          <a:bodyPr spcFirstLastPara="1" wrap="square" lIns="91400" tIns="45700" rIns="91400"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1" dirty="0">
                <a:latin typeface="Comic Sans MS"/>
                <a:sym typeface="Comic Sans MS"/>
              </a:rPr>
              <a:t>Key Vocabulary: Choreographic Devices</a:t>
            </a:r>
            <a:endParaRPr lang="en-US" dirty="0"/>
          </a:p>
        </p:txBody>
      </p:sp>
      <p:graphicFrame>
        <p:nvGraphicFramePr>
          <p:cNvPr id="12" name="Table 11">
            <a:extLst>
              <a:ext uri="{FF2B5EF4-FFF2-40B4-BE49-F238E27FC236}">
                <a16:creationId xmlns:a16="http://schemas.microsoft.com/office/drawing/2014/main" id="{9B86219A-4EEF-BA4D-5BB2-D1F235C76BA8}"/>
              </a:ext>
            </a:extLst>
          </p:cNvPr>
          <p:cNvGraphicFramePr>
            <a:graphicFrameLocks noGrp="1"/>
          </p:cNvGraphicFramePr>
          <p:nvPr>
            <p:extLst>
              <p:ext uri="{D42A27DB-BD31-4B8C-83A1-F6EECF244321}">
                <p14:modId xmlns:p14="http://schemas.microsoft.com/office/powerpoint/2010/main" val="685759353"/>
              </p:ext>
            </p:extLst>
          </p:nvPr>
        </p:nvGraphicFramePr>
        <p:xfrm>
          <a:off x="6716077" y="1255258"/>
          <a:ext cx="5343525" cy="3537585"/>
        </p:xfrm>
        <a:graphic>
          <a:graphicData uri="http://schemas.openxmlformats.org/drawingml/2006/table">
            <a:tbl>
              <a:tblPr bandRow="1">
                <a:tableStyleId>{5C22544A-7EE6-4342-B048-85BDC9FD1C3A}</a:tableStyleId>
              </a:tblPr>
              <a:tblGrid>
                <a:gridCol w="1209675">
                  <a:extLst>
                    <a:ext uri="{9D8B030D-6E8A-4147-A177-3AD203B41FA5}">
                      <a16:colId xmlns:a16="http://schemas.microsoft.com/office/drawing/2014/main" val="1271580052"/>
                    </a:ext>
                  </a:extLst>
                </a:gridCol>
                <a:gridCol w="4133850">
                  <a:extLst>
                    <a:ext uri="{9D8B030D-6E8A-4147-A177-3AD203B41FA5}">
                      <a16:colId xmlns:a16="http://schemas.microsoft.com/office/drawing/2014/main" val="3193816914"/>
                    </a:ext>
                  </a:extLst>
                </a:gridCol>
              </a:tblGrid>
              <a:tr h="276225">
                <a:tc>
                  <a:txBody>
                    <a:bodyPr/>
                    <a:lstStyle/>
                    <a:p>
                      <a:pPr algn="ctr" fontAlgn="base"/>
                      <a:r>
                        <a:rPr lang="en-GB" sz="1100" b="1" u="sng" dirty="0">
                          <a:effectLst/>
                          <a:latin typeface="Aptos"/>
                        </a:rPr>
                        <a:t>Keyword</a:t>
                      </a:r>
                      <a:endParaRPr lang="en-GB" dirty="0">
                        <a:effectLst/>
                        <a:latin typeface="Aptos"/>
                      </a:endParaRPr>
                    </a:p>
                  </a:txBody>
                  <a:tcPr marL="66665" marR="6666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noFill/>
                  </a:tcPr>
                </a:tc>
                <a:tc>
                  <a:txBody>
                    <a:bodyPr/>
                    <a:lstStyle/>
                    <a:p>
                      <a:pPr fontAlgn="base"/>
                      <a:r>
                        <a:rPr lang="en-GB" sz="1100" b="1" u="sng" dirty="0">
                          <a:effectLst/>
                          <a:latin typeface="Aptos"/>
                        </a:rPr>
                        <a:t>Definition</a:t>
                      </a:r>
                      <a:endParaRPr lang="en-GB" dirty="0">
                        <a:effectLst/>
                        <a:latin typeface="Aptos"/>
                      </a:endParaRPr>
                    </a:p>
                  </a:txBody>
                  <a:tcPr marL="66665" marR="6666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34177003"/>
                  </a:ext>
                </a:extLst>
              </a:tr>
              <a:tr h="142875">
                <a:tc>
                  <a:txBody>
                    <a:bodyPr/>
                    <a:lstStyle/>
                    <a:p>
                      <a:pPr algn="ctr" fontAlgn="base"/>
                      <a:r>
                        <a:rPr lang="en-GB" sz="1100" dirty="0">
                          <a:effectLst/>
                          <a:latin typeface="Aptos"/>
                        </a:rPr>
                        <a:t>Canon </a:t>
                      </a:r>
                      <a:endParaRPr lang="en-GB" dirty="0">
                        <a:effectLst/>
                        <a:latin typeface="Aptos"/>
                      </a:endParaRPr>
                    </a:p>
                  </a:txBody>
                  <a:tcPr marL="66675" marR="6667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noFill/>
                  </a:tcPr>
                </a:tc>
                <a:tc>
                  <a:txBody>
                    <a:bodyPr/>
                    <a:lstStyle/>
                    <a:p>
                      <a:pPr algn="just" fontAlgn="base"/>
                      <a:r>
                        <a:rPr lang="en-GB" sz="1100" dirty="0">
                          <a:effectLst/>
                          <a:latin typeface="Aptos"/>
                        </a:rPr>
                        <a:t>Performing the same movement one after another.  </a:t>
                      </a:r>
                      <a:endParaRPr lang="en-GB" dirty="0">
                        <a:effectLst/>
                        <a:latin typeface="Aptos"/>
                      </a:endParaRPr>
                    </a:p>
                  </a:txBody>
                  <a:tcPr marL="66675" marR="6667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36282464"/>
                  </a:ext>
                </a:extLst>
              </a:tr>
              <a:tr h="142875">
                <a:tc>
                  <a:txBody>
                    <a:bodyPr/>
                    <a:lstStyle/>
                    <a:p>
                      <a:pPr algn="ctr" fontAlgn="base"/>
                      <a:r>
                        <a:rPr lang="en-GB" sz="1100" dirty="0">
                          <a:effectLst/>
                          <a:latin typeface="Aptos"/>
                        </a:rPr>
                        <a:t>Unison </a:t>
                      </a:r>
                      <a:endParaRPr lang="en-GB" dirty="0">
                        <a:effectLst/>
                        <a:latin typeface="Aptos"/>
                      </a:endParaRPr>
                    </a:p>
                  </a:txBody>
                  <a:tcPr marL="66675" marR="6667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noFill/>
                  </a:tcPr>
                </a:tc>
                <a:tc>
                  <a:txBody>
                    <a:bodyPr/>
                    <a:lstStyle/>
                    <a:p>
                      <a:pPr algn="just" fontAlgn="base"/>
                      <a:r>
                        <a:rPr lang="en-GB" sz="1100" dirty="0">
                          <a:effectLst/>
                          <a:latin typeface="Aptos"/>
                        </a:rPr>
                        <a:t>Performing the same movement at the same time </a:t>
                      </a:r>
                      <a:endParaRPr lang="en-GB" dirty="0">
                        <a:effectLst/>
                        <a:latin typeface="Aptos"/>
                      </a:endParaRPr>
                    </a:p>
                  </a:txBody>
                  <a:tcPr marL="66675" marR="6667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75772106"/>
                  </a:ext>
                </a:extLst>
              </a:tr>
              <a:tr h="142875">
                <a:tc>
                  <a:txBody>
                    <a:bodyPr/>
                    <a:lstStyle/>
                    <a:p>
                      <a:pPr algn="ctr" fontAlgn="base"/>
                      <a:r>
                        <a:rPr lang="en-GB" sz="1100" dirty="0">
                          <a:effectLst/>
                          <a:latin typeface="Aptos"/>
                        </a:rPr>
                        <a:t>Formation </a:t>
                      </a:r>
                      <a:endParaRPr lang="en-GB" dirty="0">
                        <a:effectLst/>
                        <a:latin typeface="Aptos"/>
                      </a:endParaRPr>
                    </a:p>
                  </a:txBody>
                  <a:tcPr marL="66675" marR="6667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noFill/>
                  </a:tcPr>
                </a:tc>
                <a:tc>
                  <a:txBody>
                    <a:bodyPr/>
                    <a:lstStyle/>
                    <a:p>
                      <a:pPr algn="just" fontAlgn="base"/>
                      <a:r>
                        <a:rPr lang="en-GB" sz="1100" dirty="0">
                          <a:effectLst/>
                          <a:latin typeface="Aptos"/>
                        </a:rPr>
                        <a:t>The position you stand in to perform.  </a:t>
                      </a:r>
                      <a:endParaRPr lang="en-GB" dirty="0">
                        <a:effectLst/>
                        <a:latin typeface="Aptos"/>
                      </a:endParaRPr>
                    </a:p>
                  </a:txBody>
                  <a:tcPr marL="66675" marR="6667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47906096"/>
                  </a:ext>
                </a:extLst>
              </a:tr>
              <a:tr h="142875">
                <a:tc>
                  <a:txBody>
                    <a:bodyPr/>
                    <a:lstStyle/>
                    <a:p>
                      <a:pPr algn="ctr" fontAlgn="base"/>
                      <a:r>
                        <a:rPr lang="en-GB" sz="1100" dirty="0">
                          <a:effectLst/>
                          <a:latin typeface="Aptos"/>
                        </a:rPr>
                        <a:t>Levels </a:t>
                      </a:r>
                      <a:endParaRPr lang="en-GB" dirty="0">
                        <a:effectLst/>
                        <a:latin typeface="Aptos"/>
                      </a:endParaRPr>
                    </a:p>
                  </a:txBody>
                  <a:tcPr marL="66675" marR="6667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noFill/>
                  </a:tcPr>
                </a:tc>
                <a:tc>
                  <a:txBody>
                    <a:bodyPr/>
                    <a:lstStyle/>
                    <a:p>
                      <a:pPr algn="just" fontAlgn="base"/>
                      <a:r>
                        <a:rPr lang="en-GB" sz="1100" dirty="0">
                          <a:effectLst/>
                          <a:latin typeface="Aptos"/>
                        </a:rPr>
                        <a:t>The height at which you perform your movement </a:t>
                      </a:r>
                      <a:endParaRPr lang="en-GB" dirty="0">
                        <a:effectLst/>
                        <a:latin typeface="Aptos"/>
                      </a:endParaRPr>
                    </a:p>
                  </a:txBody>
                  <a:tcPr marL="66675" marR="6667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91303821"/>
                  </a:ext>
                </a:extLst>
              </a:tr>
              <a:tr h="142875">
                <a:tc>
                  <a:txBody>
                    <a:bodyPr/>
                    <a:lstStyle/>
                    <a:p>
                      <a:pPr algn="ctr" fontAlgn="base"/>
                      <a:r>
                        <a:rPr lang="en-GB" sz="1100" dirty="0">
                          <a:effectLst/>
                          <a:latin typeface="Aptos"/>
                        </a:rPr>
                        <a:t>Mirroring </a:t>
                      </a:r>
                      <a:endParaRPr lang="en-GB">
                        <a:effectLst/>
                      </a:endParaRPr>
                    </a:p>
                  </a:txBody>
                  <a:tcPr marL="66675" marR="6667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noFill/>
                  </a:tcPr>
                </a:tc>
                <a:tc>
                  <a:txBody>
                    <a:bodyPr/>
                    <a:lstStyle/>
                    <a:p>
                      <a:pPr lvl="0" algn="just">
                        <a:buNone/>
                      </a:pPr>
                      <a:r>
                        <a:rPr lang="en-GB" sz="1100" b="0" i="0" u="none" strike="noStrike" noProof="0" dirty="0">
                          <a:solidFill>
                            <a:srgbClr val="222222"/>
                          </a:solidFill>
                          <a:effectLst/>
                        </a:rPr>
                        <a:t>Dancers to do the same travel, jump, shape, or balance at the same time to produce the illusion of a mirror image </a:t>
                      </a:r>
                    </a:p>
                  </a:txBody>
                  <a:tcPr marL="66675" marR="6667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53552924"/>
                  </a:ext>
                </a:extLst>
              </a:tr>
              <a:tr h="142875">
                <a:tc>
                  <a:txBody>
                    <a:bodyPr/>
                    <a:lstStyle/>
                    <a:p>
                      <a:pPr lvl="0" algn="ctr">
                        <a:buNone/>
                      </a:pPr>
                      <a:r>
                        <a:rPr lang="en-GB" sz="1100" b="0" i="0" u="none" strike="noStrike" noProof="0" dirty="0">
                          <a:solidFill>
                            <a:srgbClr val="000000"/>
                          </a:solidFill>
                          <a:effectLst/>
                        </a:rPr>
                        <a:t>Retrograde</a:t>
                      </a:r>
                    </a:p>
                  </a:txBody>
                  <a:tcPr marL="66675" marR="6667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noFill/>
                  </a:tcPr>
                </a:tc>
                <a:tc>
                  <a:txBody>
                    <a:bodyPr/>
                    <a:lstStyle/>
                    <a:p>
                      <a:pPr lvl="0" algn="just">
                        <a:buNone/>
                      </a:pPr>
                      <a:r>
                        <a:rPr lang="en-GB" sz="1100" b="0" i="0" u="none" strike="noStrike" noProof="0" dirty="0">
                          <a:solidFill>
                            <a:srgbClr val="000000"/>
                          </a:solidFill>
                          <a:effectLst/>
                        </a:rPr>
                        <a:t>Performing a phrase backwards</a:t>
                      </a:r>
                    </a:p>
                  </a:txBody>
                  <a:tcPr marL="66675" marR="6667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78939919"/>
                  </a:ext>
                </a:extLst>
              </a:tr>
              <a:tr h="142875">
                <a:tc>
                  <a:txBody>
                    <a:bodyPr/>
                    <a:lstStyle/>
                    <a:p>
                      <a:pPr lvl="0" algn="ctr">
                        <a:buNone/>
                      </a:pPr>
                      <a:r>
                        <a:rPr lang="en-GB" sz="1100" b="0" i="0" u="none" strike="noStrike" noProof="0" dirty="0">
                          <a:solidFill>
                            <a:srgbClr val="000000"/>
                          </a:solidFill>
                          <a:effectLst/>
                          <a:latin typeface="Aptos"/>
                        </a:rPr>
                        <a:t>Call and Response</a:t>
                      </a:r>
                    </a:p>
                  </a:txBody>
                  <a:tcPr marL="66674" marR="66674">
                    <a:lnL w="12697">
                      <a:solidFill>
                        <a:srgbClr val="000000"/>
                      </a:solidFill>
                    </a:lnL>
                    <a:lnR w="12697">
                      <a:solidFill>
                        <a:srgbClr val="000000"/>
                      </a:solidFill>
                    </a:lnR>
                    <a:lnT w="12697">
                      <a:solidFill>
                        <a:srgbClr val="000000"/>
                      </a:solidFill>
                    </a:lnT>
                    <a:lnB w="12697">
                      <a:solidFill>
                        <a:srgbClr val="000000"/>
                      </a:solidFill>
                    </a:lnB>
                    <a:noFill/>
                  </a:tcPr>
                </a:tc>
                <a:tc>
                  <a:txBody>
                    <a:bodyPr/>
                    <a:lstStyle/>
                    <a:p>
                      <a:pPr lvl="0" algn="just">
                        <a:buNone/>
                      </a:pPr>
                      <a:r>
                        <a:rPr lang="en-GB" sz="1100" b="0" i="0" u="none" strike="noStrike" noProof="0" dirty="0">
                          <a:solidFill>
                            <a:srgbClr val="000000"/>
                          </a:solidFill>
                          <a:effectLst/>
                          <a:latin typeface="Aptos"/>
                        </a:rPr>
                        <a:t>A dancer performs a phrase or a ‘call’ and another dancer responds with movement. A conversation through dance. </a:t>
                      </a:r>
                    </a:p>
                  </a:txBody>
                  <a:tcPr marL="66674" marR="66674">
                    <a:lnL w="12697">
                      <a:solidFill>
                        <a:srgbClr val="000000"/>
                      </a:solidFill>
                    </a:lnL>
                    <a:lnR w="12697">
                      <a:solidFill>
                        <a:srgbClr val="000000"/>
                      </a:solidFill>
                    </a:lnR>
                    <a:lnT w="12697">
                      <a:solidFill>
                        <a:srgbClr val="000000"/>
                      </a:solidFill>
                    </a:lnT>
                    <a:lnB w="12697">
                      <a:solidFill>
                        <a:srgbClr val="000000"/>
                      </a:solidFill>
                    </a:lnB>
                    <a:noFill/>
                  </a:tcPr>
                </a:tc>
                <a:extLst>
                  <a:ext uri="{0D108BD9-81ED-4DB2-BD59-A6C34878D82A}">
                    <a16:rowId xmlns:a16="http://schemas.microsoft.com/office/drawing/2014/main" val="4010520860"/>
                  </a:ext>
                </a:extLst>
              </a:tr>
              <a:tr h="142875">
                <a:tc>
                  <a:txBody>
                    <a:bodyPr/>
                    <a:lstStyle/>
                    <a:p>
                      <a:pPr lvl="0" algn="ctr">
                        <a:buNone/>
                      </a:pPr>
                      <a:r>
                        <a:rPr lang="en-GB" sz="1100" b="0" i="0" u="none" strike="noStrike" noProof="0" dirty="0">
                          <a:solidFill>
                            <a:srgbClr val="000000"/>
                          </a:solidFill>
                          <a:effectLst/>
                        </a:rPr>
                        <a:t>Accumulation</a:t>
                      </a:r>
                    </a:p>
                  </a:txBody>
                  <a:tcPr marL="66674" marR="66674">
                    <a:lnL w="12697">
                      <a:solidFill>
                        <a:srgbClr val="000000"/>
                      </a:solidFill>
                    </a:lnL>
                    <a:lnR w="12697">
                      <a:solidFill>
                        <a:srgbClr val="000000"/>
                      </a:solidFill>
                    </a:lnR>
                    <a:lnT w="12697">
                      <a:solidFill>
                        <a:srgbClr val="000000"/>
                      </a:solidFill>
                    </a:lnT>
                    <a:lnB w="12697">
                      <a:solidFill>
                        <a:srgbClr val="000000"/>
                      </a:solidFill>
                    </a:lnB>
                    <a:noFill/>
                  </a:tcPr>
                </a:tc>
                <a:tc>
                  <a:txBody>
                    <a:bodyPr/>
                    <a:lstStyle/>
                    <a:p>
                      <a:pPr lvl="0" algn="just">
                        <a:buNone/>
                      </a:pPr>
                      <a:r>
                        <a:rPr lang="en-GB" sz="1100" b="0" i="0" u="none" strike="noStrike" noProof="0" dirty="0">
                          <a:solidFill>
                            <a:srgbClr val="000000"/>
                          </a:solidFill>
                          <a:effectLst/>
                        </a:rPr>
                        <a:t>Gaining dancers as a phrase is performed</a:t>
                      </a:r>
                    </a:p>
                  </a:txBody>
                  <a:tcPr marL="66674" marR="66674">
                    <a:lnL w="12697">
                      <a:solidFill>
                        <a:srgbClr val="000000"/>
                      </a:solidFill>
                    </a:lnL>
                    <a:lnR w="12697">
                      <a:solidFill>
                        <a:srgbClr val="000000"/>
                      </a:solidFill>
                    </a:lnR>
                    <a:lnT w="12697">
                      <a:solidFill>
                        <a:srgbClr val="000000"/>
                      </a:solidFill>
                    </a:lnT>
                    <a:lnB w="12697">
                      <a:solidFill>
                        <a:srgbClr val="000000"/>
                      </a:solidFill>
                    </a:lnB>
                    <a:noFill/>
                  </a:tcPr>
                </a:tc>
                <a:extLst>
                  <a:ext uri="{0D108BD9-81ED-4DB2-BD59-A6C34878D82A}">
                    <a16:rowId xmlns:a16="http://schemas.microsoft.com/office/drawing/2014/main" val="2528521978"/>
                  </a:ext>
                </a:extLst>
              </a:tr>
              <a:tr h="142875">
                <a:tc>
                  <a:txBody>
                    <a:bodyPr/>
                    <a:lstStyle/>
                    <a:p>
                      <a:pPr algn="ctr" fontAlgn="base"/>
                      <a:r>
                        <a:rPr lang="en-GB" sz="1100" dirty="0">
                          <a:effectLst/>
                          <a:latin typeface="Aptos"/>
                        </a:rPr>
                        <a:t>Juxtaposition </a:t>
                      </a:r>
                      <a:endParaRPr lang="en-GB" dirty="0">
                        <a:effectLst/>
                        <a:latin typeface="Aptos"/>
                      </a:endParaRPr>
                    </a:p>
                  </a:txBody>
                  <a:tcPr marL="66675" marR="6667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noFill/>
                  </a:tcPr>
                </a:tc>
                <a:tc>
                  <a:txBody>
                    <a:bodyPr/>
                    <a:lstStyle/>
                    <a:p>
                      <a:pPr algn="just" fontAlgn="base"/>
                      <a:r>
                        <a:rPr lang="en-GB" sz="1100" dirty="0">
                          <a:effectLst/>
                          <a:latin typeface="Aptos"/>
                        </a:rPr>
                        <a:t>Showing a contrast on stage. This can be applied using speed or style etc </a:t>
                      </a:r>
                      <a:endParaRPr lang="en-GB" dirty="0">
                        <a:effectLst/>
                        <a:latin typeface="Aptos"/>
                      </a:endParaRPr>
                    </a:p>
                  </a:txBody>
                  <a:tcPr marL="66675" marR="6667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41925957"/>
                  </a:ext>
                </a:extLst>
              </a:tr>
              <a:tr h="142875">
                <a:tc>
                  <a:txBody>
                    <a:bodyPr/>
                    <a:lstStyle/>
                    <a:p>
                      <a:pPr algn="ctr" fontAlgn="base"/>
                      <a:r>
                        <a:rPr lang="en-GB" sz="1100" dirty="0">
                          <a:effectLst/>
                          <a:latin typeface="Aptos"/>
                        </a:rPr>
                        <a:t>Fragmentation </a:t>
                      </a:r>
                      <a:endParaRPr lang="en-GB" dirty="0">
                        <a:effectLst/>
                        <a:latin typeface="Aptos"/>
                      </a:endParaRPr>
                    </a:p>
                  </a:txBody>
                  <a:tcPr marL="66675" marR="6667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noFill/>
                  </a:tcPr>
                </a:tc>
                <a:tc>
                  <a:txBody>
                    <a:bodyPr/>
                    <a:lstStyle/>
                    <a:p>
                      <a:pPr algn="just" fontAlgn="base"/>
                      <a:r>
                        <a:rPr lang="en-GB" sz="1100" dirty="0">
                          <a:effectLst/>
                          <a:latin typeface="Aptos"/>
                        </a:rPr>
                        <a:t>Dividing the dance into smaller chunks and reordering this to create a new phrase </a:t>
                      </a:r>
                      <a:endParaRPr lang="en-GB" dirty="0">
                        <a:effectLst/>
                        <a:latin typeface="Aptos"/>
                      </a:endParaRPr>
                    </a:p>
                  </a:txBody>
                  <a:tcPr marL="66675" marR="66675">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01985736"/>
                  </a:ext>
                </a:extLst>
              </a:tr>
            </a:tbl>
          </a:graphicData>
        </a:graphic>
      </p:graphicFrame>
      <p:sp>
        <p:nvSpPr>
          <p:cNvPr id="13" name="TextBox 34">
            <a:extLst>
              <a:ext uri="{FF2B5EF4-FFF2-40B4-BE49-F238E27FC236}">
                <a16:creationId xmlns:a16="http://schemas.microsoft.com/office/drawing/2014/main" id="{A9BD0068-7EE0-126B-7484-2146130D3160}"/>
              </a:ext>
            </a:extLst>
          </p:cNvPr>
          <p:cNvSpPr txBox="1"/>
          <p:nvPr/>
        </p:nvSpPr>
        <p:spPr>
          <a:xfrm>
            <a:off x="5747658" y="4958805"/>
            <a:ext cx="6310745" cy="769441"/>
          </a:xfrm>
          <a:prstGeom prst="rect">
            <a:avLst/>
          </a:prstGeom>
          <a:noFill/>
          <a:ln w="28575">
            <a:solidFill>
              <a:schemeClr val="bg1">
                <a:lumMod val="75000"/>
              </a:schemeClr>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1" dirty="0">
                <a:solidFill>
                  <a:schemeClr val="dk1"/>
                </a:solidFill>
                <a:ea typeface="+mn-lt"/>
                <a:cs typeface="+mn-lt"/>
              </a:rPr>
              <a:t>How do Kathak dancers tell a story to the audience? </a:t>
            </a:r>
            <a:r>
              <a:rPr lang="en-GB" sz="1100" dirty="0">
                <a:solidFill>
                  <a:schemeClr val="dk1"/>
                </a:solidFill>
                <a:ea typeface="+mn-lt"/>
                <a:cs typeface="+mn-lt"/>
              </a:rPr>
              <a:t>Hand gestures are used to engage the audience and to tell a story</a:t>
            </a:r>
          </a:p>
          <a:p>
            <a:r>
              <a:rPr lang="en-GB" sz="1100" b="1" dirty="0">
                <a:ea typeface="+mn-lt"/>
                <a:cs typeface="+mn-lt"/>
              </a:rPr>
              <a:t>What hand gestures/Hasta Mudras are used? </a:t>
            </a:r>
            <a:r>
              <a:rPr lang="en-GB" sz="1100" dirty="0">
                <a:ea typeface="+mn-lt"/>
                <a:cs typeface="+mn-lt"/>
              </a:rPr>
              <a:t>In total there are 55 Hasta Mudras used to form the base for all story telling performances. </a:t>
            </a:r>
          </a:p>
        </p:txBody>
      </p:sp>
      <p:pic>
        <p:nvPicPr>
          <p:cNvPr id="14" name="Picture 13" descr="Hasta(Hand) Mudras in Dance Hand Gesture in Kathak Dance">
            <a:extLst>
              <a:ext uri="{FF2B5EF4-FFF2-40B4-BE49-F238E27FC236}">
                <a16:creationId xmlns:a16="http://schemas.microsoft.com/office/drawing/2014/main" id="{EA978970-E673-FE63-0A69-52836DF18693}"/>
              </a:ext>
            </a:extLst>
          </p:cNvPr>
          <p:cNvPicPr>
            <a:picLocks noChangeAspect="1"/>
          </p:cNvPicPr>
          <p:nvPr/>
        </p:nvPicPr>
        <p:blipFill>
          <a:blip r:embed="rId5"/>
          <a:stretch>
            <a:fillRect/>
          </a:stretch>
        </p:blipFill>
        <p:spPr>
          <a:xfrm>
            <a:off x="10246202" y="5883728"/>
            <a:ext cx="1820092" cy="907869"/>
          </a:xfrm>
          <a:prstGeom prst="rect">
            <a:avLst/>
          </a:prstGeom>
        </p:spPr>
      </p:pic>
    </p:spTree>
    <p:extLst>
      <p:ext uri="{BB962C8B-B14F-4D97-AF65-F5344CB8AC3E}">
        <p14:creationId xmlns:p14="http://schemas.microsoft.com/office/powerpoint/2010/main" val="16827164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lastModifiedBy>
  <cp:revision>117</cp:revision>
  <dcterms:created xsi:type="dcterms:W3CDTF">2013-07-15T20:26:40Z</dcterms:created>
  <dcterms:modified xsi:type="dcterms:W3CDTF">2024-07-17T11:00:43Z</dcterms:modified>
</cp:coreProperties>
</file>