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B8DD47-6476-F2B7-4AFF-76B4857BEFB5}" v="1" dt="2024-02-02T09:20:28.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96" y="11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EA701-9DD2-46A2-BF98-5173F4CEF269}" type="datetimeFigureOut">
              <a:rPr lang="en-GB" smtClean="0"/>
              <a:t>18/09/2024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CC94B-D12E-43AE-8FFF-C6B3C546175E}" type="slidenum">
              <a:rPr lang="en-GB" smtClean="0"/>
              <a:t>‹#›</a:t>
            </a:fld>
            <a:endParaRPr lang="en-GB"/>
          </a:p>
        </p:txBody>
      </p:sp>
    </p:spTree>
    <p:extLst>
      <p:ext uri="{BB962C8B-B14F-4D97-AF65-F5344CB8AC3E}">
        <p14:creationId xmlns:p14="http://schemas.microsoft.com/office/powerpoint/2010/main" val="143051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688182" y="4751348"/>
            <a:ext cx="5505450" cy="4501277"/>
          </a:xfrm>
          <a:prstGeom prst="rect">
            <a:avLst/>
          </a:prstGeom>
          <a:noFill/>
          <a:ln>
            <a:noFill/>
          </a:ln>
        </p:spPr>
        <p:txBody>
          <a:bodyPr spcFirstLastPara="1" wrap="square" lIns="96450" tIns="96450" rIns="96450" bIns="96450" anchor="t" anchorCtr="0">
            <a:noAutofit/>
          </a:bodyPr>
          <a:lstStyle/>
          <a:p>
            <a:pPr marL="0" lvl="0" indent="0" algn="l" rtl="0">
              <a:lnSpc>
                <a:spcPct val="100000"/>
              </a:lnSpc>
              <a:spcBef>
                <a:spcPts val="0"/>
              </a:spcBef>
              <a:spcAft>
                <a:spcPts val="0"/>
              </a:spcAft>
              <a:buSzPts val="1100"/>
              <a:buNone/>
            </a:pPr>
            <a:endParaRPr/>
          </a:p>
        </p:txBody>
      </p:sp>
      <p:sp>
        <p:nvSpPr>
          <p:cNvPr id="131" name="Google Shape;131;p1:notes"/>
          <p:cNvSpPr>
            <a:spLocks noGrp="1" noRot="1" noChangeAspect="1"/>
          </p:cNvSpPr>
          <p:nvPr>
            <p:ph type="sldImg" idx="2"/>
          </p:nvPr>
        </p:nvSpPr>
        <p:spPr>
          <a:xfrm>
            <a:off x="109538" y="750888"/>
            <a:ext cx="6664325" cy="3749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2CAD-45D7-484A-9C65-88CA719997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48CEDDD-E235-4B61-A0AF-F9688FEED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ABEA11-C760-4464-A3DC-D11480548A69}"/>
              </a:ext>
            </a:extLst>
          </p:cNvPr>
          <p:cNvSpPr>
            <a:spLocks noGrp="1"/>
          </p:cNvSpPr>
          <p:nvPr>
            <p:ph type="dt" sz="half" idx="10"/>
          </p:nvPr>
        </p:nvSpPr>
        <p:spPr/>
        <p:txBody>
          <a:bodyPr/>
          <a:lstStyle/>
          <a:p>
            <a:fld id="{C7B212FE-2F5B-47D1-B8A3-3BD6086DEADE}" type="datetimeFigureOut">
              <a:rPr lang="en-GB" smtClean="0"/>
              <a:t>18/09/2024</a:t>
            </a:fld>
            <a:endParaRPr lang="en-GB"/>
          </a:p>
        </p:txBody>
      </p:sp>
      <p:sp>
        <p:nvSpPr>
          <p:cNvPr id="5" name="Footer Placeholder 4">
            <a:extLst>
              <a:ext uri="{FF2B5EF4-FFF2-40B4-BE49-F238E27FC236}">
                <a16:creationId xmlns:a16="http://schemas.microsoft.com/office/drawing/2014/main" id="{510D0E77-0561-4FC9-9AFC-17AA1167A7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1AAEAA-AFAD-4210-9E08-FBE654C9C0D5}"/>
              </a:ext>
            </a:extLst>
          </p:cNvPr>
          <p:cNvSpPr>
            <a:spLocks noGrp="1"/>
          </p:cNvSpPr>
          <p:nvPr>
            <p:ph type="sldNum" sz="quarter" idx="12"/>
          </p:nvPr>
        </p:nvSpPr>
        <p:spPr/>
        <p:txBody>
          <a:bodyPr/>
          <a:lstStyle/>
          <a:p>
            <a:fld id="{2D8862BD-F154-4BB9-B5E9-D68B48A2AD66}" type="slidenum">
              <a:rPr lang="en-GB" smtClean="0"/>
              <a:t>‹#›</a:t>
            </a:fld>
            <a:endParaRPr lang="en-GB"/>
          </a:p>
        </p:txBody>
      </p:sp>
    </p:spTree>
    <p:extLst>
      <p:ext uri="{BB962C8B-B14F-4D97-AF65-F5344CB8AC3E}">
        <p14:creationId xmlns:p14="http://schemas.microsoft.com/office/powerpoint/2010/main" val="265841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00D5-0301-4102-84EB-709F31991C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E32C6C-0082-4025-AFD3-B5D8C71F55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C74585-45A3-439D-B05C-2AAE9E2C046E}"/>
              </a:ext>
            </a:extLst>
          </p:cNvPr>
          <p:cNvSpPr>
            <a:spLocks noGrp="1"/>
          </p:cNvSpPr>
          <p:nvPr>
            <p:ph type="dt" sz="half" idx="10"/>
          </p:nvPr>
        </p:nvSpPr>
        <p:spPr/>
        <p:txBody>
          <a:bodyPr/>
          <a:lstStyle/>
          <a:p>
            <a:fld id="{C7B212FE-2F5B-47D1-B8A3-3BD6086DEADE}" type="datetimeFigureOut">
              <a:rPr lang="en-GB" smtClean="0"/>
              <a:t>18/09/2024</a:t>
            </a:fld>
            <a:endParaRPr lang="en-GB"/>
          </a:p>
        </p:txBody>
      </p:sp>
      <p:sp>
        <p:nvSpPr>
          <p:cNvPr id="5" name="Footer Placeholder 4">
            <a:extLst>
              <a:ext uri="{FF2B5EF4-FFF2-40B4-BE49-F238E27FC236}">
                <a16:creationId xmlns:a16="http://schemas.microsoft.com/office/drawing/2014/main" id="{9B0D3A2F-89B5-4496-969F-AB90BDA0A6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F24F99-B2E4-4613-9A64-BC8A96EEBFD3}"/>
              </a:ext>
            </a:extLst>
          </p:cNvPr>
          <p:cNvSpPr>
            <a:spLocks noGrp="1"/>
          </p:cNvSpPr>
          <p:nvPr>
            <p:ph type="sldNum" sz="quarter" idx="12"/>
          </p:nvPr>
        </p:nvSpPr>
        <p:spPr/>
        <p:txBody>
          <a:bodyPr/>
          <a:lstStyle/>
          <a:p>
            <a:fld id="{2D8862BD-F154-4BB9-B5E9-D68B48A2AD66}" type="slidenum">
              <a:rPr lang="en-GB" smtClean="0"/>
              <a:t>‹#›</a:t>
            </a:fld>
            <a:endParaRPr lang="en-GB"/>
          </a:p>
        </p:txBody>
      </p:sp>
    </p:spTree>
    <p:extLst>
      <p:ext uri="{BB962C8B-B14F-4D97-AF65-F5344CB8AC3E}">
        <p14:creationId xmlns:p14="http://schemas.microsoft.com/office/powerpoint/2010/main" val="1850534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CEBFC0-4388-4B96-8939-92CE4EFE5C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406A6C-5E36-4C4E-8879-DA9D63E831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767610-D76B-4B79-A206-DD845E67AFBD}"/>
              </a:ext>
            </a:extLst>
          </p:cNvPr>
          <p:cNvSpPr>
            <a:spLocks noGrp="1"/>
          </p:cNvSpPr>
          <p:nvPr>
            <p:ph type="dt" sz="half" idx="10"/>
          </p:nvPr>
        </p:nvSpPr>
        <p:spPr/>
        <p:txBody>
          <a:bodyPr/>
          <a:lstStyle/>
          <a:p>
            <a:fld id="{C7B212FE-2F5B-47D1-B8A3-3BD6086DEADE}" type="datetimeFigureOut">
              <a:rPr lang="en-GB" smtClean="0"/>
              <a:t>18/09/2024</a:t>
            </a:fld>
            <a:endParaRPr lang="en-GB"/>
          </a:p>
        </p:txBody>
      </p:sp>
      <p:sp>
        <p:nvSpPr>
          <p:cNvPr id="5" name="Footer Placeholder 4">
            <a:extLst>
              <a:ext uri="{FF2B5EF4-FFF2-40B4-BE49-F238E27FC236}">
                <a16:creationId xmlns:a16="http://schemas.microsoft.com/office/drawing/2014/main" id="{2067B9A1-BF5E-4651-AD22-1F011AD03A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33611C-B961-4F73-9E0C-94BFE9EB1132}"/>
              </a:ext>
            </a:extLst>
          </p:cNvPr>
          <p:cNvSpPr>
            <a:spLocks noGrp="1"/>
          </p:cNvSpPr>
          <p:nvPr>
            <p:ph type="sldNum" sz="quarter" idx="12"/>
          </p:nvPr>
        </p:nvSpPr>
        <p:spPr/>
        <p:txBody>
          <a:bodyPr/>
          <a:lstStyle/>
          <a:p>
            <a:fld id="{2D8862BD-F154-4BB9-B5E9-D68B48A2AD66}" type="slidenum">
              <a:rPr lang="en-GB" smtClean="0"/>
              <a:t>‹#›</a:t>
            </a:fld>
            <a:endParaRPr lang="en-GB"/>
          </a:p>
        </p:txBody>
      </p:sp>
    </p:spTree>
    <p:extLst>
      <p:ext uri="{BB962C8B-B14F-4D97-AF65-F5344CB8AC3E}">
        <p14:creationId xmlns:p14="http://schemas.microsoft.com/office/powerpoint/2010/main" val="397644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2CAC-AE57-4019-B59E-E191E74992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0C792D-F124-4909-B73E-856D93686A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9D82C7-E909-40E7-A1DE-88AFCBA2DBFD}"/>
              </a:ext>
            </a:extLst>
          </p:cNvPr>
          <p:cNvSpPr>
            <a:spLocks noGrp="1"/>
          </p:cNvSpPr>
          <p:nvPr>
            <p:ph type="dt" sz="half" idx="10"/>
          </p:nvPr>
        </p:nvSpPr>
        <p:spPr/>
        <p:txBody>
          <a:bodyPr/>
          <a:lstStyle/>
          <a:p>
            <a:fld id="{C7B212FE-2F5B-47D1-B8A3-3BD6086DEADE}" type="datetimeFigureOut">
              <a:rPr lang="en-GB" smtClean="0"/>
              <a:t>18/09/2024</a:t>
            </a:fld>
            <a:endParaRPr lang="en-GB"/>
          </a:p>
        </p:txBody>
      </p:sp>
      <p:sp>
        <p:nvSpPr>
          <p:cNvPr id="5" name="Footer Placeholder 4">
            <a:extLst>
              <a:ext uri="{FF2B5EF4-FFF2-40B4-BE49-F238E27FC236}">
                <a16:creationId xmlns:a16="http://schemas.microsoft.com/office/drawing/2014/main" id="{C8E14072-970F-4593-97D3-7289F73A45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40951B-7609-4F55-89EA-4B38A92EF308}"/>
              </a:ext>
            </a:extLst>
          </p:cNvPr>
          <p:cNvSpPr>
            <a:spLocks noGrp="1"/>
          </p:cNvSpPr>
          <p:nvPr>
            <p:ph type="sldNum" sz="quarter" idx="12"/>
          </p:nvPr>
        </p:nvSpPr>
        <p:spPr/>
        <p:txBody>
          <a:bodyPr/>
          <a:lstStyle/>
          <a:p>
            <a:fld id="{2D8862BD-F154-4BB9-B5E9-D68B48A2AD66}" type="slidenum">
              <a:rPr lang="en-GB" smtClean="0"/>
              <a:t>‹#›</a:t>
            </a:fld>
            <a:endParaRPr lang="en-GB"/>
          </a:p>
        </p:txBody>
      </p:sp>
    </p:spTree>
    <p:extLst>
      <p:ext uri="{BB962C8B-B14F-4D97-AF65-F5344CB8AC3E}">
        <p14:creationId xmlns:p14="http://schemas.microsoft.com/office/powerpoint/2010/main" val="1590307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6D5D-94E8-4A52-84FF-BE4D6648C6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664738-FA08-49A3-98EC-50C893B711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93B90A-9414-4047-9812-FD30780C69D2}"/>
              </a:ext>
            </a:extLst>
          </p:cNvPr>
          <p:cNvSpPr>
            <a:spLocks noGrp="1"/>
          </p:cNvSpPr>
          <p:nvPr>
            <p:ph type="dt" sz="half" idx="10"/>
          </p:nvPr>
        </p:nvSpPr>
        <p:spPr/>
        <p:txBody>
          <a:bodyPr/>
          <a:lstStyle/>
          <a:p>
            <a:fld id="{C7B212FE-2F5B-47D1-B8A3-3BD6086DEADE}" type="datetimeFigureOut">
              <a:rPr lang="en-GB" smtClean="0"/>
              <a:t>18/09/2024</a:t>
            </a:fld>
            <a:endParaRPr lang="en-GB"/>
          </a:p>
        </p:txBody>
      </p:sp>
      <p:sp>
        <p:nvSpPr>
          <p:cNvPr id="5" name="Footer Placeholder 4">
            <a:extLst>
              <a:ext uri="{FF2B5EF4-FFF2-40B4-BE49-F238E27FC236}">
                <a16:creationId xmlns:a16="http://schemas.microsoft.com/office/drawing/2014/main" id="{6F336760-6F7A-4A09-9A87-A1F4CCD03E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B52101-74D0-4618-B0EF-A0F1EF6B758E}"/>
              </a:ext>
            </a:extLst>
          </p:cNvPr>
          <p:cNvSpPr>
            <a:spLocks noGrp="1"/>
          </p:cNvSpPr>
          <p:nvPr>
            <p:ph type="sldNum" sz="quarter" idx="12"/>
          </p:nvPr>
        </p:nvSpPr>
        <p:spPr/>
        <p:txBody>
          <a:bodyPr/>
          <a:lstStyle/>
          <a:p>
            <a:fld id="{2D8862BD-F154-4BB9-B5E9-D68B48A2AD66}" type="slidenum">
              <a:rPr lang="en-GB" smtClean="0"/>
              <a:t>‹#›</a:t>
            </a:fld>
            <a:endParaRPr lang="en-GB"/>
          </a:p>
        </p:txBody>
      </p:sp>
    </p:spTree>
    <p:extLst>
      <p:ext uri="{BB962C8B-B14F-4D97-AF65-F5344CB8AC3E}">
        <p14:creationId xmlns:p14="http://schemas.microsoft.com/office/powerpoint/2010/main" val="378866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2091-A79D-4AFD-906F-3706D2F5C7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ADB6D0-3ED7-4FD1-8486-943BBEEC92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05A01C-8619-41C2-AAD3-84ACD94E1A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460C71C-52C2-4423-8927-EACD8A3A42FC}"/>
              </a:ext>
            </a:extLst>
          </p:cNvPr>
          <p:cNvSpPr>
            <a:spLocks noGrp="1"/>
          </p:cNvSpPr>
          <p:nvPr>
            <p:ph type="dt" sz="half" idx="10"/>
          </p:nvPr>
        </p:nvSpPr>
        <p:spPr/>
        <p:txBody>
          <a:bodyPr/>
          <a:lstStyle/>
          <a:p>
            <a:fld id="{C7B212FE-2F5B-47D1-B8A3-3BD6086DEADE}" type="datetimeFigureOut">
              <a:rPr lang="en-GB" smtClean="0"/>
              <a:t>18/09/2024</a:t>
            </a:fld>
            <a:endParaRPr lang="en-GB"/>
          </a:p>
        </p:txBody>
      </p:sp>
      <p:sp>
        <p:nvSpPr>
          <p:cNvPr id="6" name="Footer Placeholder 5">
            <a:extLst>
              <a:ext uri="{FF2B5EF4-FFF2-40B4-BE49-F238E27FC236}">
                <a16:creationId xmlns:a16="http://schemas.microsoft.com/office/drawing/2014/main" id="{6F99CE3F-EDDE-4BF3-A4EE-C85D0EA20D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9CE80-72FA-48FE-8999-BC394BB850C8}"/>
              </a:ext>
            </a:extLst>
          </p:cNvPr>
          <p:cNvSpPr>
            <a:spLocks noGrp="1"/>
          </p:cNvSpPr>
          <p:nvPr>
            <p:ph type="sldNum" sz="quarter" idx="12"/>
          </p:nvPr>
        </p:nvSpPr>
        <p:spPr/>
        <p:txBody>
          <a:bodyPr/>
          <a:lstStyle/>
          <a:p>
            <a:fld id="{2D8862BD-F154-4BB9-B5E9-D68B48A2AD66}" type="slidenum">
              <a:rPr lang="en-GB" smtClean="0"/>
              <a:t>‹#›</a:t>
            </a:fld>
            <a:endParaRPr lang="en-GB"/>
          </a:p>
        </p:txBody>
      </p:sp>
    </p:spTree>
    <p:extLst>
      <p:ext uri="{BB962C8B-B14F-4D97-AF65-F5344CB8AC3E}">
        <p14:creationId xmlns:p14="http://schemas.microsoft.com/office/powerpoint/2010/main" val="159595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27F1-44EE-484E-90C9-FB1579148A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94254A-8C7B-4F3E-8CBA-7DA7041CFC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CA012F-E205-435C-B889-EB8D959702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7B2CB6-DC27-4347-AACD-455AC34851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96EF3B8-E951-4612-B1EC-BA8069D8A6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F87CB0-2A0D-464B-84A4-28C80F5D1B39}"/>
              </a:ext>
            </a:extLst>
          </p:cNvPr>
          <p:cNvSpPr>
            <a:spLocks noGrp="1"/>
          </p:cNvSpPr>
          <p:nvPr>
            <p:ph type="dt" sz="half" idx="10"/>
          </p:nvPr>
        </p:nvSpPr>
        <p:spPr/>
        <p:txBody>
          <a:bodyPr/>
          <a:lstStyle/>
          <a:p>
            <a:fld id="{C7B212FE-2F5B-47D1-B8A3-3BD6086DEADE}" type="datetimeFigureOut">
              <a:rPr lang="en-GB" smtClean="0"/>
              <a:t>18/09/2024</a:t>
            </a:fld>
            <a:endParaRPr lang="en-GB"/>
          </a:p>
        </p:txBody>
      </p:sp>
      <p:sp>
        <p:nvSpPr>
          <p:cNvPr id="8" name="Footer Placeholder 7">
            <a:extLst>
              <a:ext uri="{FF2B5EF4-FFF2-40B4-BE49-F238E27FC236}">
                <a16:creationId xmlns:a16="http://schemas.microsoft.com/office/drawing/2014/main" id="{D94D4EC8-6FBC-49D8-A6A1-F43BC3063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5CAFC0-DCD7-4698-89A9-0E53E4B2C13C}"/>
              </a:ext>
            </a:extLst>
          </p:cNvPr>
          <p:cNvSpPr>
            <a:spLocks noGrp="1"/>
          </p:cNvSpPr>
          <p:nvPr>
            <p:ph type="sldNum" sz="quarter" idx="12"/>
          </p:nvPr>
        </p:nvSpPr>
        <p:spPr/>
        <p:txBody>
          <a:bodyPr/>
          <a:lstStyle/>
          <a:p>
            <a:fld id="{2D8862BD-F154-4BB9-B5E9-D68B48A2AD66}" type="slidenum">
              <a:rPr lang="en-GB" smtClean="0"/>
              <a:t>‹#›</a:t>
            </a:fld>
            <a:endParaRPr lang="en-GB"/>
          </a:p>
        </p:txBody>
      </p:sp>
    </p:spTree>
    <p:extLst>
      <p:ext uri="{BB962C8B-B14F-4D97-AF65-F5344CB8AC3E}">
        <p14:creationId xmlns:p14="http://schemas.microsoft.com/office/powerpoint/2010/main" val="353092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A6D63-54FD-477D-A54F-B4A24FC1CE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C069F03-4829-47DE-8567-F5BBE64D57D5}"/>
              </a:ext>
            </a:extLst>
          </p:cNvPr>
          <p:cNvSpPr>
            <a:spLocks noGrp="1"/>
          </p:cNvSpPr>
          <p:nvPr>
            <p:ph type="dt" sz="half" idx="10"/>
          </p:nvPr>
        </p:nvSpPr>
        <p:spPr/>
        <p:txBody>
          <a:bodyPr/>
          <a:lstStyle/>
          <a:p>
            <a:fld id="{C7B212FE-2F5B-47D1-B8A3-3BD6086DEADE}" type="datetimeFigureOut">
              <a:rPr lang="en-GB" smtClean="0"/>
              <a:t>18/09/2024</a:t>
            </a:fld>
            <a:endParaRPr lang="en-GB"/>
          </a:p>
        </p:txBody>
      </p:sp>
      <p:sp>
        <p:nvSpPr>
          <p:cNvPr id="4" name="Footer Placeholder 3">
            <a:extLst>
              <a:ext uri="{FF2B5EF4-FFF2-40B4-BE49-F238E27FC236}">
                <a16:creationId xmlns:a16="http://schemas.microsoft.com/office/drawing/2014/main" id="{5A56B2B6-74F4-4E51-B753-E8EADCA96C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2B4F4D-7BC2-4596-B512-86369AD410CF}"/>
              </a:ext>
            </a:extLst>
          </p:cNvPr>
          <p:cNvSpPr>
            <a:spLocks noGrp="1"/>
          </p:cNvSpPr>
          <p:nvPr>
            <p:ph type="sldNum" sz="quarter" idx="12"/>
          </p:nvPr>
        </p:nvSpPr>
        <p:spPr/>
        <p:txBody>
          <a:bodyPr/>
          <a:lstStyle/>
          <a:p>
            <a:fld id="{2D8862BD-F154-4BB9-B5E9-D68B48A2AD66}" type="slidenum">
              <a:rPr lang="en-GB" smtClean="0"/>
              <a:t>‹#›</a:t>
            </a:fld>
            <a:endParaRPr lang="en-GB"/>
          </a:p>
        </p:txBody>
      </p:sp>
    </p:spTree>
    <p:extLst>
      <p:ext uri="{BB962C8B-B14F-4D97-AF65-F5344CB8AC3E}">
        <p14:creationId xmlns:p14="http://schemas.microsoft.com/office/powerpoint/2010/main" val="373093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21931E-98F5-4897-AC78-B02D38A5285D}"/>
              </a:ext>
            </a:extLst>
          </p:cNvPr>
          <p:cNvSpPr>
            <a:spLocks noGrp="1"/>
          </p:cNvSpPr>
          <p:nvPr>
            <p:ph type="dt" sz="half" idx="10"/>
          </p:nvPr>
        </p:nvSpPr>
        <p:spPr/>
        <p:txBody>
          <a:bodyPr/>
          <a:lstStyle/>
          <a:p>
            <a:fld id="{C7B212FE-2F5B-47D1-B8A3-3BD6086DEADE}" type="datetimeFigureOut">
              <a:rPr lang="en-GB" smtClean="0"/>
              <a:t>18/09/2024</a:t>
            </a:fld>
            <a:endParaRPr lang="en-GB"/>
          </a:p>
        </p:txBody>
      </p:sp>
      <p:sp>
        <p:nvSpPr>
          <p:cNvPr id="3" name="Footer Placeholder 2">
            <a:extLst>
              <a:ext uri="{FF2B5EF4-FFF2-40B4-BE49-F238E27FC236}">
                <a16:creationId xmlns:a16="http://schemas.microsoft.com/office/drawing/2014/main" id="{77D1B889-D984-4244-AF2B-BC10E7AA20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FCDFF2-7049-4D9A-95A3-60CF69767DDB}"/>
              </a:ext>
            </a:extLst>
          </p:cNvPr>
          <p:cNvSpPr>
            <a:spLocks noGrp="1"/>
          </p:cNvSpPr>
          <p:nvPr>
            <p:ph type="sldNum" sz="quarter" idx="12"/>
          </p:nvPr>
        </p:nvSpPr>
        <p:spPr/>
        <p:txBody>
          <a:bodyPr/>
          <a:lstStyle/>
          <a:p>
            <a:fld id="{2D8862BD-F154-4BB9-B5E9-D68B48A2AD66}" type="slidenum">
              <a:rPr lang="en-GB" smtClean="0"/>
              <a:t>‹#›</a:t>
            </a:fld>
            <a:endParaRPr lang="en-GB"/>
          </a:p>
        </p:txBody>
      </p:sp>
    </p:spTree>
    <p:extLst>
      <p:ext uri="{BB962C8B-B14F-4D97-AF65-F5344CB8AC3E}">
        <p14:creationId xmlns:p14="http://schemas.microsoft.com/office/powerpoint/2010/main" val="382627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B066F-A579-4F37-9CC5-ABD5C06A9D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8BBC4A-8D9E-4BE1-AF77-2B1CFD8E52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17411B8-32DA-4AE6-8136-5EDCAD0A6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1B0BE4-29A3-4863-962A-41A00CAA6BB0}"/>
              </a:ext>
            </a:extLst>
          </p:cNvPr>
          <p:cNvSpPr>
            <a:spLocks noGrp="1"/>
          </p:cNvSpPr>
          <p:nvPr>
            <p:ph type="dt" sz="half" idx="10"/>
          </p:nvPr>
        </p:nvSpPr>
        <p:spPr/>
        <p:txBody>
          <a:bodyPr/>
          <a:lstStyle/>
          <a:p>
            <a:fld id="{C7B212FE-2F5B-47D1-B8A3-3BD6086DEADE}" type="datetimeFigureOut">
              <a:rPr lang="en-GB" smtClean="0"/>
              <a:t>18/09/2024</a:t>
            </a:fld>
            <a:endParaRPr lang="en-GB"/>
          </a:p>
        </p:txBody>
      </p:sp>
      <p:sp>
        <p:nvSpPr>
          <p:cNvPr id="6" name="Footer Placeholder 5">
            <a:extLst>
              <a:ext uri="{FF2B5EF4-FFF2-40B4-BE49-F238E27FC236}">
                <a16:creationId xmlns:a16="http://schemas.microsoft.com/office/drawing/2014/main" id="{C699DBB8-1C57-430C-9D0C-CD9237A2DE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4EF2CB-85CF-4961-85CB-1A798C687B7E}"/>
              </a:ext>
            </a:extLst>
          </p:cNvPr>
          <p:cNvSpPr>
            <a:spLocks noGrp="1"/>
          </p:cNvSpPr>
          <p:nvPr>
            <p:ph type="sldNum" sz="quarter" idx="12"/>
          </p:nvPr>
        </p:nvSpPr>
        <p:spPr/>
        <p:txBody>
          <a:bodyPr/>
          <a:lstStyle/>
          <a:p>
            <a:fld id="{2D8862BD-F154-4BB9-B5E9-D68B48A2AD66}" type="slidenum">
              <a:rPr lang="en-GB" smtClean="0"/>
              <a:t>‹#›</a:t>
            </a:fld>
            <a:endParaRPr lang="en-GB"/>
          </a:p>
        </p:txBody>
      </p:sp>
    </p:spTree>
    <p:extLst>
      <p:ext uri="{BB962C8B-B14F-4D97-AF65-F5344CB8AC3E}">
        <p14:creationId xmlns:p14="http://schemas.microsoft.com/office/powerpoint/2010/main" val="3825252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9191-1303-454F-805D-D185507E67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E8A392-875D-4378-8C9D-8EF126EF2E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1F680F-D3E9-4676-917F-7DC6F0657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F3D9C5-B1E9-47B4-8A09-2F0F41A77310}"/>
              </a:ext>
            </a:extLst>
          </p:cNvPr>
          <p:cNvSpPr>
            <a:spLocks noGrp="1"/>
          </p:cNvSpPr>
          <p:nvPr>
            <p:ph type="dt" sz="half" idx="10"/>
          </p:nvPr>
        </p:nvSpPr>
        <p:spPr/>
        <p:txBody>
          <a:bodyPr/>
          <a:lstStyle/>
          <a:p>
            <a:fld id="{C7B212FE-2F5B-47D1-B8A3-3BD6086DEADE}" type="datetimeFigureOut">
              <a:rPr lang="en-GB" smtClean="0"/>
              <a:t>18/09/2024</a:t>
            </a:fld>
            <a:endParaRPr lang="en-GB"/>
          </a:p>
        </p:txBody>
      </p:sp>
      <p:sp>
        <p:nvSpPr>
          <p:cNvPr id="6" name="Footer Placeholder 5">
            <a:extLst>
              <a:ext uri="{FF2B5EF4-FFF2-40B4-BE49-F238E27FC236}">
                <a16:creationId xmlns:a16="http://schemas.microsoft.com/office/drawing/2014/main" id="{ED3E95B1-811E-4110-B21B-E12990963A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31E9F0-24BD-4958-9921-8BDE721B0D4F}"/>
              </a:ext>
            </a:extLst>
          </p:cNvPr>
          <p:cNvSpPr>
            <a:spLocks noGrp="1"/>
          </p:cNvSpPr>
          <p:nvPr>
            <p:ph type="sldNum" sz="quarter" idx="12"/>
          </p:nvPr>
        </p:nvSpPr>
        <p:spPr/>
        <p:txBody>
          <a:bodyPr/>
          <a:lstStyle/>
          <a:p>
            <a:fld id="{2D8862BD-F154-4BB9-B5E9-D68B48A2AD66}" type="slidenum">
              <a:rPr lang="en-GB" smtClean="0"/>
              <a:t>‹#›</a:t>
            </a:fld>
            <a:endParaRPr lang="en-GB"/>
          </a:p>
        </p:txBody>
      </p:sp>
    </p:spTree>
    <p:extLst>
      <p:ext uri="{BB962C8B-B14F-4D97-AF65-F5344CB8AC3E}">
        <p14:creationId xmlns:p14="http://schemas.microsoft.com/office/powerpoint/2010/main" val="339893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E52C-5B71-4CB7-AB4C-90534AD467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F6A3A-0C75-4DB5-961E-A6F3F80B74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B4D571-E588-4DDA-A702-33B7779071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212FE-2F5B-47D1-B8A3-3BD6086DEADE}" type="datetimeFigureOut">
              <a:rPr lang="en-GB" smtClean="0"/>
              <a:t>18/09/2024</a:t>
            </a:fld>
            <a:endParaRPr lang="en-GB"/>
          </a:p>
        </p:txBody>
      </p:sp>
      <p:sp>
        <p:nvSpPr>
          <p:cNvPr id="5" name="Footer Placeholder 4">
            <a:extLst>
              <a:ext uri="{FF2B5EF4-FFF2-40B4-BE49-F238E27FC236}">
                <a16:creationId xmlns:a16="http://schemas.microsoft.com/office/drawing/2014/main" id="{E4B91455-A42C-477A-BD7A-4404DF1DB3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D8692C6-BB4D-4F7B-B41A-42CBDB1F3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862BD-F154-4BB9-B5E9-D68B48A2AD66}" type="slidenum">
              <a:rPr lang="en-GB" smtClean="0"/>
              <a:t>‹#›</a:t>
            </a:fld>
            <a:endParaRPr lang="en-GB"/>
          </a:p>
        </p:txBody>
      </p:sp>
    </p:spTree>
    <p:extLst>
      <p:ext uri="{BB962C8B-B14F-4D97-AF65-F5344CB8AC3E}">
        <p14:creationId xmlns:p14="http://schemas.microsoft.com/office/powerpoint/2010/main" val="2779598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
          <p:cNvPicPr preferRelativeResize="0"/>
          <p:nvPr/>
        </p:nvPicPr>
        <p:blipFill rotWithShape="1">
          <a:blip r:embed="rId3">
            <a:alphaModFix/>
          </a:blip>
          <a:srcRect/>
          <a:stretch/>
        </p:blipFill>
        <p:spPr>
          <a:xfrm>
            <a:off x="10131784" y="7937"/>
            <a:ext cx="1447800" cy="576262"/>
          </a:xfrm>
          <a:prstGeom prst="rect">
            <a:avLst/>
          </a:prstGeom>
          <a:noFill/>
          <a:ln>
            <a:noFill/>
          </a:ln>
        </p:spPr>
      </p:pic>
      <p:pic>
        <p:nvPicPr>
          <p:cNvPr id="134" name="Google Shape;134;p1"/>
          <p:cNvPicPr preferRelativeResize="0"/>
          <p:nvPr/>
        </p:nvPicPr>
        <p:blipFill rotWithShape="1">
          <a:blip r:embed="rId4">
            <a:alphaModFix/>
          </a:blip>
          <a:srcRect/>
          <a:stretch/>
        </p:blipFill>
        <p:spPr>
          <a:xfrm>
            <a:off x="16039" y="25061"/>
            <a:ext cx="1570037" cy="669925"/>
          </a:xfrm>
          <a:prstGeom prst="rect">
            <a:avLst/>
          </a:prstGeom>
          <a:noFill/>
          <a:ln>
            <a:noFill/>
          </a:ln>
        </p:spPr>
      </p:pic>
      <p:pic>
        <p:nvPicPr>
          <p:cNvPr id="135" name="Google Shape;135;p1" title="Points scored"/>
          <p:cNvPicPr preferRelativeResize="0"/>
          <p:nvPr/>
        </p:nvPicPr>
        <p:blipFill rotWithShape="1">
          <a:blip r:embed="rId5">
            <a:alphaModFix/>
          </a:blip>
          <a:srcRect l="-1040" t="12160" r="1040" b="-12160"/>
          <a:stretch/>
        </p:blipFill>
        <p:spPr>
          <a:xfrm>
            <a:off x="2310333" y="376053"/>
            <a:ext cx="6944649" cy="4294101"/>
          </a:xfrm>
          <a:prstGeom prst="rect">
            <a:avLst/>
          </a:prstGeom>
          <a:noFill/>
          <a:ln>
            <a:noFill/>
          </a:ln>
        </p:spPr>
      </p:pic>
      <p:pic>
        <p:nvPicPr>
          <p:cNvPr id="136" name="Google Shape;136;p1"/>
          <p:cNvPicPr preferRelativeResize="0"/>
          <p:nvPr/>
        </p:nvPicPr>
        <p:blipFill rotWithShape="1">
          <a:blip r:embed="rId6">
            <a:alphaModFix/>
          </a:blip>
          <a:srcRect t="15437" b="12102"/>
          <a:stretch/>
        </p:blipFill>
        <p:spPr>
          <a:xfrm>
            <a:off x="11579584" y="41577"/>
            <a:ext cx="547687" cy="428625"/>
          </a:xfrm>
          <a:prstGeom prst="rect">
            <a:avLst/>
          </a:prstGeom>
          <a:noFill/>
          <a:ln>
            <a:noFill/>
          </a:ln>
        </p:spPr>
      </p:pic>
      <p:grpSp>
        <p:nvGrpSpPr>
          <p:cNvPr id="137" name="Google Shape;137;p1"/>
          <p:cNvGrpSpPr/>
          <p:nvPr/>
        </p:nvGrpSpPr>
        <p:grpSpPr>
          <a:xfrm>
            <a:off x="4205116" y="1729818"/>
            <a:ext cx="3429065" cy="2371694"/>
            <a:chOff x="2481028" y="2194559"/>
            <a:chExt cx="3429065" cy="2371693"/>
          </a:xfrm>
        </p:grpSpPr>
        <p:sp>
          <p:nvSpPr>
            <p:cNvPr id="138" name="Google Shape;138;p1"/>
            <p:cNvSpPr txBox="1"/>
            <p:nvPr/>
          </p:nvSpPr>
          <p:spPr>
            <a:xfrm>
              <a:off x="3863485" y="3086792"/>
              <a:ext cx="564022" cy="646331"/>
            </a:xfrm>
            <a:prstGeom prst="rect">
              <a:avLst/>
            </a:prstGeom>
            <a:noFill/>
            <a:ln>
              <a:noFill/>
            </a:ln>
          </p:spPr>
          <p:txBody>
            <a:bodyPr spcFirstLastPara="1" wrap="square" lIns="91425" tIns="45700" rIns="91425" bIns="45700" anchor="t" anchorCtr="0">
              <a:spAutoFit/>
            </a:bodyPr>
            <a:lstStyle/>
            <a:p>
              <a:pPr>
                <a:buClr>
                  <a:srgbClr val="000000"/>
                </a:buClr>
                <a:buSzPts val="3600"/>
              </a:pPr>
              <a:r>
                <a:rPr lang="en-GB" sz="3600" b="1" dirty="0">
                  <a:solidFill>
                    <a:srgbClr val="000000"/>
                  </a:solidFill>
                  <a:latin typeface="Comic Sans MS"/>
                  <a:ea typeface="Comic Sans MS"/>
                  <a:cs typeface="Comic Sans MS"/>
                  <a:sym typeface="Comic Sans MS"/>
                </a:rPr>
                <a:t>5</a:t>
              </a:r>
              <a:endParaRPr sz="1400" dirty="0">
                <a:solidFill>
                  <a:srgbClr val="000000"/>
                </a:solidFill>
                <a:latin typeface="Arial"/>
                <a:ea typeface="Arial"/>
                <a:cs typeface="Arial"/>
                <a:sym typeface="Arial"/>
              </a:endParaRPr>
            </a:p>
          </p:txBody>
        </p:sp>
        <p:sp>
          <p:nvSpPr>
            <p:cNvPr id="139" name="Google Shape;139;p1"/>
            <p:cNvSpPr txBox="1"/>
            <p:nvPr/>
          </p:nvSpPr>
          <p:spPr>
            <a:xfrm>
              <a:off x="2481028" y="3326070"/>
              <a:ext cx="1225462" cy="369291"/>
            </a:xfrm>
            <a:prstGeom prst="rect">
              <a:avLst/>
            </a:prstGeom>
            <a:noFill/>
            <a:ln>
              <a:noFill/>
            </a:ln>
          </p:spPr>
          <p:txBody>
            <a:bodyPr spcFirstLastPara="1" wrap="square" lIns="91425" tIns="45700" rIns="91425" bIns="45700" anchor="t" anchorCtr="0">
              <a:spAutoFit/>
            </a:bodyPr>
            <a:lstStyle/>
            <a:p>
              <a:pPr>
                <a:buClr>
                  <a:srgbClr val="000000"/>
                </a:buClr>
                <a:buSzPts val="1400"/>
              </a:pPr>
              <a:r>
                <a:rPr lang="en-GB" b="1" dirty="0">
                  <a:latin typeface="Comic Sans MS"/>
                  <a:ea typeface="Comic Sans MS"/>
                  <a:cs typeface="Comic Sans MS"/>
                  <a:sym typeface="Comic Sans MS"/>
                </a:rPr>
                <a:t>Accuracy</a:t>
              </a:r>
              <a:endParaRPr sz="1200" b="1" dirty="0">
                <a:solidFill>
                  <a:srgbClr val="000000"/>
                </a:solidFill>
                <a:latin typeface="Comic Sans MS"/>
                <a:ea typeface="Comic Sans MS"/>
                <a:cs typeface="Comic Sans MS"/>
                <a:sym typeface="Comic Sans MS"/>
              </a:endParaRPr>
            </a:p>
          </p:txBody>
        </p:sp>
        <p:sp>
          <p:nvSpPr>
            <p:cNvPr id="140" name="Google Shape;140;p1"/>
            <p:cNvSpPr txBox="1"/>
            <p:nvPr/>
          </p:nvSpPr>
          <p:spPr>
            <a:xfrm>
              <a:off x="4081958" y="2194559"/>
              <a:ext cx="1360526" cy="369291"/>
            </a:xfrm>
            <a:prstGeom prst="rect">
              <a:avLst/>
            </a:prstGeom>
            <a:noFill/>
            <a:ln>
              <a:noFill/>
            </a:ln>
          </p:spPr>
          <p:txBody>
            <a:bodyPr spcFirstLastPara="1" wrap="square" lIns="91425" tIns="45700" rIns="91425" bIns="45700" anchor="t" anchorCtr="0">
              <a:spAutoFit/>
            </a:bodyPr>
            <a:lstStyle/>
            <a:p>
              <a:pPr algn="ctr">
                <a:buClr>
                  <a:srgbClr val="000000"/>
                </a:buClr>
                <a:buSzPts val="1400"/>
              </a:pPr>
              <a:r>
                <a:rPr lang="en-GB" b="1" dirty="0">
                  <a:latin typeface="Comic Sans MS"/>
                  <a:ea typeface="Comic Sans MS"/>
                  <a:cs typeface="Comic Sans MS"/>
                  <a:sym typeface="Comic Sans MS"/>
                </a:rPr>
                <a:t> Rolls</a:t>
              </a:r>
              <a:endParaRPr sz="1400" b="1" dirty="0">
                <a:solidFill>
                  <a:srgbClr val="000000"/>
                </a:solidFill>
                <a:latin typeface="Comic Sans MS"/>
                <a:ea typeface="Comic Sans MS"/>
                <a:cs typeface="Comic Sans MS"/>
                <a:sym typeface="Comic Sans MS"/>
              </a:endParaRPr>
            </a:p>
          </p:txBody>
        </p:sp>
        <p:sp>
          <p:nvSpPr>
            <p:cNvPr id="141" name="Google Shape;141;p1"/>
            <p:cNvSpPr txBox="1"/>
            <p:nvPr/>
          </p:nvSpPr>
          <p:spPr>
            <a:xfrm>
              <a:off x="4417000" y="3273928"/>
              <a:ext cx="1493093" cy="923289"/>
            </a:xfrm>
            <a:prstGeom prst="rect">
              <a:avLst/>
            </a:prstGeom>
            <a:noFill/>
            <a:ln>
              <a:noFill/>
            </a:ln>
          </p:spPr>
          <p:txBody>
            <a:bodyPr spcFirstLastPara="1" wrap="square" lIns="91425" tIns="45700" rIns="91425" bIns="45700" anchor="t" anchorCtr="0">
              <a:spAutoFit/>
            </a:bodyPr>
            <a:lstStyle/>
            <a:p>
              <a:pPr algn="ctr">
                <a:buClr>
                  <a:srgbClr val="000000"/>
                </a:buClr>
                <a:buSzPts val="1400"/>
              </a:pPr>
              <a:r>
                <a:rPr lang="en-GB" b="1">
                  <a:latin typeface="Comic Sans MS"/>
                </a:rPr>
                <a:t>Turned In Knees / Feet</a:t>
              </a:r>
              <a:endParaRPr lang="en-GB" b="1" dirty="0">
                <a:latin typeface="Comic Sans MS"/>
              </a:endParaRPr>
            </a:p>
          </p:txBody>
        </p:sp>
        <p:sp>
          <p:nvSpPr>
            <p:cNvPr id="142" name="Google Shape;142;p1"/>
            <p:cNvSpPr txBox="1"/>
            <p:nvPr/>
          </p:nvSpPr>
          <p:spPr>
            <a:xfrm>
              <a:off x="2721432" y="2260544"/>
              <a:ext cx="1360526" cy="369291"/>
            </a:xfrm>
            <a:prstGeom prst="rect">
              <a:avLst/>
            </a:prstGeom>
            <a:noFill/>
            <a:ln>
              <a:noFill/>
            </a:ln>
          </p:spPr>
          <p:txBody>
            <a:bodyPr spcFirstLastPara="1" wrap="square" lIns="91425" tIns="45700" rIns="91425" bIns="45700" anchor="t" anchorCtr="0">
              <a:spAutoFit/>
            </a:bodyPr>
            <a:lstStyle/>
            <a:p>
              <a:pPr>
                <a:buClr>
                  <a:srgbClr val="000000"/>
                </a:buClr>
                <a:buSzPts val="1400"/>
              </a:pPr>
              <a:r>
                <a:rPr lang="en-GB" b="1" dirty="0">
                  <a:latin typeface="Comic Sans MS"/>
                  <a:ea typeface="Comic Sans MS"/>
                  <a:cs typeface="Comic Sans MS"/>
                  <a:sym typeface="Comic Sans MS"/>
                </a:rPr>
                <a:t>Isolation</a:t>
              </a:r>
              <a:endParaRPr sz="1400" b="1" dirty="0">
                <a:solidFill>
                  <a:srgbClr val="000000"/>
                </a:solidFill>
                <a:latin typeface="Comic Sans MS"/>
                <a:ea typeface="Comic Sans MS"/>
                <a:cs typeface="Comic Sans MS"/>
                <a:sym typeface="Comic Sans MS"/>
              </a:endParaRPr>
            </a:p>
          </p:txBody>
        </p:sp>
        <p:sp>
          <p:nvSpPr>
            <p:cNvPr id="143" name="Google Shape;143;p1"/>
            <p:cNvSpPr txBox="1"/>
            <p:nvPr/>
          </p:nvSpPr>
          <p:spPr>
            <a:xfrm>
              <a:off x="3401695" y="4196961"/>
              <a:ext cx="1360525" cy="369291"/>
            </a:xfrm>
            <a:prstGeom prst="rect">
              <a:avLst/>
            </a:prstGeom>
            <a:noFill/>
            <a:ln>
              <a:noFill/>
            </a:ln>
          </p:spPr>
          <p:txBody>
            <a:bodyPr spcFirstLastPara="1" wrap="square" lIns="91425" tIns="45700" rIns="91425" bIns="45700" anchor="t" anchorCtr="0">
              <a:spAutoFit/>
            </a:bodyPr>
            <a:lstStyle/>
            <a:p>
              <a:pPr algn="ctr">
                <a:buClr>
                  <a:srgbClr val="000000"/>
                </a:buClr>
                <a:buSzPts val="1400"/>
              </a:pPr>
              <a:r>
                <a:rPr lang="en-GB" b="1" dirty="0">
                  <a:solidFill>
                    <a:srgbClr val="000000"/>
                  </a:solidFill>
                  <a:latin typeface="Comic Sans MS"/>
                  <a:ea typeface="Comic Sans MS"/>
                  <a:cs typeface="Comic Sans MS"/>
                </a:rPr>
                <a:t>Extension</a:t>
              </a:r>
            </a:p>
          </p:txBody>
        </p:sp>
      </p:grpSp>
      <p:sp>
        <p:nvSpPr>
          <p:cNvPr id="144" name="Google Shape;144;p1"/>
          <p:cNvSpPr txBox="1"/>
          <p:nvPr/>
        </p:nvSpPr>
        <p:spPr>
          <a:xfrm>
            <a:off x="82825" y="693089"/>
            <a:ext cx="3223807" cy="140029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buClr>
                <a:srgbClr val="000000"/>
              </a:buClr>
              <a:buSzPts val="1050"/>
            </a:pPr>
            <a:r>
              <a:rPr lang="en-GB" sz="1050" b="1" u="sng" dirty="0">
                <a:solidFill>
                  <a:srgbClr val="7030A0"/>
                </a:solidFill>
                <a:latin typeface="Comic Sans MS"/>
                <a:ea typeface="Comic Sans MS"/>
                <a:cs typeface="Comic Sans MS"/>
                <a:sym typeface="Comic Sans MS"/>
              </a:rPr>
              <a:t>Isolation:</a:t>
            </a:r>
            <a:endParaRPr sz="1050" b="1" u="sng" dirty="0">
              <a:solidFill>
                <a:srgbClr val="7030A0"/>
              </a:solidFill>
              <a:latin typeface="Comic Sans MS"/>
              <a:ea typeface="Comic Sans MS"/>
              <a:cs typeface="Comic Sans MS"/>
              <a:sym typeface="Comic Sans MS"/>
            </a:endParaRPr>
          </a:p>
          <a:p>
            <a:r>
              <a:rPr lang="en-GB" sz="1050" dirty="0">
                <a:solidFill>
                  <a:schemeClr val="dk1"/>
                </a:solidFill>
                <a:latin typeface="Comic Sans MS"/>
                <a:ea typeface="Comic Sans MS"/>
                <a:cs typeface="Comic Sans MS"/>
                <a:sym typeface="Comic Sans MS"/>
              </a:rPr>
              <a:t>Is a core Fosse Feature which crosses over to other popular styles of dance. It when one part of the body moves at a time, this can be combined with other body parts.</a:t>
            </a:r>
            <a:endParaRPr lang="en-GB" sz="1050" dirty="0">
              <a:solidFill>
                <a:schemeClr val="dk1"/>
              </a:solidFill>
              <a:latin typeface="Comic Sans MS"/>
              <a:ea typeface="Comic Sans MS"/>
              <a:cs typeface="Comic Sans MS"/>
            </a:endParaRPr>
          </a:p>
          <a:p>
            <a:endParaRPr lang="en-GB" sz="1050" dirty="0">
              <a:solidFill>
                <a:schemeClr val="dk1"/>
              </a:solidFill>
              <a:latin typeface="Comic Sans MS"/>
              <a:ea typeface="Comic Sans MS"/>
              <a:cs typeface="Comic Sans MS"/>
            </a:endParaRPr>
          </a:p>
          <a:p>
            <a:r>
              <a:rPr lang="en-US" sz="1050" dirty="0">
                <a:solidFill>
                  <a:schemeClr val="dk1"/>
                </a:solidFill>
                <a:latin typeface="Comic Sans MS"/>
                <a:ea typeface="Comic Sans MS"/>
                <a:cs typeface="Comic Sans MS"/>
              </a:rPr>
              <a:t>In Autumn One we explored isolation in Street Dance. </a:t>
            </a:r>
          </a:p>
        </p:txBody>
      </p:sp>
      <p:sp>
        <p:nvSpPr>
          <p:cNvPr id="146" name="Google Shape;146;p1"/>
          <p:cNvSpPr txBox="1"/>
          <p:nvPr/>
        </p:nvSpPr>
        <p:spPr>
          <a:xfrm>
            <a:off x="4027185" y="5263812"/>
            <a:ext cx="3781966" cy="1446509"/>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buClr>
                <a:schemeClr val="dk1"/>
              </a:buClr>
              <a:buSzPts val="1100"/>
            </a:pPr>
            <a:r>
              <a:rPr lang="en-GB" sz="1100" b="1" u="sng" dirty="0">
                <a:solidFill>
                  <a:schemeClr val="accent4"/>
                </a:solidFill>
                <a:latin typeface="Comic Sans MS"/>
                <a:ea typeface="Comic Sans MS"/>
                <a:cs typeface="Comic Sans MS"/>
                <a:sym typeface="Comic Sans MS"/>
              </a:rPr>
              <a:t>Extension:</a:t>
            </a:r>
            <a:endParaRPr sz="1100" b="1" u="sng" dirty="0">
              <a:solidFill>
                <a:schemeClr val="accent4"/>
              </a:solidFill>
              <a:latin typeface="Comic Sans MS"/>
              <a:ea typeface="Comic Sans MS"/>
              <a:cs typeface="Comic Sans MS"/>
              <a:sym typeface="Comic Sans MS"/>
            </a:endParaRPr>
          </a:p>
          <a:p>
            <a:r>
              <a:rPr lang="en-GB" sz="1100" dirty="0">
                <a:solidFill>
                  <a:schemeClr val="dk1"/>
                </a:solidFill>
                <a:latin typeface="Comic Sans MS"/>
                <a:sym typeface="Comic Sans MS"/>
              </a:rPr>
              <a:t>Extension is where you fully commit to the execution of a movement and push your body as </a:t>
            </a:r>
            <a:r>
              <a:rPr lang="en-GB" sz="1100">
                <a:solidFill>
                  <a:schemeClr val="dk1"/>
                </a:solidFill>
                <a:latin typeface="Comic Sans MS"/>
                <a:sym typeface="Comic Sans MS"/>
              </a:rPr>
              <a:t>far as it can possibly go. </a:t>
            </a:r>
            <a:endParaRPr lang="en-GB">
              <a:solidFill>
                <a:schemeClr val="dk1"/>
              </a:solidFill>
              <a:latin typeface="Calibri" panose="020F0502020204030204"/>
              <a:cs typeface="Calibri" panose="020F0502020204030204"/>
            </a:endParaRPr>
          </a:p>
          <a:p>
            <a:endParaRPr lang="en-GB" sz="1100" dirty="0">
              <a:solidFill>
                <a:schemeClr val="dk1"/>
              </a:solidFill>
              <a:latin typeface="Comic Sans MS"/>
            </a:endParaRPr>
          </a:p>
          <a:p>
            <a:r>
              <a:rPr lang="en-GB" sz="1100" dirty="0">
                <a:solidFill>
                  <a:schemeClr val="dk1"/>
                </a:solidFill>
                <a:latin typeface="Comic Sans MS"/>
              </a:rPr>
              <a:t>For example, in the Fosse Features we talk about splayed fingers (Jazz hands) and how we elongate the appearance of our hands by stretching the muscles.</a:t>
            </a:r>
          </a:p>
        </p:txBody>
      </p:sp>
      <p:sp>
        <p:nvSpPr>
          <p:cNvPr id="147" name="Google Shape;147;p1" descr="Power of Eye Contact in Your Business and Social Life | Peabody ..."/>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48" name="Google Shape;148;p1"/>
          <p:cNvSpPr txBox="1"/>
          <p:nvPr/>
        </p:nvSpPr>
        <p:spPr>
          <a:xfrm>
            <a:off x="8782055" y="5294387"/>
            <a:ext cx="3285900" cy="127723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buClr>
                <a:srgbClr val="000000"/>
              </a:buClr>
              <a:buSzPts val="1400"/>
            </a:pPr>
            <a:r>
              <a:rPr lang="en-GB" sz="1100" b="1" u="sng" dirty="0">
                <a:solidFill>
                  <a:srgbClr val="C00000"/>
                </a:solidFill>
                <a:latin typeface="Comic Sans MS"/>
                <a:ea typeface="Comic Sans MS"/>
                <a:cs typeface="Comic Sans MS"/>
                <a:sym typeface="Comic Sans MS"/>
              </a:rPr>
              <a:t>Turned in Knees / Feet:</a:t>
            </a:r>
            <a:endParaRPr sz="1100" b="1" u="sng" dirty="0">
              <a:solidFill>
                <a:srgbClr val="C00000"/>
              </a:solidFill>
              <a:latin typeface="Comic Sans MS"/>
              <a:ea typeface="Comic Sans MS"/>
              <a:cs typeface="Comic Sans MS"/>
              <a:sym typeface="Comic Sans MS"/>
            </a:endParaRPr>
          </a:p>
          <a:p>
            <a:pPr>
              <a:buClr>
                <a:srgbClr val="000000"/>
              </a:buClr>
              <a:buSzPts val="1400"/>
            </a:pPr>
            <a:r>
              <a:rPr lang="en-GB" sz="1100" dirty="0">
                <a:solidFill>
                  <a:schemeClr val="dk1"/>
                </a:solidFill>
                <a:latin typeface="Comic Sans MS"/>
                <a:ea typeface="Comic Sans MS"/>
                <a:cs typeface="Comic Sans MS"/>
                <a:sym typeface="Comic Sans MS"/>
              </a:rPr>
              <a:t>Fosse liked to highlight features that would commonly be insecurities for people and said himself that he didn't have what "Ballet dancers call a turn out." So, he started to angle his knees and feet inwards to create more abstract shapes. </a:t>
            </a:r>
            <a:endParaRPr lang="en-GB" sz="1100" dirty="0">
              <a:solidFill>
                <a:schemeClr val="dk1"/>
              </a:solidFill>
              <a:latin typeface="Comic Sans MS"/>
              <a:ea typeface="Comic Sans MS"/>
              <a:cs typeface="Comic Sans MS"/>
            </a:endParaRPr>
          </a:p>
        </p:txBody>
      </p:sp>
      <p:sp>
        <p:nvSpPr>
          <p:cNvPr id="152" name="Google Shape;152;p1"/>
          <p:cNvSpPr txBox="1"/>
          <p:nvPr/>
        </p:nvSpPr>
        <p:spPr>
          <a:xfrm>
            <a:off x="87939" y="5022971"/>
            <a:ext cx="3228922" cy="154653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buClr>
                <a:srgbClr val="000000"/>
              </a:buClr>
              <a:buSzPts val="1050"/>
            </a:pPr>
            <a:r>
              <a:rPr lang="en-GB" sz="1050" b="1" dirty="0">
                <a:solidFill>
                  <a:srgbClr val="00B050"/>
                </a:solidFill>
                <a:latin typeface="Comic Sans MS"/>
                <a:ea typeface="Comic Sans MS"/>
                <a:cs typeface="Comic Sans MS"/>
                <a:sym typeface="Comic Sans MS"/>
              </a:rPr>
              <a:t>Accuracy: </a:t>
            </a:r>
            <a:endParaRPr sz="1050" b="1" dirty="0">
              <a:solidFill>
                <a:srgbClr val="00B050"/>
              </a:solidFill>
              <a:latin typeface="Comic Sans MS"/>
              <a:ea typeface="Comic Sans MS"/>
              <a:cs typeface="Comic Sans MS"/>
              <a:sym typeface="Comic Sans MS"/>
            </a:endParaRPr>
          </a:p>
          <a:p>
            <a:r>
              <a:rPr lang="en-GB" sz="1050" dirty="0">
                <a:solidFill>
                  <a:schemeClr val="dk1"/>
                </a:solidFill>
                <a:latin typeface="Comic Sans MS"/>
                <a:sym typeface="Comic Sans MS"/>
              </a:rPr>
              <a:t>Accuracy is when a movement is executed in the way the choreographer intended. Consider if the level of energy or power behind the move is powerful enough. </a:t>
            </a:r>
            <a:endParaRPr lang="en-GB" dirty="0">
              <a:solidFill>
                <a:schemeClr val="dk1"/>
              </a:solidFill>
              <a:latin typeface="Calibri" panose="020F0502020204030204"/>
              <a:cs typeface="Calibri" panose="020F0502020204030204"/>
            </a:endParaRPr>
          </a:p>
          <a:p>
            <a:endParaRPr lang="en-GB" sz="1050" dirty="0">
              <a:solidFill>
                <a:schemeClr val="dk1"/>
              </a:solidFill>
              <a:latin typeface="Comic Sans MS"/>
            </a:endParaRPr>
          </a:p>
          <a:p>
            <a:r>
              <a:rPr lang="en-GB" sz="1050" dirty="0">
                <a:solidFill>
                  <a:schemeClr val="dk1"/>
                </a:solidFill>
                <a:latin typeface="Comic Sans MS"/>
              </a:rPr>
              <a:t>With Fosse we talk about stretching the muscles to elongate the limbs and emphasise what appears to be a small movement. </a:t>
            </a:r>
          </a:p>
        </p:txBody>
      </p:sp>
      <p:sp>
        <p:nvSpPr>
          <p:cNvPr id="154" name="Google Shape;154;p1"/>
          <p:cNvSpPr/>
          <p:nvPr/>
        </p:nvSpPr>
        <p:spPr>
          <a:xfrm>
            <a:off x="3445178" y="101559"/>
            <a:ext cx="5483970" cy="654583"/>
          </a:xfrm>
          <a:custGeom>
            <a:avLst/>
            <a:gdLst/>
            <a:ahLst/>
            <a:cxnLst/>
            <a:rect l="l" t="t" r="r" b="b"/>
            <a:pathLst>
              <a:path w="3944620" h="561340" extrusionOk="0">
                <a:moveTo>
                  <a:pt x="0" y="561340"/>
                </a:moveTo>
                <a:lnTo>
                  <a:pt x="3944620" y="561340"/>
                </a:lnTo>
                <a:lnTo>
                  <a:pt x="3944620" y="0"/>
                </a:lnTo>
                <a:lnTo>
                  <a:pt x="0" y="0"/>
                </a:lnTo>
                <a:lnTo>
                  <a:pt x="0" y="561340"/>
                </a:lnTo>
                <a:close/>
              </a:path>
            </a:pathLst>
          </a:custGeom>
          <a:noFill/>
          <a:ln w="25400" cap="flat" cmpd="sng">
            <a:solidFill>
              <a:srgbClr val="F79546"/>
            </a:solidFill>
            <a:prstDash val="solid"/>
            <a:round/>
            <a:headEnd type="none" w="sm" len="sm"/>
            <a:tailEnd type="none" w="sm" len="sm"/>
          </a:ln>
        </p:spPr>
        <p:txBody>
          <a:bodyPr spcFirstLastPara="1" wrap="square" lIns="0" tIns="0" rIns="0" bIns="0" anchor="t" anchorCtr="0">
            <a:noAutofit/>
          </a:bodyPr>
          <a:lstStyle/>
          <a:p>
            <a:endParaRPr/>
          </a:p>
        </p:txBody>
      </p:sp>
      <p:sp>
        <p:nvSpPr>
          <p:cNvPr id="155" name="Google Shape;155;p1"/>
          <p:cNvSpPr txBox="1"/>
          <p:nvPr/>
        </p:nvSpPr>
        <p:spPr>
          <a:xfrm>
            <a:off x="3632175" y="135542"/>
            <a:ext cx="5201431" cy="566822"/>
          </a:xfrm>
          <a:prstGeom prst="rect">
            <a:avLst/>
          </a:prstGeom>
          <a:noFill/>
          <a:ln>
            <a:noFill/>
          </a:ln>
        </p:spPr>
        <p:txBody>
          <a:bodyPr spcFirstLastPara="1" wrap="square" lIns="0" tIns="12700" rIns="0" bIns="0" anchor="t" anchorCtr="0">
            <a:spAutoFit/>
          </a:bodyPr>
          <a:lstStyle/>
          <a:p>
            <a:r>
              <a:rPr lang="en-GB" sz="1200" b="1" dirty="0">
                <a:latin typeface="Comic Sans MS"/>
                <a:ea typeface="Comic Sans MS"/>
                <a:cs typeface="Comic Sans MS"/>
                <a:sym typeface="Comic Sans MS"/>
              </a:rPr>
              <a:t>Subject:	Performing Arts 		</a:t>
            </a:r>
            <a:r>
              <a:rPr lang="en-GB" sz="1200" b="1" dirty="0">
                <a:solidFill>
                  <a:srgbClr val="000000"/>
                </a:solidFill>
                <a:latin typeface="Comic Sans MS"/>
                <a:ea typeface="Comic Sans MS"/>
                <a:cs typeface="Comic Sans MS"/>
                <a:sym typeface="Comic Sans MS"/>
              </a:rPr>
              <a:t>Year </a:t>
            </a:r>
            <a:r>
              <a:rPr lang="en-GB" sz="1200" b="1" dirty="0">
                <a:latin typeface="Comic Sans MS"/>
                <a:ea typeface="Comic Sans MS"/>
                <a:cs typeface="Comic Sans MS"/>
                <a:sym typeface="Comic Sans MS"/>
              </a:rPr>
              <a:t>9 Spring</a:t>
            </a:r>
            <a:r>
              <a:rPr lang="en-GB" sz="1200" b="1" dirty="0">
                <a:solidFill>
                  <a:srgbClr val="000000"/>
                </a:solidFill>
                <a:latin typeface="Comic Sans MS"/>
                <a:ea typeface="Comic Sans MS"/>
                <a:cs typeface="Comic Sans MS"/>
                <a:sym typeface="Comic Sans MS"/>
              </a:rPr>
              <a:t> 1</a:t>
            </a:r>
          </a:p>
          <a:p>
            <a:endParaRPr sz="1200" dirty="0">
              <a:latin typeface="Comic Sans MS"/>
              <a:ea typeface="Comic Sans MS"/>
              <a:cs typeface="Comic Sans MS"/>
              <a:sym typeface="Comic Sans MS"/>
            </a:endParaRPr>
          </a:p>
          <a:p>
            <a:r>
              <a:rPr lang="en-GB" sz="1200" b="1" dirty="0">
                <a:latin typeface="Comic Sans MS"/>
                <a:ea typeface="Comic Sans MS"/>
                <a:cs typeface="Comic Sans MS"/>
                <a:sym typeface="Comic Sans MS"/>
              </a:rPr>
              <a:t>Topic: Dance Practitioner: Bob Fosse</a:t>
            </a:r>
            <a:endParaRPr sz="1200" dirty="0">
              <a:latin typeface="Comic Sans MS"/>
              <a:ea typeface="Comic Sans MS"/>
              <a:cs typeface="Comic Sans MS"/>
              <a:sym typeface="Comic Sans MS"/>
            </a:endParaRPr>
          </a:p>
        </p:txBody>
      </p:sp>
      <p:sp>
        <p:nvSpPr>
          <p:cNvPr id="156" name="Google Shape;156;p1"/>
          <p:cNvSpPr txBox="1"/>
          <p:nvPr/>
        </p:nvSpPr>
        <p:spPr>
          <a:xfrm>
            <a:off x="4306200" y="855716"/>
            <a:ext cx="3579600" cy="228300"/>
          </a:xfrm>
          <a:prstGeom prst="rect">
            <a:avLst/>
          </a:prstGeom>
          <a:noFill/>
          <a:ln>
            <a:noFill/>
          </a:ln>
        </p:spPr>
        <p:txBody>
          <a:bodyPr spcFirstLastPara="1" wrap="square" lIns="0" tIns="12700" rIns="0" bIns="0" anchor="t" anchorCtr="0">
            <a:spAutoFit/>
          </a:bodyPr>
          <a:lstStyle/>
          <a:p>
            <a:pPr marL="12700"/>
            <a:r>
              <a:rPr lang="en-GB" sz="1400" b="1" dirty="0">
                <a:latin typeface="Comic Sans MS"/>
                <a:ea typeface="Comic Sans MS"/>
                <a:cs typeface="Comic Sans MS"/>
                <a:sym typeface="Comic Sans MS"/>
              </a:rPr>
              <a:t>The 5 key skills/knowledge for this unit.</a:t>
            </a:r>
            <a:endParaRPr sz="1400" dirty="0">
              <a:latin typeface="Comic Sans MS"/>
              <a:ea typeface="Comic Sans MS"/>
              <a:cs typeface="Comic Sans MS"/>
              <a:sym typeface="Comic Sans MS"/>
            </a:endParaRPr>
          </a:p>
        </p:txBody>
      </p:sp>
      <p:cxnSp>
        <p:nvCxnSpPr>
          <p:cNvPr id="3" name="Straight Arrow Connector 2">
            <a:extLst>
              <a:ext uri="{FF2B5EF4-FFF2-40B4-BE49-F238E27FC236}">
                <a16:creationId xmlns:a16="http://schemas.microsoft.com/office/drawing/2014/main" id="{DE30ED48-13CD-4D91-84A4-00C12716552E}"/>
              </a:ext>
            </a:extLst>
          </p:cNvPr>
          <p:cNvCxnSpPr>
            <a:cxnSpLocks/>
          </p:cNvCxnSpPr>
          <p:nvPr/>
        </p:nvCxnSpPr>
        <p:spPr>
          <a:xfrm flipH="1" flipV="1">
            <a:off x="3370931" y="1361031"/>
            <a:ext cx="1074589" cy="337399"/>
          </a:xfrm>
          <a:prstGeom prst="straightConnector1">
            <a:avLst/>
          </a:prstGeom>
          <a:ln>
            <a:solidFill>
              <a:srgbClr val="7030A0"/>
            </a:solidFill>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5C6E6242-DEA9-4DC2-A413-BEC7E467CD7B}"/>
              </a:ext>
            </a:extLst>
          </p:cNvPr>
          <p:cNvCxnSpPr>
            <a:cxnSpLocks/>
          </p:cNvCxnSpPr>
          <p:nvPr/>
        </p:nvCxnSpPr>
        <p:spPr>
          <a:xfrm flipH="1">
            <a:off x="3092233" y="3787273"/>
            <a:ext cx="1099155" cy="120712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3" name="Straight Arrow Connector 32">
            <a:extLst>
              <a:ext uri="{FF2B5EF4-FFF2-40B4-BE49-F238E27FC236}">
                <a16:creationId xmlns:a16="http://schemas.microsoft.com/office/drawing/2014/main" id="{FCEEB3C8-6110-42F4-AA22-B245F94B12B9}"/>
              </a:ext>
            </a:extLst>
          </p:cNvPr>
          <p:cNvCxnSpPr>
            <a:cxnSpLocks/>
          </p:cNvCxnSpPr>
          <p:nvPr/>
        </p:nvCxnSpPr>
        <p:spPr>
          <a:xfrm>
            <a:off x="5727166" y="4703992"/>
            <a:ext cx="0" cy="50098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8" name="Straight Arrow Connector 37">
            <a:extLst>
              <a:ext uri="{FF2B5EF4-FFF2-40B4-BE49-F238E27FC236}">
                <a16:creationId xmlns:a16="http://schemas.microsoft.com/office/drawing/2014/main" id="{C645E96A-7E3D-4ADC-869A-B7FEFD06A3E9}"/>
              </a:ext>
            </a:extLst>
          </p:cNvPr>
          <p:cNvCxnSpPr>
            <a:cxnSpLocks/>
          </p:cNvCxnSpPr>
          <p:nvPr/>
        </p:nvCxnSpPr>
        <p:spPr>
          <a:xfrm>
            <a:off x="7353292" y="3798903"/>
            <a:ext cx="1306645" cy="1406069"/>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42" name="Google Shape;148;p1">
            <a:extLst>
              <a:ext uri="{FF2B5EF4-FFF2-40B4-BE49-F238E27FC236}">
                <a16:creationId xmlns:a16="http://schemas.microsoft.com/office/drawing/2014/main" id="{12401FFD-7B16-4A18-9DA4-6FC9EB128A25}"/>
              </a:ext>
            </a:extLst>
          </p:cNvPr>
          <p:cNvSpPr txBox="1"/>
          <p:nvPr/>
        </p:nvSpPr>
        <p:spPr>
          <a:xfrm>
            <a:off x="8782055" y="1099660"/>
            <a:ext cx="3285900" cy="127723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buClr>
                <a:srgbClr val="000000"/>
              </a:buClr>
              <a:buSzPts val="1400"/>
            </a:pPr>
            <a:r>
              <a:rPr lang="en-GB" sz="1100" b="1" u="sng" dirty="0">
                <a:solidFill>
                  <a:srgbClr val="0070C0"/>
                </a:solidFill>
                <a:latin typeface="Comic Sans MS"/>
                <a:ea typeface="Comic Sans MS"/>
                <a:cs typeface="Comic Sans MS"/>
                <a:sym typeface="Comic Sans MS"/>
              </a:rPr>
              <a:t>Rolls:</a:t>
            </a:r>
            <a:endParaRPr sz="1100" b="1" u="sng" dirty="0">
              <a:solidFill>
                <a:srgbClr val="0070C0"/>
              </a:solidFill>
              <a:latin typeface="Comic Sans MS"/>
              <a:ea typeface="Comic Sans MS"/>
              <a:cs typeface="Comic Sans MS"/>
              <a:sym typeface="Comic Sans MS"/>
            </a:endParaRPr>
          </a:p>
          <a:p>
            <a:pPr>
              <a:buClr>
                <a:srgbClr val="000000"/>
              </a:buClr>
              <a:buSzPts val="1400"/>
            </a:pPr>
            <a:r>
              <a:rPr lang="en-GB" sz="1100" dirty="0">
                <a:solidFill>
                  <a:schemeClr val="dk1"/>
                </a:solidFill>
                <a:latin typeface="Comic Sans MS"/>
                <a:ea typeface="Comic Sans MS"/>
                <a:cs typeface="Comic Sans MS"/>
              </a:rPr>
              <a:t>Rolls are a common feature used in Fosse choreography in a variety of ways, there are rolls of the wrists, shoulders and hips. These can be small subtle movements but when done correctly work together with isolations to elevate the quality of performance. </a:t>
            </a:r>
          </a:p>
        </p:txBody>
      </p:sp>
      <p:cxnSp>
        <p:nvCxnSpPr>
          <p:cNvPr id="52" name="Straight Arrow Connector 51">
            <a:extLst>
              <a:ext uri="{FF2B5EF4-FFF2-40B4-BE49-F238E27FC236}">
                <a16:creationId xmlns:a16="http://schemas.microsoft.com/office/drawing/2014/main" id="{5FC13E19-12E9-41FF-8A62-B51346CEEF32}"/>
              </a:ext>
            </a:extLst>
          </p:cNvPr>
          <p:cNvCxnSpPr>
            <a:cxnSpLocks/>
          </p:cNvCxnSpPr>
          <p:nvPr/>
        </p:nvCxnSpPr>
        <p:spPr>
          <a:xfrm flipV="1">
            <a:off x="7268993" y="1471765"/>
            <a:ext cx="1390944" cy="33787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56" name="Google Shape;144;p1">
            <a:extLst>
              <a:ext uri="{FF2B5EF4-FFF2-40B4-BE49-F238E27FC236}">
                <a16:creationId xmlns:a16="http://schemas.microsoft.com/office/drawing/2014/main" id="{1B601AD6-802B-43CF-8331-005282BF02EE}"/>
              </a:ext>
            </a:extLst>
          </p:cNvPr>
          <p:cNvSpPr txBox="1"/>
          <p:nvPr/>
        </p:nvSpPr>
        <p:spPr>
          <a:xfrm>
            <a:off x="89250" y="2212034"/>
            <a:ext cx="3015121" cy="267761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buClr>
                <a:srgbClr val="000000"/>
              </a:buClr>
              <a:buSzPts val="1050"/>
            </a:pPr>
            <a:r>
              <a:rPr lang="en-GB" sz="1050" b="1" u="sng" dirty="0">
                <a:solidFill>
                  <a:srgbClr val="FF3399"/>
                </a:solidFill>
                <a:latin typeface="Comic Sans MS"/>
                <a:ea typeface="Comic Sans MS"/>
                <a:cs typeface="Comic Sans MS"/>
                <a:sym typeface="Comic Sans MS"/>
              </a:rPr>
              <a:t>Fosse Facts:</a:t>
            </a:r>
            <a:endParaRPr sz="1050" b="1" u="sng" dirty="0">
              <a:solidFill>
                <a:srgbClr val="FF3399"/>
              </a:solidFill>
              <a:latin typeface="Comic Sans MS"/>
              <a:ea typeface="Comic Sans MS"/>
              <a:cs typeface="Comic Sans MS"/>
              <a:sym typeface="Comic Sans MS"/>
            </a:endParaRPr>
          </a:p>
          <a:p>
            <a:pPr marL="171450" indent="-171450">
              <a:buClr>
                <a:srgbClr val="000000"/>
              </a:buClr>
              <a:buSzPts val="1050"/>
              <a:buFont typeface="Calibri"/>
              <a:buChar char="-"/>
            </a:pPr>
            <a:r>
              <a:rPr lang="en-GB" sz="1050" dirty="0">
                <a:solidFill>
                  <a:schemeClr val="dk1"/>
                </a:solidFill>
                <a:latin typeface="Comic Sans MS"/>
                <a:ea typeface="Comic Sans MS"/>
                <a:cs typeface="Comic Sans MS"/>
              </a:rPr>
              <a:t>Fosse grew up around show business primarily in Vaudeville. </a:t>
            </a:r>
          </a:p>
          <a:p>
            <a:pPr marL="171450" indent="-171450">
              <a:buClr>
                <a:srgbClr val="000000"/>
              </a:buClr>
              <a:buSzPts val="1050"/>
              <a:buFont typeface="Calibri"/>
              <a:buChar char="-"/>
            </a:pPr>
            <a:r>
              <a:rPr lang="en-GB" sz="1050" dirty="0">
                <a:solidFill>
                  <a:schemeClr val="dk1"/>
                </a:solidFill>
                <a:latin typeface="Comic Sans MS"/>
                <a:ea typeface="Comic Sans MS"/>
                <a:cs typeface="Comic Sans MS"/>
              </a:rPr>
              <a:t>Fosse's second wife encouraged him to pursue a career as a choreographer. </a:t>
            </a:r>
          </a:p>
          <a:p>
            <a:pPr marL="171450" indent="-171450">
              <a:buClr>
                <a:srgbClr val="000000"/>
              </a:buClr>
              <a:buSzPts val="1050"/>
              <a:buFont typeface="Calibri"/>
              <a:buChar char="-"/>
            </a:pPr>
            <a:r>
              <a:rPr lang="en-GB" sz="1050" dirty="0">
                <a:solidFill>
                  <a:schemeClr val="dk1"/>
                </a:solidFill>
                <a:latin typeface="Comic Sans MS"/>
                <a:ea typeface="Comic Sans MS"/>
                <a:cs typeface="Comic Sans MS"/>
              </a:rPr>
              <a:t>Fosse brought Jazz Hands into the limelight. Although they probably existed long before him, when he directed and choreographed the 1972 musical </a:t>
            </a:r>
            <a:r>
              <a:rPr lang="en-GB" sz="1050" i="1" dirty="0">
                <a:solidFill>
                  <a:schemeClr val="dk1"/>
                </a:solidFill>
                <a:latin typeface="Comic Sans MS"/>
                <a:ea typeface="Comic Sans MS"/>
                <a:cs typeface="Comic Sans MS"/>
              </a:rPr>
              <a:t>Pippin</a:t>
            </a:r>
            <a:r>
              <a:rPr lang="en-GB" sz="1050" dirty="0">
                <a:solidFill>
                  <a:schemeClr val="dk1"/>
                </a:solidFill>
                <a:latin typeface="Comic Sans MS"/>
                <a:ea typeface="Comic Sans MS"/>
                <a:cs typeface="Comic Sans MS"/>
              </a:rPr>
              <a:t>, he had the opening number filled with hand movements. </a:t>
            </a:r>
          </a:p>
          <a:p>
            <a:pPr marL="171450" indent="-171450">
              <a:buClr>
                <a:srgbClr val="000000"/>
              </a:buClr>
              <a:buSzPts val="1050"/>
              <a:buFont typeface="Calibri"/>
              <a:buChar char="-"/>
            </a:pPr>
            <a:r>
              <a:rPr lang="en-GB" sz="1050" dirty="0">
                <a:solidFill>
                  <a:schemeClr val="dk1"/>
                </a:solidFill>
                <a:latin typeface="Comic Sans MS"/>
                <a:cs typeface="Calibri"/>
              </a:rPr>
              <a:t>Fosse is the only person to have won an Emmy, Tony and Academy Award for direction in the same year. </a:t>
            </a:r>
          </a:p>
          <a:p>
            <a:pPr marL="171450" indent="-171450">
              <a:buClr>
                <a:srgbClr val="000000"/>
              </a:buClr>
              <a:buSzPts val="1050"/>
              <a:buFont typeface="Calibri"/>
              <a:buChar char="-"/>
            </a:pPr>
            <a:r>
              <a:rPr lang="en-GB" sz="1050" dirty="0">
                <a:solidFill>
                  <a:schemeClr val="dk1"/>
                </a:solidFill>
                <a:latin typeface="Comic Sans MS"/>
                <a:cs typeface="Calibri"/>
              </a:rPr>
              <a:t>In 1983 Fosse turned down the offer to direct the music video for Thriller. </a:t>
            </a:r>
          </a:p>
        </p:txBody>
      </p:sp>
      <p:pic>
        <p:nvPicPr>
          <p:cNvPr id="2" name="Picture 1" descr="Bob Fosse | Biography, Style, Musicals, Movies, Awards, &amp; Facts | Britannica">
            <a:extLst>
              <a:ext uri="{FF2B5EF4-FFF2-40B4-BE49-F238E27FC236}">
                <a16:creationId xmlns:a16="http://schemas.microsoft.com/office/drawing/2014/main" id="{3BC0CB5C-1B26-4AA8-F8D3-1AB50AAB30B8}"/>
              </a:ext>
            </a:extLst>
          </p:cNvPr>
          <p:cNvPicPr>
            <a:picLocks noChangeAspect="1"/>
          </p:cNvPicPr>
          <p:nvPr/>
        </p:nvPicPr>
        <p:blipFill>
          <a:blip r:embed="rId7"/>
          <a:stretch>
            <a:fillRect/>
          </a:stretch>
        </p:blipFill>
        <p:spPr>
          <a:xfrm>
            <a:off x="9306784" y="2551535"/>
            <a:ext cx="2148446" cy="2464487"/>
          </a:xfrm>
          <a:prstGeom prst="rect">
            <a:avLst/>
          </a:prstGeom>
        </p:spPr>
      </p:pic>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325</Words>
  <Application>Microsoft Office PowerPoint</Application>
  <PresentationFormat>Widescreen</PresentationFormat>
  <Paragraphs>44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Smith,C</dc:creator>
  <cp:lastModifiedBy>Smith,C</cp:lastModifiedBy>
  <cp:revision>143</cp:revision>
  <dcterms:created xsi:type="dcterms:W3CDTF">2023-09-12T10:30:38Z</dcterms:created>
  <dcterms:modified xsi:type="dcterms:W3CDTF">2024-09-18T18:49:32Z</dcterms:modified>
</cp:coreProperties>
</file>