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015E38-E73F-FD94-0481-04464F3C7481}" v="44" dt="2024-11-13T14:50:14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ader,K" userId="S::k.reader@ormistonvictoryacademy.co.uk::c0e9126b-ef33-4a78-9908-6aeec9de0066" providerId="AD" clId="Web-{CF015E38-E73F-FD94-0481-04464F3C7481}"/>
    <pc:docChg chg="modSld">
      <pc:chgData name="Reader,K" userId="S::k.reader@ormistonvictoryacademy.co.uk::c0e9126b-ef33-4a78-9908-6aeec9de0066" providerId="AD" clId="Web-{CF015E38-E73F-FD94-0481-04464F3C7481}" dt="2024-11-13T14:50:14.246" v="43"/>
      <pc:docMkLst>
        <pc:docMk/>
      </pc:docMkLst>
      <pc:sldChg chg="modSp">
        <pc:chgData name="Reader,K" userId="S::k.reader@ormistonvictoryacademy.co.uk::c0e9126b-ef33-4a78-9908-6aeec9de0066" providerId="AD" clId="Web-{CF015E38-E73F-FD94-0481-04464F3C7481}" dt="2024-11-13T14:50:14.246" v="43"/>
        <pc:sldMkLst>
          <pc:docMk/>
          <pc:sldMk cId="729483973" sldId="256"/>
        </pc:sldMkLst>
        <pc:graphicFrameChg chg="mod modGraphic">
          <ac:chgData name="Reader,K" userId="S::k.reader@ormistonvictoryacademy.co.uk::c0e9126b-ef33-4a78-9908-6aeec9de0066" providerId="AD" clId="Web-{CF015E38-E73F-FD94-0481-04464F3C7481}" dt="2024-11-13T14:50:14.246" v="43"/>
          <ac:graphicFrameMkLst>
            <pc:docMk/>
            <pc:sldMk cId="729483973" sldId="256"/>
            <ac:graphicFrameMk id="4" creationId="{20EAD060-3CE3-49CA-BB39-EBA0816EC23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5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9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4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4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5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6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5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2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1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EAD060-3CE3-49CA-BB39-EBA0816E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44734"/>
              </p:ext>
            </p:extLst>
          </p:nvPr>
        </p:nvGraphicFramePr>
        <p:xfrm>
          <a:off x="373300" y="192357"/>
          <a:ext cx="11444582" cy="65837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23068">
                  <a:extLst>
                    <a:ext uri="{9D8B030D-6E8A-4147-A177-3AD203B41FA5}">
                      <a16:colId xmlns:a16="http://schemas.microsoft.com/office/drawing/2014/main" val="2734151355"/>
                    </a:ext>
                  </a:extLst>
                </a:gridCol>
                <a:gridCol w="1243262">
                  <a:extLst>
                    <a:ext uri="{9D8B030D-6E8A-4147-A177-3AD203B41FA5}">
                      <a16:colId xmlns:a16="http://schemas.microsoft.com/office/drawing/2014/main" val="2183537053"/>
                    </a:ext>
                  </a:extLst>
                </a:gridCol>
                <a:gridCol w="4478252">
                  <a:extLst>
                    <a:ext uri="{9D8B030D-6E8A-4147-A177-3AD203B41FA5}">
                      <a16:colId xmlns:a16="http://schemas.microsoft.com/office/drawing/2014/main" val="4123195943"/>
                    </a:ext>
                  </a:extLst>
                </a:gridCol>
              </a:tblGrid>
              <a:tr h="390174">
                <a:tc gridSpan="3">
                  <a:txBody>
                    <a:bodyPr/>
                    <a:lstStyle/>
                    <a:p>
                      <a:r>
                        <a:rPr lang="en-US" b="1" dirty="0"/>
                        <a:t>Year 9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Poetry - Poems which explore</a:t>
                      </a:r>
                      <a:r>
                        <a:rPr lang="en-US" b="1" baseline="0" dirty="0"/>
                        <a:t> themes of conflict, relationships, society and nature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627594"/>
                  </a:ext>
                </a:extLst>
              </a:tr>
              <a:tr h="342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Poems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Analysing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a Poem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82621"/>
                  </a:ext>
                </a:extLst>
              </a:tr>
              <a:tr h="355576">
                <a:tc rowSpan="2">
                  <a:txBody>
                    <a:bodyPr/>
                    <a:lstStyle/>
                    <a:p>
                      <a:r>
                        <a:rPr lang="en-GB" sz="1200" b="1" dirty="0"/>
                        <a:t>Who’s for the game</a:t>
                      </a:r>
                      <a:r>
                        <a:rPr lang="en-GB" sz="1200" dirty="0"/>
                        <a:t>: propaganda</a:t>
                      </a:r>
                      <a:r>
                        <a:rPr lang="en-GB" sz="1200" baseline="0" dirty="0"/>
                        <a:t> poem encouraging men to join up and fight</a:t>
                      </a:r>
                      <a:endParaRPr lang="en-GB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WHAT </a:t>
                      </a:r>
                      <a:r>
                        <a:rPr lang="mr-IN" dirty="0"/>
                        <a:t>–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HOW -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WHY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2315"/>
                  </a:ext>
                </a:extLst>
              </a:tr>
              <a:tr h="162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WHAT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rgbClr val="009208"/>
                          </a:solidFill>
                        </a:rPr>
                        <a:t>WHAT </a:t>
                      </a:r>
                      <a:r>
                        <a:rPr lang="en-US" sz="1200" dirty="0">
                          <a:solidFill>
                            <a:srgbClr val="009208"/>
                          </a:solidFill>
                        </a:rPr>
                        <a:t>is the writer’s purpose? In other words what do they wish to show the reader? (Make a clear point in response to the task/question.)</a:t>
                      </a: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4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Dulce et Decorum </a:t>
                      </a:r>
                      <a:r>
                        <a:rPr lang="en-GB" sz="1200" b="1" dirty="0" err="1"/>
                        <a:t>es</a:t>
                      </a:r>
                      <a:r>
                        <a:rPr lang="en-GB" sz="1200" dirty="0" err="1"/>
                        <a:t>t</a:t>
                      </a:r>
                      <a:r>
                        <a:rPr lang="en-GB" sz="1200" dirty="0"/>
                        <a:t>: description of a gas attack</a:t>
                      </a:r>
                      <a:r>
                        <a:rPr lang="en-GB" sz="1200" baseline="0" dirty="0"/>
                        <a:t> and the horrific effects</a:t>
                      </a:r>
                      <a:endParaRPr lang="en-GB" sz="12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29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Kid</a:t>
                      </a:r>
                      <a:r>
                        <a:rPr lang="en-GB" sz="1200" dirty="0"/>
                        <a:t>: uses Batman and Robin to explore the idea of growing up.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600" dirty="0">
                          <a:solidFill>
                            <a:srgbClr val="0070C0"/>
                          </a:solidFill>
                        </a:rPr>
                        <a:t>HOW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rgbClr val="9900FF"/>
                          </a:solidFill>
                        </a:rPr>
                        <a:t>HOW</a:t>
                      </a:r>
                      <a:r>
                        <a:rPr lang="en-US" sz="1200" dirty="0">
                          <a:solidFill>
                            <a:srgbClr val="9900FF"/>
                          </a:solidFill>
                        </a:rPr>
                        <a:t> is the writer showing us what they want to show us? Use examples from the text. (Evidence can be either detailed close references or carefully selected quotations.)</a:t>
                      </a: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122590"/>
                  </a:ext>
                </a:extLst>
              </a:tr>
              <a:tr h="306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Walking Away</a:t>
                      </a:r>
                      <a:r>
                        <a:rPr lang="en-GB" sz="1200" dirty="0"/>
                        <a:t>: the experience of a parent watching a child grow up.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0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Still I Rise</a:t>
                      </a:r>
                      <a:r>
                        <a:rPr lang="en-GB" sz="1200" dirty="0"/>
                        <a:t>: celebrates</a:t>
                      </a:r>
                      <a:r>
                        <a:rPr lang="en-GB" sz="1200" baseline="0" dirty="0"/>
                        <a:t> the strength and resilience of black women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WHY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WHY has the writer done what they have done? Are they trying to explore a big idea?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Explaining “why” the writer has included this quote and point (using inference) </a:t>
                      </a:r>
                      <a:r>
                        <a:rPr lang="en-US" sz="1200" b="0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…which suggests…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0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Hurricane hits England</a:t>
                      </a:r>
                      <a:r>
                        <a:rPr lang="en-GB" sz="12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explores the impact of a hurricane on the speakers sense of identity.</a:t>
                      </a:r>
                      <a:endParaRPr lang="en-US" sz="1200"/>
                    </a:p>
                  </a:txBody>
                  <a:tcPr>
                    <a:lnL w="12700">
                      <a:solidFill>
                        <a:scrgbClr r="0" g="0" b="0"/>
                      </a:solidFill>
                    </a:lnL>
                    <a:lnR w="12700">
                      <a:solidFill>
                        <a:scrgbClr r="0" g="0" b="0"/>
                      </a:solidFill>
                    </a:lnR>
                    <a:lnT w="12700">
                      <a:solidFill>
                        <a:scrgbClr r="0" g="0" b="0"/>
                      </a:solidFill>
                    </a:lnT>
                    <a:lnB w="12700">
                      <a:solidFill>
                        <a:scrgbClr r="0" g="0" b="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>
                      <a:solidFill>
                        <a:scrgbClr r="0" g="0" b="0"/>
                      </a:solidFill>
                    </a:lnL>
                    <a:lnR w="12700">
                      <a:solidFill>
                        <a:scrgbClr r="0" g="0" b="0"/>
                      </a:solidFill>
                    </a:lnR>
                    <a:lnT w="12700">
                      <a:solidFill>
                        <a:scrgbClr r="0" g="0" b="0"/>
                      </a:solidFill>
                    </a:lnT>
                    <a:lnB w="12700">
                      <a:solidFill>
                        <a:scrgbClr r="0" g="0" b="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/>
                    </a:p>
                  </a:txBody>
                  <a:tcPr>
                    <a:lnL w="12700">
                      <a:solidFill>
                        <a:scrgbClr r="0" g="0" b="0"/>
                      </a:solidFill>
                    </a:lnL>
                    <a:lnR w="12700">
                      <a:solidFill>
                        <a:scrgbClr r="0" g="0" b="0"/>
                      </a:solidFill>
                    </a:lnR>
                    <a:lnT w="12700">
                      <a:solidFill>
                        <a:scrgbClr r="0" g="0" b="0"/>
                      </a:solidFill>
                    </a:lnT>
                    <a:lnB w="12700">
                      <a:solidFill>
                        <a:scrgbClr r="0" g="0" b="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433647"/>
                  </a:ext>
                </a:extLst>
              </a:tr>
              <a:tr h="26068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The British</a:t>
                      </a:r>
                      <a:r>
                        <a:rPr lang="en-GB" sz="1200" dirty="0"/>
                        <a:t>: uses a recipe metaphor</a:t>
                      </a:r>
                      <a:r>
                        <a:rPr lang="en-GB" sz="1200" baseline="0" dirty="0"/>
                        <a:t> to describe various ethnic groups that have shaped Britain.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</a:rPr>
                        <a:t>WHY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sng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Explaining “why” continued: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unpicking the writer’s choice of language or use of structural devices and what impact they have on the reader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265581"/>
                  </a:ext>
                </a:extLst>
              </a:tr>
              <a:tr h="22057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Two Scavengers in a truck</a:t>
                      </a:r>
                      <a:r>
                        <a:rPr lang="en-GB" sz="1200" dirty="0"/>
                        <a:t>: a contrast between two pairs to show the gap between rich and poor in America.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dirty="0">
                          <a:solidFill>
                            <a:srgbClr val="C00000"/>
                          </a:solidFill>
                        </a:rPr>
                        <a:t>WHY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sng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Explaining “why” continued: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noProof="0" dirty="0">
                          <a:solidFill>
                            <a:srgbClr val="C00000"/>
                          </a:solidFill>
                          <a:latin typeface="Calibri"/>
                        </a:rPr>
                        <a:t>what is the writer's message or moral?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946581"/>
                  </a:ext>
                </a:extLst>
              </a:tr>
              <a:tr h="409207"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Vocabulary and terminology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41783373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Extended</a:t>
                      </a:r>
                      <a:r>
                        <a:rPr lang="en-GB" sz="1200" b="1" baseline="0" dirty="0"/>
                        <a:t> m</a:t>
                      </a:r>
                      <a:r>
                        <a:rPr lang="en-GB" sz="1200" b="1" dirty="0"/>
                        <a:t>etaphor</a:t>
                      </a:r>
                      <a:r>
                        <a:rPr lang="en-GB" sz="1200" dirty="0"/>
                        <a:t>: a metaphor that is developed throughout a poem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Oxymoron</a:t>
                      </a:r>
                      <a:r>
                        <a:rPr lang="en-US" sz="1200" dirty="0"/>
                        <a:t>: contrasting words placed</a:t>
                      </a:r>
                      <a:r>
                        <a:rPr lang="en-US" sz="1200" baseline="0" dirty="0"/>
                        <a:t> next to each other for effect.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77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Semantic Field</a:t>
                      </a: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a group of words which are connected by an idea or theme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Propaganda</a:t>
                      </a: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biased or misleading information used to promote an idea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358065"/>
                  </a:ext>
                </a:extLst>
              </a:tr>
              <a:tr h="36094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Iambic pentameter</a:t>
                      </a:r>
                      <a:r>
                        <a:rPr lang="en-US" sz="1200" dirty="0"/>
                        <a:t>: a line of poetry which consists</a:t>
                      </a:r>
                      <a:r>
                        <a:rPr lang="en-US" sz="1200" baseline="0" dirty="0"/>
                        <a:t> of 10 syllables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Dramatic</a:t>
                      </a:r>
                      <a:r>
                        <a:rPr lang="en-US" sz="1200" b="1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monologue</a:t>
                      </a:r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: a poem in the form of a speech by one person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044315"/>
                  </a:ext>
                </a:extLst>
              </a:tr>
              <a:tr h="41107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200" b="1" dirty="0"/>
                        <a:t>Symbolism</a:t>
                      </a:r>
                      <a:r>
                        <a:rPr lang="en-GB" sz="1200" dirty="0"/>
                        <a:t>: an</a:t>
                      </a:r>
                      <a:r>
                        <a:rPr lang="en-GB" sz="1200" baseline="0" dirty="0"/>
                        <a:t> object is used to represent a bigger idea or theme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Perspective</a:t>
                      </a:r>
                      <a:r>
                        <a:rPr lang="en-US" sz="1200" dirty="0"/>
                        <a:t>: a point of view or way of looking at something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8643576"/>
                  </a:ext>
                </a:extLst>
              </a:tr>
              <a:tr h="33086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Enjambment</a:t>
                      </a:r>
                      <a:r>
                        <a:rPr lang="en-US" sz="1200" dirty="0"/>
                        <a:t>: no</a:t>
                      </a:r>
                      <a:r>
                        <a:rPr lang="en-US" sz="1200" baseline="0" dirty="0"/>
                        <a:t> punctuation is used at the end of a line of poetry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dirty="0"/>
                        <a:t>Caesura</a:t>
                      </a:r>
                      <a:r>
                        <a:rPr lang="en-US" sz="1200" dirty="0"/>
                        <a:t>: punctuation used to show a definite stop in the middle of a line of poetry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8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429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Dixon,R</dc:creator>
  <cp:lastModifiedBy>Dixon,R</cp:lastModifiedBy>
  <cp:revision>224</cp:revision>
  <dcterms:created xsi:type="dcterms:W3CDTF">2024-07-05T12:30:40Z</dcterms:created>
  <dcterms:modified xsi:type="dcterms:W3CDTF">2024-11-13T14:50:18Z</dcterms:modified>
</cp:coreProperties>
</file>