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19T11:19:45.896"/>
    </inkml:context>
    <inkml:brush xml:id="br0">
      <inkml:brushProperty name="width" value="0.035" units="cm"/>
      <inkml:brushProperty name="height" value="0.035" units="cm"/>
      <inkml:brushProperty name="ignorePressure" value="1"/>
    </inkml:brush>
  </inkml:definitions>
  <inkml:trace contextRef="#ctx0" brushRef="#br0">76 44,'-72'-42,"69"40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5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4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5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6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5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2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1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EAD060-3CE3-49CA-BB39-EBA0816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12112"/>
              </p:ext>
            </p:extLst>
          </p:nvPr>
        </p:nvGraphicFramePr>
        <p:xfrm>
          <a:off x="0" y="0"/>
          <a:ext cx="12186519" cy="68353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4088">
                  <a:extLst>
                    <a:ext uri="{9D8B030D-6E8A-4147-A177-3AD203B41FA5}">
                      <a16:colId xmlns:a16="http://schemas.microsoft.com/office/drawing/2014/main" val="2734151355"/>
                    </a:ext>
                  </a:extLst>
                </a:gridCol>
                <a:gridCol w="6092431">
                  <a:extLst>
                    <a:ext uri="{9D8B030D-6E8A-4147-A177-3AD203B41FA5}">
                      <a16:colId xmlns:a16="http://schemas.microsoft.com/office/drawing/2014/main" val="2183537053"/>
                    </a:ext>
                  </a:extLst>
                </a:gridCol>
              </a:tblGrid>
              <a:tr h="500978">
                <a:tc gridSpan="2">
                  <a:txBody>
                    <a:bodyPr/>
                    <a:lstStyle/>
                    <a:p>
                      <a:r>
                        <a:rPr lang="en-US" sz="1600" b="1" dirty="0"/>
                        <a:t>Gothic genre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Gothic fiction refers to a style of writing that is characterized by elements of fear, horror, death, and gloom.</a:t>
                      </a:r>
                      <a:endParaRPr lang="en-GB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7594"/>
                  </a:ext>
                </a:extLst>
              </a:tr>
              <a:tr h="343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Characters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Gothic conventions: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82621"/>
                  </a:ext>
                </a:extLst>
              </a:tr>
              <a:tr h="284870">
                <a:tc>
                  <a:txBody>
                    <a:bodyPr/>
                    <a:lstStyle/>
                    <a:p>
                      <a:r>
                        <a:rPr lang="en-GB" sz="1200" b="1" dirty="0"/>
                        <a:t>Count Dracula</a:t>
                      </a:r>
                      <a:r>
                        <a:rPr lang="en-GB" sz="1200" dirty="0"/>
                        <a:t>: An undead vampire who was created by Bram Stoker. He is considered the first stereotypical vampire to be created in fiction.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Conventions are the things that make up a genre – almost like ingredients in a recipe.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2315"/>
                  </a:ext>
                </a:extLst>
              </a:tr>
              <a:tr h="4911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The Tell Tale Heart narrator</a:t>
                      </a:r>
                      <a:r>
                        <a:rPr lang="en-GB" sz="1200" dirty="0"/>
                        <a:t>: This character is unnamed but is an example of an unreliable narrator who is paranoid and who eventually reveals his secrets to the crime he has committed.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Pathetic fallacy – When the weather sets the mood or tone.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800" b="0" dirty="0"/>
                        <a:t>Often with fog and storms.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Isolated locations, including abandoned places, often ruins and castles.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Supernatural creatures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Gloominess and darkness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Madness and paranoia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dirty="0"/>
                        <a:t>Lone protagonists.</a:t>
                      </a:r>
                      <a:endParaRPr lang="en-US" sz="1800" b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29917"/>
                  </a:ext>
                </a:extLst>
              </a:tr>
              <a:tr h="2707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Frankenstein’s Monster</a:t>
                      </a:r>
                      <a:r>
                        <a:rPr lang="en-GB" sz="1200" dirty="0"/>
                        <a:t>: A ‘monster’ who is brought to life from the dead body parts of multiple people. However, his creator is not so pleased with how he turns out!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295651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The Landlady</a:t>
                      </a:r>
                      <a:r>
                        <a:rPr lang="en-GB" sz="1200" dirty="0"/>
                        <a:t>: Another antagonist who appears pleasant at first until she poisons Billy Weaver.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4219"/>
                  </a:ext>
                </a:extLst>
              </a:tr>
              <a:tr h="32416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Billy Weaver</a:t>
                      </a:r>
                      <a:r>
                        <a:rPr lang="en-GB" sz="1200" dirty="0"/>
                        <a:t>: The protagonist in The Landlady, he is a naïve young man who goes to the Bed and Breakfast for a stay he’ll never forget.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914392"/>
                  </a:ext>
                </a:extLst>
              </a:tr>
              <a:tr h="48133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The Woman in Black</a:t>
                      </a:r>
                      <a:r>
                        <a:rPr lang="en-GB" sz="1200" dirty="0"/>
                        <a:t>: An antagonist who is a supernatural ghost which haunts the village.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265581"/>
                  </a:ext>
                </a:extLst>
              </a:tr>
              <a:tr h="383101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Vocabulary and terminology: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83373"/>
                  </a:ext>
                </a:extLst>
              </a:tr>
              <a:tr h="3438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Antagonist</a:t>
                      </a:r>
                      <a:r>
                        <a:rPr lang="en-GB" sz="1200" dirty="0"/>
                        <a:t>: the character who is against the protagonist.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Unreliable narrator: </a:t>
                      </a:r>
                      <a:r>
                        <a:rPr lang="en-GB" sz="1200" b="0" dirty="0"/>
                        <a:t>A narrator who is not trustworthy and often offers a biased view</a:t>
                      </a:r>
                      <a:r>
                        <a:rPr lang="en-GB" sz="1200" b="1" dirty="0"/>
                        <a:t>.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77936"/>
                  </a:ext>
                </a:extLst>
              </a:tr>
              <a:tr h="2848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Repetition</a:t>
                      </a:r>
                      <a:r>
                        <a:rPr lang="en-US" sz="1200" b="0" dirty="0"/>
                        <a:t>: When a word or phrase is repeated.</a:t>
                      </a:r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Protagonist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The main character in the story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358065"/>
                  </a:ext>
                </a:extLst>
              </a:tr>
              <a:tr h="2848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Genre</a:t>
                      </a:r>
                      <a:r>
                        <a:rPr lang="en-GB" sz="1200" dirty="0"/>
                        <a:t>: The style or category of a text, for example, horror, romance, crime, fantasy, etc.</a:t>
                      </a:r>
                      <a:endParaRPr lang="en-US" sz="1200" dirty="0"/>
                    </a:p>
                  </a:txBody>
                  <a:tcPr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Characterisation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The creation of a character including the internal and external description.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961917"/>
                  </a:ext>
                </a:extLst>
              </a:tr>
              <a:tr h="28090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Tension</a:t>
                      </a:r>
                      <a:r>
                        <a:rPr lang="en-GB" sz="1200" dirty="0"/>
                        <a:t>: </a:t>
                      </a:r>
                      <a:r>
                        <a:rPr lang="en-GB" sz="1200" b="0" dirty="0"/>
                        <a:t>When an anxious feeling is built as the reader waits for something to happen.</a:t>
                      </a:r>
                      <a:endParaRPr lang="en-US" sz="1200" b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Supernatural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Inhuman creatures or activity. For example, ghosts, demons, vampires and werewolves.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044315"/>
                  </a:ext>
                </a:extLst>
              </a:tr>
              <a:tr h="3831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Narrative perspective</a:t>
                      </a:r>
                      <a:r>
                        <a:rPr lang="en-GB" sz="1200" dirty="0"/>
                        <a:t>: The perspective a story is told from. For example 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or 3</a:t>
                      </a:r>
                      <a:r>
                        <a:rPr lang="en-GB" sz="1200" baseline="30000" dirty="0"/>
                        <a:t>rd</a:t>
                      </a:r>
                      <a:r>
                        <a:rPr lang="en-GB" sz="1200" dirty="0"/>
                        <a:t> person or an unreliable narrator.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Uncanny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When something is familiar yet unfamiliar at the same time. For example dolls are uncanny as they often look human but they aren’t.</a:t>
                      </a:r>
                      <a:endParaRPr lang="en-US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43576"/>
                  </a:ext>
                </a:extLst>
              </a:tr>
              <a:tr h="3831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Cliffhanger: </a:t>
                      </a:r>
                      <a:r>
                        <a:rPr lang="en-US" sz="1200" dirty="0"/>
                        <a:t>When the reader is left without knowing a vital piece of information, leaving them wanting to know more!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Foreshadowing: </a:t>
                      </a:r>
                      <a:r>
                        <a:rPr lang="en-US" sz="1200" dirty="0"/>
                        <a:t>When the writer hints to something which happens later in a text.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040586"/>
                  </a:ext>
                </a:extLst>
              </a:tr>
              <a:tr h="3831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Symbolism: </a:t>
                      </a:r>
                      <a:r>
                        <a:rPr lang="en-US" sz="1200" dirty="0"/>
                        <a:t>When an idea or object represents something else. For example, skulls often symbolize death or danger.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Pathetic fallacy: </a:t>
                      </a:r>
                      <a:r>
                        <a:rPr lang="en-GB" sz="1200" b="0" dirty="0"/>
                        <a:t>When the weather sets the mood or tone in a text.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127466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8FB79F-279C-BFBD-0139-6097EE4C8DE7}"/>
                  </a:ext>
                </a:extLst>
              </p14:cNvPr>
              <p14:cNvContentPartPr/>
              <p14:nvPr/>
            </p14:nvContentPartPr>
            <p14:xfrm>
              <a:off x="10858731" y="6356375"/>
              <a:ext cx="27720" cy="1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8FB79F-279C-BFBD-0139-6097EE4C8D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52611" y="6350255"/>
                <a:ext cx="39960" cy="2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948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Dixon,R</dc:creator>
  <cp:lastModifiedBy>Read,C</cp:lastModifiedBy>
  <cp:revision>249</cp:revision>
  <dcterms:created xsi:type="dcterms:W3CDTF">2024-07-05T12:30:40Z</dcterms:created>
  <dcterms:modified xsi:type="dcterms:W3CDTF">2024-12-19T11:30:08Z</dcterms:modified>
</cp:coreProperties>
</file>