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7A98EB-E54C-0DB5-6DD0-776786C884A1}" v="1874" dt="2024-12-16T17:48:09.7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ader,K" userId="S::k.reader@ormistonvictoryacademy.co.uk::c0e9126b-ef33-4a78-9908-6aeec9de0066" providerId="AD" clId="Web-{06C070FF-F66B-1C32-EB56-27AD3090D06C}"/>
    <pc:docChg chg="addSld delSld modSld">
      <pc:chgData name="Reader,K" userId="S::k.reader@ormistonvictoryacademy.co.uk::c0e9126b-ef33-4a78-9908-6aeec9de0066" providerId="AD" clId="Web-{06C070FF-F66B-1C32-EB56-27AD3090D06C}" dt="2024-12-10T14:46:34.381" v="87"/>
      <pc:docMkLst>
        <pc:docMk/>
      </pc:docMkLst>
      <pc:sldChg chg="del">
        <pc:chgData name="Reader,K" userId="S::k.reader@ormistonvictoryacademy.co.uk::c0e9126b-ef33-4a78-9908-6aeec9de0066" providerId="AD" clId="Web-{06C070FF-F66B-1C32-EB56-27AD3090D06C}" dt="2024-12-10T14:43:59.720" v="1"/>
        <pc:sldMkLst>
          <pc:docMk/>
          <pc:sldMk cId="109857222" sldId="256"/>
        </pc:sldMkLst>
      </pc:sldChg>
      <pc:sldChg chg="modSp add">
        <pc:chgData name="Reader,K" userId="S::k.reader@ormistonvictoryacademy.co.uk::c0e9126b-ef33-4a78-9908-6aeec9de0066" providerId="AD" clId="Web-{06C070FF-F66B-1C32-EB56-27AD3090D06C}" dt="2024-12-10T14:46:34.381" v="87"/>
        <pc:sldMkLst>
          <pc:docMk/>
          <pc:sldMk cId="729483973" sldId="257"/>
        </pc:sldMkLst>
        <pc:graphicFrameChg chg="mod modGraphic">
          <ac:chgData name="Reader,K" userId="S::k.reader@ormistonvictoryacademy.co.uk::c0e9126b-ef33-4a78-9908-6aeec9de0066" providerId="AD" clId="Web-{06C070FF-F66B-1C32-EB56-27AD3090D06C}" dt="2024-12-10T14:46:34.381" v="87"/>
          <ac:graphicFrameMkLst>
            <pc:docMk/>
            <pc:sldMk cId="729483973" sldId="257"/>
            <ac:graphicFrameMk id="4" creationId="{20EAD060-3CE3-49CA-BB39-EBA0816EC23A}"/>
          </ac:graphicFrameMkLst>
        </pc:graphicFrameChg>
      </pc:sldChg>
    </pc:docChg>
  </pc:docChgLst>
  <pc:docChgLst>
    <pc:chgData name="Reader,K" userId="S::k.reader@ormistonvictoryacademy.co.uk::c0e9126b-ef33-4a78-9908-6aeec9de0066" providerId="AD" clId="Web-{857A98EB-E54C-0DB5-6DD0-776786C884A1}"/>
    <pc:docChg chg="modSld">
      <pc:chgData name="Reader,K" userId="S::k.reader@ormistonvictoryacademy.co.uk::c0e9126b-ef33-4a78-9908-6aeec9de0066" providerId="AD" clId="Web-{857A98EB-E54C-0DB5-6DD0-776786C884A1}" dt="2024-12-16T17:48:09.736" v="1853"/>
      <pc:docMkLst>
        <pc:docMk/>
      </pc:docMkLst>
      <pc:sldChg chg="modSp">
        <pc:chgData name="Reader,K" userId="S::k.reader@ormistonvictoryacademy.co.uk::c0e9126b-ef33-4a78-9908-6aeec9de0066" providerId="AD" clId="Web-{857A98EB-E54C-0DB5-6DD0-776786C884A1}" dt="2024-12-16T17:48:09.736" v="1853"/>
        <pc:sldMkLst>
          <pc:docMk/>
          <pc:sldMk cId="729483973" sldId="257"/>
        </pc:sldMkLst>
        <pc:graphicFrameChg chg="mod modGraphic">
          <ac:chgData name="Reader,K" userId="S::k.reader@ormistonvictoryacademy.co.uk::c0e9126b-ef33-4a78-9908-6aeec9de0066" providerId="AD" clId="Web-{857A98EB-E54C-0DB5-6DD0-776786C884A1}" dt="2024-12-16T17:48:09.736" v="1853"/>
          <ac:graphicFrameMkLst>
            <pc:docMk/>
            <pc:sldMk cId="729483973" sldId="257"/>
            <ac:graphicFrameMk id="4" creationId="{20EAD060-3CE3-49CA-BB39-EBA0816EC23A}"/>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12/16/2024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12/16/2024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12/16/2024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litcharts.com/lit/salt-to-the-sea/characters/ingrid" TargetMode="External"/><Relationship Id="rId3" Type="http://schemas.openxmlformats.org/officeDocument/2006/relationships/hyperlink" Target="https://www.litcharts.com/lit/salt-to-the-sea/characters/emilia-stozek" TargetMode="External"/><Relationship Id="rId7" Type="http://schemas.openxmlformats.org/officeDocument/2006/relationships/hyperlink" Target="https://www.litcharts.com/lit/salt-to-the-sea/characters/eva" TargetMode="External"/><Relationship Id="rId2" Type="http://schemas.openxmlformats.org/officeDocument/2006/relationships/hyperlink" Target="https://www.litcharts.com/lit/salt-to-the-sea/characters/joana-vilkas" TargetMode="External"/><Relationship Id="rId1" Type="http://schemas.openxmlformats.org/officeDocument/2006/relationships/slideLayout" Target="../slideLayouts/slideLayout1.xml"/><Relationship Id="rId6" Type="http://schemas.openxmlformats.org/officeDocument/2006/relationships/hyperlink" Target="https://www.litcharts.com/lit/salt-to-the-sea/characters" TargetMode="External"/><Relationship Id="rId5" Type="http://schemas.openxmlformats.org/officeDocument/2006/relationships/hyperlink" Target="https://www.litcharts.com/lit/salt-to-the-sea/characters/alfred-frick" TargetMode="External"/><Relationship Id="rId4" Type="http://schemas.openxmlformats.org/officeDocument/2006/relationships/hyperlink" Target="https://www.litcharts.com/lit/salt-to-the-sea/characters/florian-bec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0EAD060-3CE3-49CA-BB39-EBA0816EC23A}"/>
              </a:ext>
            </a:extLst>
          </p:cNvPr>
          <p:cNvGraphicFramePr>
            <a:graphicFrameLocks noGrp="1"/>
          </p:cNvGraphicFramePr>
          <p:nvPr>
            <p:extLst>
              <p:ext uri="{D42A27DB-BD31-4B8C-83A1-F6EECF244321}">
                <p14:modId xmlns:p14="http://schemas.microsoft.com/office/powerpoint/2010/main" val="445197316"/>
              </p:ext>
            </p:extLst>
          </p:nvPr>
        </p:nvGraphicFramePr>
        <p:xfrm>
          <a:off x="-3110" y="-438"/>
          <a:ext cx="12186521" cy="6823903"/>
        </p:xfrm>
        <a:graphic>
          <a:graphicData uri="http://schemas.openxmlformats.org/drawingml/2006/table">
            <a:tbl>
              <a:tblPr bandRow="1">
                <a:tableStyleId>{5C22544A-7EE6-4342-B048-85BDC9FD1C3A}</a:tableStyleId>
              </a:tblPr>
              <a:tblGrid>
                <a:gridCol w="6045868">
                  <a:extLst>
                    <a:ext uri="{9D8B030D-6E8A-4147-A177-3AD203B41FA5}">
                      <a16:colId xmlns:a16="http://schemas.microsoft.com/office/drawing/2014/main" val="2734151355"/>
                    </a:ext>
                  </a:extLst>
                </a:gridCol>
                <a:gridCol w="6140653">
                  <a:extLst>
                    <a:ext uri="{9D8B030D-6E8A-4147-A177-3AD203B41FA5}">
                      <a16:colId xmlns:a16="http://schemas.microsoft.com/office/drawing/2014/main" val="2183537053"/>
                    </a:ext>
                  </a:extLst>
                </a:gridCol>
              </a:tblGrid>
              <a:tr h="360947">
                <a:tc gridSpan="2">
                  <a:txBody>
                    <a:bodyPr/>
                    <a:lstStyle/>
                    <a:p>
                      <a:r>
                        <a:rPr lang="en-US" b="1" dirty="0"/>
                        <a:t>Year 8 'Salt to the Sea' - </a:t>
                      </a:r>
                      <a:r>
                        <a:rPr lang="en-GB" sz="1800" b="1" i="0" u="none" strike="noStrike" noProof="0" dirty="0">
                          <a:solidFill>
                            <a:srgbClr val="000000"/>
                          </a:solidFill>
                          <a:latin typeface="Aptos"/>
                        </a:rPr>
                        <a:t>Explore multiple narrative perspectives in a novel.</a:t>
                      </a:r>
                    </a:p>
                  </a:txBody>
                  <a:tcPr>
                    <a:lnL w="12700">
                      <a:solidFill>
                        <a:schemeClr val="tx1"/>
                      </a:solidFill>
                    </a:lnL>
                    <a:lnR w="12700">
                      <a:solidFill>
                        <a:schemeClr val="tx1"/>
                      </a:solidFill>
                    </a:lnR>
                    <a:lnT w="12700">
                      <a:solidFill>
                        <a:schemeClr val="tx1"/>
                      </a:solidFill>
                    </a:lnT>
                    <a:lnB w="12700">
                      <a:solidFill>
                        <a:schemeClr val="tx1"/>
                      </a:solidFill>
                    </a:lnB>
                    <a:noFill/>
                  </a:tcPr>
                </a:tc>
                <a:tc hMerge="1">
                  <a:txBody>
                    <a:bodyPr/>
                    <a:lstStyle/>
                    <a:p>
                      <a:endParaRPr lang="en-US"/>
                    </a:p>
                  </a:txBody>
                  <a:tcPr/>
                </a:tc>
                <a:extLst>
                  <a:ext uri="{0D108BD9-81ED-4DB2-BD59-A6C34878D82A}">
                    <a16:rowId xmlns:a16="http://schemas.microsoft.com/office/drawing/2014/main" val="286627594"/>
                  </a:ext>
                </a:extLst>
              </a:tr>
              <a:tr h="3007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Characters</a:t>
                      </a:r>
                      <a:endParaRPr lang="en-GB" sz="1400" b="1">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solidFill>
                      <a:schemeClr val="bg1">
                        <a:lumMod val="95000"/>
                      </a:schemeClr>
                    </a:solidFill>
                  </a:tcPr>
                </a:tc>
                <a:tc>
                  <a:txBody>
                    <a:bodyPr/>
                    <a:lstStyle/>
                    <a:p>
                      <a:pPr lvl="0">
                        <a:buNone/>
                      </a:pPr>
                      <a:r>
                        <a:rPr lang="en-US" sz="1400" b="1" dirty="0">
                          <a:solidFill>
                            <a:schemeClr val="tx1"/>
                          </a:solidFill>
                        </a:rPr>
                        <a:t>Plot</a:t>
                      </a:r>
                      <a:endParaRPr lang="en-GB" sz="1400" b="1">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solidFill>
                      <a:schemeClr val="bg1">
                        <a:lumMod val="95000"/>
                      </a:schemeClr>
                    </a:solidFill>
                  </a:tcPr>
                </a:tc>
                <a:extLst>
                  <a:ext uri="{0D108BD9-81ED-4DB2-BD59-A6C34878D82A}">
                    <a16:rowId xmlns:a16="http://schemas.microsoft.com/office/drawing/2014/main" val="62782621"/>
                  </a:ext>
                </a:extLst>
              </a:tr>
              <a:tr h="299582">
                <a:tc>
                  <a:txBody>
                    <a:bodyPr/>
                    <a:lstStyle/>
                    <a:p>
                      <a:pPr lvl="0" algn="l">
                        <a:lnSpc>
                          <a:spcPct val="100000"/>
                        </a:lnSpc>
                        <a:spcBef>
                          <a:spcPts val="0"/>
                        </a:spcBef>
                        <a:spcAft>
                          <a:spcPts val="0"/>
                        </a:spcAft>
                        <a:buNone/>
                      </a:pPr>
                      <a:r>
                        <a:rPr lang="en-US" sz="1100" b="1" i="0" dirty="0">
                          <a:solidFill>
                            <a:srgbClr val="1E1D1D"/>
                          </a:solidFill>
                        </a:rPr>
                        <a:t>Joana Vilkas: </a:t>
                      </a:r>
                      <a:r>
                        <a:rPr lang="en-US" sz="1100" b="0" i="0" u="none" strike="noStrike" noProof="0" dirty="0">
                          <a:solidFill>
                            <a:srgbClr val="1E1D1D"/>
                          </a:solidFill>
                        </a:rPr>
                        <a:t>Joana is a kind and highly skilled nurse. She fled her home country of Lithuania with her family in 1941. Because her mother’s family has German roots, the Nazis allowed her to repatriate to Germany, and she went to work as a surgeon’s assistant in East Prussia. She does her very best to always help others, mainly with her skills in nursing. She also feels enormous guilt for leaving her family behind.</a:t>
                      </a:r>
                      <a:endParaRPr lang="en-US" sz="1100"/>
                    </a:p>
                  </a:txBody>
                  <a:tcPr>
                    <a:lnL w="12700">
                      <a:solidFill>
                        <a:schemeClr val="tx1"/>
                      </a:solidFill>
                    </a:lnL>
                    <a:lnR w="12700">
                      <a:solidFill>
                        <a:schemeClr val="tx1"/>
                      </a:solidFill>
                    </a:lnR>
                    <a:lnT w="12700">
                      <a:solidFill>
                        <a:schemeClr val="tx1"/>
                      </a:solidFill>
                    </a:lnT>
                    <a:lnB w="12700">
                      <a:solidFill>
                        <a:schemeClr val="tx1"/>
                      </a:solidFill>
                    </a:lnB>
                    <a:noFill/>
                  </a:tcPr>
                </a:tc>
                <a:tc rowSpan="4">
                  <a:txBody>
                    <a:bodyPr/>
                    <a:lstStyle/>
                    <a:p>
                      <a:pPr lvl="0" algn="l">
                        <a:lnSpc>
                          <a:spcPct val="100000"/>
                        </a:lnSpc>
                        <a:spcBef>
                          <a:spcPts val="0"/>
                        </a:spcBef>
                        <a:spcAft>
                          <a:spcPts val="0"/>
                        </a:spcAft>
                        <a:buNone/>
                      </a:pPr>
                      <a:r>
                        <a:rPr lang="en-US" sz="1100" b="0" i="1" u="none" strike="noStrike" kern="1200" cap="none" spc="0" normalizeH="0" baseline="0" noProof="0" dirty="0">
                          <a:ln>
                            <a:noFill/>
                          </a:ln>
                          <a:solidFill>
                            <a:srgbClr val="000000"/>
                          </a:solidFill>
                          <a:effectLst/>
                          <a:uLnTx/>
                          <a:uFillTx/>
                        </a:rPr>
                        <a:t>Salt to the Sea</a:t>
                      </a:r>
                      <a:r>
                        <a:rPr lang="en-US" sz="1100" b="0" i="0" u="none" strike="noStrike" kern="1200" cap="none" spc="0" normalizeH="0" baseline="0" noProof="0" dirty="0">
                          <a:ln>
                            <a:noFill/>
                          </a:ln>
                          <a:solidFill>
                            <a:srgbClr val="000000"/>
                          </a:solidFill>
                          <a:effectLst/>
                          <a:uLnTx/>
                          <a:uFillTx/>
                        </a:rPr>
                        <a:t> takes place in January 1945, during the final days of WWII. The Allied forces are gaining ground both to the west and the east, and so German civilians are evacuating, fleeing violence and running towards the Baltic Sea where the German navy will transport them to safety.</a:t>
                      </a:r>
                      <a:endParaRPr lang="en-US" sz="1100" dirty="0"/>
                    </a:p>
                    <a:p>
                      <a:pPr lvl="0" algn="l">
                        <a:lnSpc>
                          <a:spcPct val="100000"/>
                        </a:lnSpc>
                        <a:spcBef>
                          <a:spcPts val="0"/>
                        </a:spcBef>
                        <a:spcAft>
                          <a:spcPts val="0"/>
                        </a:spcAft>
                        <a:buNone/>
                      </a:pPr>
                      <a:r>
                        <a:rPr lang="en-US" sz="1100" b="0" i="0" u="none" strike="noStrike" kern="1200" cap="none" spc="0" normalizeH="0" baseline="0" noProof="0" dirty="0">
                          <a:ln>
                            <a:noFill/>
                          </a:ln>
                          <a:solidFill>
                            <a:srgbClr val="000000"/>
                          </a:solidFill>
                          <a:effectLst/>
                          <a:uLnTx/>
                          <a:uFillTx/>
                        </a:rPr>
                        <a:t>The story is told from four points of view: </a:t>
                      </a:r>
                      <a:r>
                        <a:rPr lang="en-US" sz="1100" b="0" i="0" u="none" strike="noStrike" kern="1200" cap="none" spc="0" normalizeH="0" baseline="0" noProof="0" dirty="0">
                          <a:ln>
                            <a:noFill/>
                          </a:ln>
                          <a:solidFill>
                            <a:srgbClr val="000000"/>
                          </a:solidFill>
                          <a:effectLst/>
                          <a:uLnTx/>
                          <a:uFillTx/>
                          <a:hlinkClick r:id="rId2"/>
                        </a:rPr>
                        <a:t>Joana</a:t>
                      </a:r>
                      <a:r>
                        <a:rPr lang="en-US" sz="1100" b="0" i="0" u="none" strike="noStrike" kern="1200" cap="none" spc="0" normalizeH="0" baseline="0" noProof="0" dirty="0">
                          <a:ln>
                            <a:noFill/>
                          </a:ln>
                          <a:solidFill>
                            <a:srgbClr val="000000"/>
                          </a:solidFill>
                          <a:effectLst/>
                          <a:uLnTx/>
                          <a:uFillTx/>
                        </a:rPr>
                        <a:t>, </a:t>
                      </a:r>
                      <a:r>
                        <a:rPr lang="en-US" sz="1100" b="0" i="0" u="none" strike="noStrike" kern="1200" cap="none" spc="0" normalizeH="0" baseline="0" noProof="0" dirty="0">
                          <a:ln>
                            <a:noFill/>
                          </a:ln>
                          <a:solidFill>
                            <a:srgbClr val="000000"/>
                          </a:solidFill>
                          <a:effectLst/>
                          <a:uLnTx/>
                          <a:uFillTx/>
                          <a:hlinkClick r:id="rId3"/>
                        </a:rPr>
                        <a:t>Emilia</a:t>
                      </a:r>
                      <a:r>
                        <a:rPr lang="en-US" sz="1100" b="0" i="0" u="none" strike="noStrike" kern="1200" cap="none" spc="0" normalizeH="0" baseline="0" noProof="0" dirty="0">
                          <a:ln>
                            <a:noFill/>
                          </a:ln>
                          <a:solidFill>
                            <a:srgbClr val="000000"/>
                          </a:solidFill>
                          <a:effectLst/>
                          <a:uLnTx/>
                          <a:uFillTx/>
                        </a:rPr>
                        <a:t>, </a:t>
                      </a:r>
                      <a:r>
                        <a:rPr lang="en-US" sz="1100" b="0" i="0" u="none" strike="noStrike" kern="1200" cap="none" spc="0" normalizeH="0" baseline="0" noProof="0" dirty="0">
                          <a:ln>
                            <a:noFill/>
                          </a:ln>
                          <a:solidFill>
                            <a:srgbClr val="000000"/>
                          </a:solidFill>
                          <a:effectLst/>
                          <a:uLnTx/>
                          <a:uFillTx/>
                          <a:hlinkClick r:id="rId4"/>
                        </a:rPr>
                        <a:t>Florian</a:t>
                      </a:r>
                      <a:r>
                        <a:rPr lang="en-US" sz="1100" b="0" i="0" u="none" strike="noStrike" kern="1200" cap="none" spc="0" normalizeH="0" baseline="0" noProof="0" dirty="0">
                          <a:ln>
                            <a:noFill/>
                          </a:ln>
                          <a:solidFill>
                            <a:srgbClr val="000000"/>
                          </a:solidFill>
                          <a:effectLst/>
                          <a:uLnTx/>
                          <a:uFillTx/>
                        </a:rPr>
                        <a:t> and </a:t>
                      </a:r>
                      <a:r>
                        <a:rPr lang="en-US" sz="1100" b="0" i="0" u="none" strike="noStrike" kern="1200" cap="none" spc="0" normalizeH="0" baseline="0" noProof="0" dirty="0">
                          <a:ln>
                            <a:noFill/>
                          </a:ln>
                          <a:solidFill>
                            <a:srgbClr val="000000"/>
                          </a:solidFill>
                          <a:effectLst/>
                          <a:uLnTx/>
                          <a:uFillTx/>
                          <a:hlinkClick r:id="rId5"/>
                        </a:rPr>
                        <a:t>Alfred</a:t>
                      </a:r>
                      <a:r>
                        <a:rPr lang="en-US" sz="1100" b="0" i="0" u="none" strike="noStrike" kern="1200" cap="none" spc="0" normalizeH="0" baseline="0" noProof="0" dirty="0">
                          <a:ln>
                            <a:noFill/>
                          </a:ln>
                          <a:solidFill>
                            <a:srgbClr val="000000"/>
                          </a:solidFill>
                          <a:effectLst/>
                          <a:uLnTx/>
                          <a:uFillTx/>
                        </a:rPr>
                        <a:t>. Emilia meets Florian in a potato cellar, where he saves her from a Soviet soldier. That evening, the two hide out in a barn, where they meet Joana and her fellow travelers—</a:t>
                      </a:r>
                      <a:r>
                        <a:rPr lang="en-US" sz="1100" b="0" i="0" u="none" strike="noStrike" kern="1200" cap="none" spc="0" normalizeH="0" baseline="0" noProof="0" dirty="0">
                          <a:ln>
                            <a:noFill/>
                          </a:ln>
                          <a:solidFill>
                            <a:srgbClr val="000000"/>
                          </a:solidFill>
                          <a:effectLst/>
                          <a:uLnTx/>
                          <a:uFillTx/>
                          <a:hlinkClick r:id="rId6"/>
                        </a:rPr>
                        <a:t>Klaus</a:t>
                      </a:r>
                      <a:r>
                        <a:rPr lang="en-US" sz="1100" b="0" i="0" u="none" strike="noStrike" kern="1200" cap="none" spc="0" normalizeH="0" baseline="0" noProof="0" dirty="0">
                          <a:ln>
                            <a:noFill/>
                          </a:ln>
                          <a:solidFill>
                            <a:srgbClr val="000000"/>
                          </a:solidFill>
                          <a:effectLst/>
                          <a:uLnTx/>
                          <a:uFillTx/>
                        </a:rPr>
                        <a:t>, </a:t>
                      </a:r>
                      <a:r>
                        <a:rPr lang="en-US" sz="1100" b="0" i="0" u="none" strike="noStrike" kern="1200" cap="none" spc="0" normalizeH="0" baseline="0" noProof="0" dirty="0">
                          <a:ln>
                            <a:noFill/>
                          </a:ln>
                          <a:solidFill>
                            <a:srgbClr val="000000"/>
                          </a:solidFill>
                          <a:effectLst/>
                          <a:uLnTx/>
                          <a:uFillTx/>
                          <a:hlinkClick r:id="rId7"/>
                        </a:rPr>
                        <a:t>Eva</a:t>
                      </a:r>
                      <a:r>
                        <a:rPr lang="en-US" sz="1100" b="0" i="0" u="none" strike="noStrike" kern="1200" cap="none" spc="0" normalizeH="0" baseline="0" noProof="0" dirty="0">
                          <a:ln>
                            <a:noFill/>
                          </a:ln>
                          <a:solidFill>
                            <a:srgbClr val="000000"/>
                          </a:solidFill>
                          <a:effectLst/>
                          <a:uLnTx/>
                          <a:uFillTx/>
                        </a:rPr>
                        <a:t>, </a:t>
                      </a:r>
                      <a:r>
                        <a:rPr lang="en-US" sz="1100" b="0" i="0" u="none" strike="noStrike" kern="1200" cap="none" spc="0" normalizeH="0" baseline="0" noProof="0" dirty="0">
                          <a:ln>
                            <a:noFill/>
                          </a:ln>
                          <a:solidFill>
                            <a:srgbClr val="000000"/>
                          </a:solidFill>
                          <a:effectLst/>
                          <a:uLnTx/>
                          <a:uFillTx/>
                          <a:hlinkClick r:id="rId8"/>
                        </a:rPr>
                        <a:t>Ingrid</a:t>
                      </a:r>
                      <a:r>
                        <a:rPr lang="en-US" sz="1100" b="0" i="0" u="none" strike="noStrike" kern="1200" cap="none" spc="0" normalizeH="0" baseline="0" noProof="0" dirty="0">
                          <a:ln>
                            <a:noFill/>
                          </a:ln>
                          <a:solidFill>
                            <a:srgbClr val="000000"/>
                          </a:solidFill>
                          <a:effectLst/>
                          <a:uLnTx/>
                          <a:uFillTx/>
                        </a:rPr>
                        <a:t>, and a man called “the Shoe Poet.” Joana examines Emilia and realizes that she’s almost nine months pregnant. Emilia says that the father of her child is a man named </a:t>
                      </a:r>
                      <a:r>
                        <a:rPr lang="en-US" sz="1100" b="0" i="0" u="none" strike="noStrike" kern="1200" cap="none" spc="0" normalizeH="0" baseline="0" noProof="0" dirty="0">
                          <a:ln>
                            <a:noFill/>
                          </a:ln>
                          <a:solidFill>
                            <a:srgbClr val="000000"/>
                          </a:solidFill>
                          <a:effectLst/>
                          <a:uLnTx/>
                          <a:uFillTx/>
                          <a:hlinkClick r:id="rId6"/>
                        </a:rPr>
                        <a:t>August</a:t>
                      </a:r>
                      <a:r>
                        <a:rPr lang="en-US" sz="1100" b="0" i="0" u="none" strike="noStrike" kern="1200" cap="none" spc="0" normalizeH="0" baseline="0" noProof="0" dirty="0">
                          <a:ln>
                            <a:noFill/>
                          </a:ln>
                          <a:solidFill>
                            <a:srgbClr val="000000"/>
                          </a:solidFill>
                          <a:effectLst/>
                          <a:uLnTx/>
                          <a:uFillTx/>
                        </a:rPr>
                        <a:t>, whom she loves and is on her way to meet.</a:t>
                      </a:r>
                      <a:endParaRPr lang="en-US" sz="1100"/>
                    </a:p>
                    <a:p>
                      <a:pPr lvl="0" algn="l">
                        <a:lnSpc>
                          <a:spcPct val="100000"/>
                        </a:lnSpc>
                        <a:spcBef>
                          <a:spcPts val="0"/>
                        </a:spcBef>
                        <a:spcAft>
                          <a:spcPts val="0"/>
                        </a:spcAft>
                        <a:buNone/>
                      </a:pPr>
                      <a:r>
                        <a:rPr lang="en-US" sz="1100" b="0" i="0" u="none" strike="noStrike" kern="1200" cap="none" spc="0" normalizeH="0" baseline="0" noProof="0" dirty="0">
                          <a:ln>
                            <a:noFill/>
                          </a:ln>
                          <a:solidFill>
                            <a:srgbClr val="000000"/>
                          </a:solidFill>
                          <a:effectLst/>
                          <a:uLnTx/>
                          <a:uFillTx/>
                        </a:rPr>
                        <a:t>After a long journey and much suffering, the group manage to hitch a ride to </a:t>
                      </a:r>
                      <a:r>
                        <a:rPr lang="en-US" sz="1100" b="0" i="0" u="none" strike="noStrike" kern="1200" cap="none" spc="0" normalizeH="0" baseline="0" noProof="0" err="1">
                          <a:ln>
                            <a:noFill/>
                          </a:ln>
                          <a:solidFill>
                            <a:srgbClr val="000000"/>
                          </a:solidFill>
                          <a:effectLst/>
                          <a:uLnTx/>
                          <a:uFillTx/>
                        </a:rPr>
                        <a:t>Gotenhafen</a:t>
                      </a:r>
                      <a:r>
                        <a:rPr lang="en-US" sz="1100" b="0" i="0" u="none" strike="noStrike" kern="1200" cap="none" spc="0" normalizeH="0" baseline="0" noProof="0" dirty="0">
                          <a:ln>
                            <a:noFill/>
                          </a:ln>
                          <a:solidFill>
                            <a:srgbClr val="000000"/>
                          </a:solidFill>
                          <a:effectLst/>
                          <a:uLnTx/>
                          <a:uFillTx/>
                        </a:rPr>
                        <a:t> where they meet Alfred. Joanna starts to work as a nurse. Emilia goes into </a:t>
                      </a:r>
                      <a:r>
                        <a:rPr lang="en-US" sz="1100" b="0" i="0" u="none" strike="noStrike" kern="1200" cap="none" spc="0" normalizeH="0" baseline="0" noProof="0" err="1">
                          <a:ln>
                            <a:noFill/>
                          </a:ln>
                          <a:solidFill>
                            <a:srgbClr val="000000"/>
                          </a:solidFill>
                          <a:effectLst/>
                          <a:uLnTx/>
                          <a:uFillTx/>
                        </a:rPr>
                        <a:t>labour</a:t>
                      </a:r>
                      <a:r>
                        <a:rPr lang="en-US" sz="1100" b="0" i="0" u="none" strike="noStrike" kern="1200" cap="none" spc="0" normalizeH="0" baseline="0" noProof="0" dirty="0">
                          <a:ln>
                            <a:noFill/>
                          </a:ln>
                          <a:solidFill>
                            <a:srgbClr val="000000"/>
                          </a:solidFill>
                          <a:effectLst/>
                          <a:uLnTx/>
                          <a:uFillTx/>
                        </a:rPr>
                        <a:t> and reveals that her she was attacked.  </a:t>
                      </a:r>
                      <a:endParaRPr lang="en-US" sz="1100"/>
                    </a:p>
                    <a:p>
                      <a:pPr lvl="0" algn="l">
                        <a:lnSpc>
                          <a:spcPct val="100000"/>
                        </a:lnSpc>
                        <a:spcBef>
                          <a:spcPts val="0"/>
                        </a:spcBef>
                        <a:spcAft>
                          <a:spcPts val="0"/>
                        </a:spcAft>
                        <a:buNone/>
                      </a:pPr>
                      <a:r>
                        <a:rPr lang="en-US" sz="1100" b="0" i="0" u="none" strike="noStrike" kern="1200" cap="none" spc="0" normalizeH="0" baseline="0" noProof="0" dirty="0">
                          <a:ln>
                            <a:noFill/>
                          </a:ln>
                          <a:solidFill>
                            <a:srgbClr val="000000"/>
                          </a:solidFill>
                          <a:effectLst/>
                          <a:uLnTx/>
                          <a:uFillTx/>
                        </a:rPr>
                        <a:t>Two days after boarding the </a:t>
                      </a:r>
                      <a:r>
                        <a:rPr lang="en-US" sz="1100" b="0" i="1" u="none" strike="noStrike" kern="1200" cap="none" spc="0" normalizeH="0" baseline="0" noProof="0" dirty="0">
                          <a:ln>
                            <a:noFill/>
                          </a:ln>
                          <a:solidFill>
                            <a:srgbClr val="000000"/>
                          </a:solidFill>
                          <a:effectLst/>
                          <a:uLnTx/>
                          <a:uFillTx/>
                        </a:rPr>
                        <a:t>Wilhelm Gustloff</a:t>
                      </a:r>
                      <a:r>
                        <a:rPr lang="en-US" sz="1100" b="0" i="0" u="none" strike="noStrike" kern="1200" cap="none" spc="0" normalizeH="0" baseline="0" noProof="0" dirty="0">
                          <a:ln>
                            <a:noFill/>
                          </a:ln>
                          <a:solidFill>
                            <a:srgbClr val="000000"/>
                          </a:solidFill>
                          <a:effectLst/>
                          <a:uLnTx/>
                          <a:uFillTx/>
                        </a:rPr>
                        <a:t>, it sets sail, but Allied torpedoes pierce the hull, and the ship begins to sink. Joanna, Klaus, Florian and Halinka make it onto a lifeboat, but Emilia and Alfred only manage to get onto a raft. Emilia gives her baby to Florian and Joanna, asking them to look after her. Emilia and Alfred die in the water, but Joana and Florian survive and bring up Emilia’s child. </a:t>
                      </a:r>
                      <a:endParaRPr lang="en-US" sz="1100"/>
                    </a:p>
                    <a:p>
                      <a:pPr lvl="0" algn="l">
                        <a:lnSpc>
                          <a:spcPct val="100000"/>
                        </a:lnSpc>
                        <a:spcBef>
                          <a:spcPts val="0"/>
                        </a:spcBef>
                        <a:spcAft>
                          <a:spcPts val="0"/>
                        </a:spcAft>
                        <a:buNone/>
                      </a:pPr>
                      <a:r>
                        <a:rPr lang="en-US" sz="1100" b="0" i="0" u="none" strike="noStrike" kern="1200" cap="none" spc="0" normalizeH="0" baseline="0" noProof="0" dirty="0">
                          <a:ln>
                            <a:noFill/>
                          </a:ln>
                          <a:solidFill>
                            <a:srgbClr val="000000"/>
                          </a:solidFill>
                          <a:effectLst/>
                          <a:uLnTx/>
                          <a:uFillTx/>
                        </a:rPr>
                        <a:t>Years later, Florian receives a letter from a lady who found Emilia’s body washed up on the shore. She buried it and hopes that she is at peace. We find out that Emilia joined her family in the afterlife. </a:t>
                      </a:r>
                      <a:endParaRPr lang="en-US" sz="1100" dirty="0"/>
                    </a:p>
                  </a:txBody>
                  <a:tcPr>
                    <a:lnL w="12700">
                      <a:solidFill>
                        <a:schemeClr val="tx1"/>
                      </a:solidFill>
                    </a:lnL>
                    <a:lnR w="12700">
                      <a:solidFill>
                        <a:schemeClr val="tx1"/>
                      </a:solidFill>
                    </a:lnR>
                    <a:lnT w="12700">
                      <a:solidFill>
                        <a:schemeClr val="tx1"/>
                      </a:solidFill>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77472315"/>
                  </a:ext>
                </a:extLst>
              </a:tr>
              <a:tr h="322625">
                <a:tc>
                  <a:txBody>
                    <a:bodyPr/>
                    <a:lstStyle/>
                    <a:p>
                      <a:pPr lvl="0" algn="l">
                        <a:lnSpc>
                          <a:spcPct val="100000"/>
                        </a:lnSpc>
                        <a:spcBef>
                          <a:spcPts val="0"/>
                        </a:spcBef>
                        <a:spcAft>
                          <a:spcPts val="0"/>
                        </a:spcAft>
                        <a:buNone/>
                      </a:pPr>
                      <a:r>
                        <a:rPr lang="en-US" sz="1100" b="1" i="0" dirty="0">
                          <a:solidFill>
                            <a:srgbClr val="1E1D1D"/>
                          </a:solidFill>
                        </a:rPr>
                        <a:t>Florian Beck: </a:t>
                      </a:r>
                      <a:r>
                        <a:rPr lang="en-US" sz="1100" b="0" i="0" u="none" strike="noStrike" noProof="0" dirty="0">
                          <a:solidFill>
                            <a:srgbClr val="1E1D1D"/>
                          </a:solidFill>
                        </a:rPr>
                        <a:t>Florian is a talented young restoration artist from East Prussia. He worked for the Nazis restoring European paintings. When he realizes the Nazis stole the art, he decides to take revenge by stealing the amber swan, Hitler's favorite piece from the Amber Room. Florian acts deceitfully and believes he is on a mission with this stolen piece of art. Later in the book, he shows himself as a kindhearted person and realizes that his act of revenge was pointless.</a:t>
                      </a:r>
                      <a:endParaRPr lang="en-US" sz="1100"/>
                    </a:p>
                  </a:txBody>
                  <a:tcPr>
                    <a:lnL w="12700">
                      <a:solidFill>
                        <a:schemeClr val="tx1"/>
                      </a:solidFill>
                    </a:lnL>
                    <a:lnR w="12700">
                      <a:solidFill>
                        <a:schemeClr val="tx1"/>
                      </a:solidFill>
                    </a:lnR>
                    <a:lnT w="12700">
                      <a:solidFill>
                        <a:schemeClr val="tx1"/>
                      </a:solidFill>
                    </a:lnT>
                    <a:lnB w="12700" cap="flat" cmpd="sng" algn="ctr">
                      <a:solidFill>
                        <a:scrgbClr r="0" g="0" b="0"/>
                      </a:solidFill>
                      <a:prstDash val="solid"/>
                      <a:round/>
                      <a:headEnd type="none" w="med" len="med"/>
                      <a:tailEnd type="none" w="med" len="med"/>
                    </a:lnB>
                    <a:noFill/>
                  </a:tcPr>
                </a:tc>
                <a:tc vMerge="1">
                  <a:txBody>
                    <a:bodyPr/>
                    <a:lstStyle/>
                    <a:p>
                      <a:endParaRPr lang="en-US"/>
                    </a:p>
                  </a:txBody>
                  <a:tcPr>
                    <a:lnL w="12700">
                      <a:solidFill>
                        <a:scrgbClr r="0" g="0" b="0"/>
                      </a:solidFill>
                    </a:lnL>
                    <a:lnR w="12700">
                      <a:solidFill>
                        <a:scrgbClr r="0" g="0" b="0"/>
                      </a:solidFill>
                    </a:lnR>
                    <a:lnT w="12700">
                      <a:solidFill>
                        <a:scrgbClr r="0" g="0" b="0"/>
                      </a:solidFill>
                    </a:lnT>
                    <a:lnB w="12700">
                      <a:solidFill>
                        <a:scrgbClr r="0" g="0" b="0"/>
                      </a:solidFill>
                    </a:lnB>
                    <a:noFill/>
                  </a:tcPr>
                </a:tc>
                <a:extLst>
                  <a:ext uri="{0D108BD9-81ED-4DB2-BD59-A6C34878D82A}">
                    <a16:rowId xmlns:a16="http://schemas.microsoft.com/office/drawing/2014/main" val="3820329917"/>
                  </a:ext>
                </a:extLst>
              </a:tr>
              <a:tr h="601578">
                <a:tc>
                  <a:txBody>
                    <a:bodyPr/>
                    <a:lstStyle/>
                    <a:p>
                      <a:pPr lvl="0" algn="l">
                        <a:lnSpc>
                          <a:spcPct val="100000"/>
                        </a:lnSpc>
                        <a:spcBef>
                          <a:spcPts val="0"/>
                        </a:spcBef>
                        <a:spcAft>
                          <a:spcPts val="0"/>
                        </a:spcAft>
                        <a:buNone/>
                      </a:pPr>
                      <a:r>
                        <a:rPr lang="en-US" sz="1100" b="1" i="0" dirty="0">
                          <a:solidFill>
                            <a:srgbClr val="1E1D1D"/>
                          </a:solidFill>
                        </a:rPr>
                        <a:t>Emilia Stozek: </a:t>
                      </a:r>
                      <a:r>
                        <a:rPr lang="en-US" sz="1100" b="0" i="0" u="none" strike="noStrike" noProof="0" dirty="0">
                          <a:solidFill>
                            <a:srgbClr val="1E1D1D"/>
                          </a:solidFill>
                        </a:rPr>
                        <a:t>One of the four narrators, Emilia is a fifteen-year-old girl from Lwów, in southeastern Poland. Emilia’s father sent her to safety to the Kleist’s farm in East Prussia. There she became pregnant. Emilia is a highly perceptive, intuitive young woman who feels deeply connected to nature.</a:t>
                      </a:r>
                      <a:endParaRPr lang="en-US" sz="110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vMerge="1">
                  <a:txBody>
                    <a:bodyPr/>
                    <a:lstStyle/>
                    <a:p>
                      <a:pPr lvl="0">
                        <a:buNone/>
                      </a:pPr>
                      <a:endParaRPr lang="en-GB" dirty="0"/>
                    </a:p>
                  </a:txBody>
                  <a:tcPr>
                    <a:lnL w="12700" cap="flat" cmpd="sng" algn="ctr">
                      <a:solidFill>
                        <a:scrgbClr r="0" g="0" b="0"/>
                      </a:solidFill>
                      <a:prstDash val="solid"/>
                      <a:round/>
                      <a:headEnd type="none" w="med" len="med"/>
                      <a:tailEnd type="none" w="med" len="med"/>
                    </a:lnL>
                    <a:lnR w="12700">
                      <a:solidFill>
                        <a:schemeClr val="tx1"/>
                      </a:solidFill>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6295651"/>
                  </a:ext>
                </a:extLst>
              </a:tr>
              <a:tr h="772026">
                <a:tc>
                  <a:txBody>
                    <a:bodyPr/>
                    <a:lstStyle/>
                    <a:p>
                      <a:pPr lvl="0" algn="l">
                        <a:lnSpc>
                          <a:spcPct val="100000"/>
                        </a:lnSpc>
                        <a:spcBef>
                          <a:spcPts val="0"/>
                        </a:spcBef>
                        <a:spcAft>
                          <a:spcPts val="0"/>
                        </a:spcAft>
                        <a:buNone/>
                      </a:pPr>
                      <a:r>
                        <a:rPr lang="en-US" sz="1100" b="1" i="0" dirty="0">
                          <a:solidFill>
                            <a:srgbClr val="1E1D1D"/>
                          </a:solidFill>
                        </a:rPr>
                        <a:t>Alfred Frick:</a:t>
                      </a:r>
                      <a:r>
                        <a:rPr lang="en-US" sz="1100" b="0" i="0" u="none" strike="noStrike" noProof="0" dirty="0">
                          <a:solidFill>
                            <a:srgbClr val="1E1D1D"/>
                          </a:solidFill>
                        </a:rPr>
                        <a:t> Alfred is an unpopular German sailor assigned to the port of </a:t>
                      </a:r>
                      <a:r>
                        <a:rPr lang="en-US" sz="1100" b="0" i="0" u="none" strike="noStrike" noProof="0" err="1">
                          <a:solidFill>
                            <a:srgbClr val="1E1D1D"/>
                          </a:solidFill>
                        </a:rPr>
                        <a:t>Gotenhafen</a:t>
                      </a:r>
                      <a:r>
                        <a:rPr lang="en-US" sz="1100" b="0" i="0" u="none" strike="noStrike" noProof="0" dirty="0">
                          <a:solidFill>
                            <a:srgbClr val="1E1D1D"/>
                          </a:solidFill>
                        </a:rPr>
                        <a:t>. He is selfish and his hands are covered with crusty, red blisters. He subscribes to Hitler’s racist ideology and is very concerned with proving that he is a hero. Throughout the novel, he composes letters to his former neighbor and love interest, Hannelore.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vMerge="1">
                  <a:txBody>
                    <a:bodyPr/>
                    <a:lstStyle/>
                    <a:p>
                      <a:pPr defTabSz="914400">
                        <a:tabLst/>
                        <a:defRPr/>
                      </a:pPr>
                      <a:endParaRPr kumimoji="0"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3491122590"/>
                  </a:ext>
                </a:extLst>
              </a:tr>
              <a:tr h="300789">
                <a:tc gridSpan="2">
                  <a:txBody>
                    <a:bodyPr/>
                    <a:lstStyle/>
                    <a:p>
                      <a:pPr lvl="0">
                        <a:buNone/>
                      </a:pPr>
                      <a:r>
                        <a:rPr lang="en-US" sz="1400" b="1" dirty="0">
                          <a:solidFill>
                            <a:schemeClr val="tx1"/>
                          </a:solidFill>
                        </a:rPr>
                        <a:t>Vocabulary and terminology</a:t>
                      </a:r>
                      <a:endParaRPr lang="en-GB" sz="1400" b="1">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95000"/>
                      </a:schemeClr>
                    </a:solidFill>
                  </a:tcPr>
                </a:tc>
                <a:tc hMerge="1">
                  <a:txBody>
                    <a:bodyPr/>
                    <a:lstStyle/>
                    <a:p>
                      <a:endParaRPr lang="en-US"/>
                    </a:p>
                  </a:txBody>
                  <a:tcPr/>
                </a:tc>
                <a:extLst>
                  <a:ext uri="{0D108BD9-81ED-4DB2-BD59-A6C34878D82A}">
                    <a16:rowId xmlns:a16="http://schemas.microsoft.com/office/drawing/2014/main" val="2341783373"/>
                  </a:ext>
                </a:extLst>
              </a:tr>
              <a:tr h="601578">
                <a:tc>
                  <a:txBody>
                    <a:bodyPr/>
                    <a:lstStyle/>
                    <a:p>
                      <a:pPr lvl="0" algn="l">
                        <a:lnSpc>
                          <a:spcPct val="100000"/>
                        </a:lnSpc>
                        <a:spcBef>
                          <a:spcPts val="0"/>
                        </a:spcBef>
                        <a:spcAft>
                          <a:spcPts val="0"/>
                        </a:spcAft>
                        <a:buNone/>
                      </a:pPr>
                      <a:r>
                        <a:rPr lang="en-US" sz="1100" b="1" i="0" kern="1200" dirty="0">
                          <a:solidFill>
                            <a:schemeClr val="dk1"/>
                          </a:solidFill>
                          <a:effectLst/>
                          <a:latin typeface="Aptos"/>
                          <a:ea typeface="+mn-ea"/>
                          <a:cs typeface="+mn-cs"/>
                        </a:rPr>
                        <a:t>Context: </a:t>
                      </a:r>
                      <a:r>
                        <a:rPr lang="en-US" sz="1100" b="0" i="0" kern="1200" dirty="0">
                          <a:solidFill>
                            <a:schemeClr val="dk1"/>
                          </a:solidFill>
                          <a:effectLst/>
                          <a:latin typeface="Aptos"/>
                          <a:ea typeface="+mn-ea"/>
                          <a:cs typeface="+mn-cs"/>
                        </a:rPr>
                        <a:t>the historical events that were taking place at the time the text was written – in this case, the context is WWII and the evacuation of refugees from the Eastern provinces of Germany (today's Poland) as the Russians invaded.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lvl="0" indent="0" algn="l">
                        <a:lnSpc>
                          <a:spcPct val="110000"/>
                        </a:lnSpc>
                        <a:spcBef>
                          <a:spcPts val="0"/>
                        </a:spcBef>
                        <a:spcAft>
                          <a:spcPts val="0"/>
                        </a:spcAft>
                        <a:buNone/>
                      </a:pPr>
                      <a:r>
                        <a:rPr lang="en-US" sz="1100" b="1" i="0" u="none" strike="noStrike" noProof="0" dirty="0">
                          <a:solidFill>
                            <a:schemeClr val="tx1"/>
                          </a:solidFill>
                          <a:latin typeface="Aptos"/>
                        </a:rPr>
                        <a:t>Irony: </a:t>
                      </a:r>
                      <a:r>
                        <a:rPr lang="en-US" sz="1100" b="0" i="0" u="none" strike="noStrike" noProof="0" dirty="0">
                          <a:solidFill>
                            <a:schemeClr val="tx1"/>
                          </a:solidFill>
                          <a:latin typeface="Aptos"/>
                        </a:rPr>
                        <a:t>when a writer uses language to highlight an important contradiction. This can be used to create a humorous (amusing) effect or to build up tension or drama.</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900977936"/>
                  </a:ext>
                </a:extLst>
              </a:tr>
              <a:tr h="431131">
                <a:tc>
                  <a:txBody>
                    <a:bodyPr/>
                    <a:lstStyle/>
                    <a:p>
                      <a:pPr lvl="0" algn="l">
                        <a:lnSpc>
                          <a:spcPct val="100000"/>
                        </a:lnSpc>
                        <a:spcBef>
                          <a:spcPts val="0"/>
                        </a:spcBef>
                        <a:spcAft>
                          <a:spcPts val="0"/>
                        </a:spcAft>
                        <a:buNone/>
                      </a:pPr>
                      <a:r>
                        <a:rPr lang="en-US" sz="1100" b="1" i="0" u="none" strike="noStrike" noProof="0" dirty="0">
                          <a:latin typeface="Aptos"/>
                        </a:rPr>
                        <a:t>Multiple narrative perspective: </a:t>
                      </a:r>
                      <a:r>
                        <a:rPr lang="en-US" sz="1100" b="0" i="0" u="none" strike="noStrike" noProof="0" dirty="0">
                          <a:latin typeface="Aptos"/>
                        </a:rPr>
                        <a:t>a story told from the point of view of several protagonists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l">
                        <a:lnSpc>
                          <a:spcPct val="100000"/>
                        </a:lnSpc>
                        <a:spcBef>
                          <a:spcPts val="0"/>
                        </a:spcBef>
                        <a:spcAft>
                          <a:spcPts val="0"/>
                        </a:spcAft>
                        <a:buNone/>
                      </a:pPr>
                      <a:r>
                        <a:rPr lang="en-US" sz="1100" b="1" i="0" u="none" strike="noStrike" noProof="0" dirty="0">
                          <a:latin typeface="Aptos"/>
                        </a:rPr>
                        <a:t>Discrimination: </a:t>
                      </a:r>
                      <a:r>
                        <a:rPr lang="en-US" sz="1100" b="0" i="0" u="none" strike="noStrike" noProof="0" dirty="0">
                          <a:latin typeface="Aptos"/>
                        </a:rPr>
                        <a:t>treating someone unfairly because of categories such as race, sexuality and gender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4139358065"/>
                  </a:ext>
                </a:extLst>
              </a:tr>
              <a:tr h="431131">
                <a:tc>
                  <a:txBody>
                    <a:bodyPr/>
                    <a:lstStyle/>
                    <a:p>
                      <a:pPr lvl="0" algn="l">
                        <a:lnSpc>
                          <a:spcPct val="100000"/>
                        </a:lnSpc>
                        <a:spcBef>
                          <a:spcPts val="0"/>
                        </a:spcBef>
                        <a:spcAft>
                          <a:spcPts val="0"/>
                        </a:spcAft>
                        <a:buNone/>
                      </a:pPr>
                      <a:r>
                        <a:rPr lang="en-US" sz="1100" b="1" i="0" u="none" strike="noStrike" noProof="0" dirty="0">
                          <a:latin typeface="Aptos"/>
                        </a:rPr>
                        <a:t>Parallel narratives: </a:t>
                      </a:r>
                      <a:r>
                        <a:rPr lang="en-GB" sz="1100" b="0" i="0" u="none" strike="noStrike" noProof="0" dirty="0">
                          <a:solidFill>
                            <a:srgbClr val="000000"/>
                          </a:solidFill>
                          <a:latin typeface="Aptos"/>
                        </a:rPr>
                        <a:t>a story structure in which the writer includes two or more separate narratives linked by a common character, event, or theme. </a:t>
                      </a:r>
                      <a:endParaRPr lang="en-US" sz="1100" b="0" i="0" u="none" strike="noStrike" noProof="0" dirty="0">
                        <a:solidFill>
                          <a:srgbClr val="000000"/>
                        </a:solidFill>
                        <a:latin typeface="Aptos"/>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l">
                        <a:lnSpc>
                          <a:spcPct val="100000"/>
                        </a:lnSpc>
                        <a:spcBef>
                          <a:spcPts val="0"/>
                        </a:spcBef>
                        <a:spcAft>
                          <a:spcPts val="0"/>
                        </a:spcAft>
                        <a:buNone/>
                      </a:pPr>
                      <a:r>
                        <a:rPr lang="en-US" sz="1100" b="1" i="0" u="none" strike="noStrike" noProof="0" dirty="0">
                          <a:latin typeface="Aptos"/>
                        </a:rPr>
                        <a:t>Tension: </a:t>
                      </a:r>
                      <a:r>
                        <a:rPr lang="en-US" sz="1100" b="0" i="0" u="none" strike="noStrike" noProof="0" dirty="0">
                          <a:latin typeface="Aptos"/>
                        </a:rPr>
                        <a:t>a feeling of fear or excitement about something that is about to happen</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3174961917"/>
                  </a:ext>
                </a:extLst>
              </a:tr>
              <a:tr h="431131">
                <a:tc>
                  <a:txBody>
                    <a:bodyPr/>
                    <a:lstStyle/>
                    <a:p>
                      <a:pPr lvl="0" algn="l">
                        <a:lnSpc>
                          <a:spcPct val="100000"/>
                        </a:lnSpc>
                        <a:spcBef>
                          <a:spcPts val="0"/>
                        </a:spcBef>
                        <a:spcAft>
                          <a:spcPts val="0"/>
                        </a:spcAft>
                        <a:buNone/>
                      </a:pPr>
                      <a:r>
                        <a:rPr lang="en-US" sz="1100" b="1" i="0" u="none" strike="noStrike" noProof="0" dirty="0">
                          <a:latin typeface="Aptos"/>
                        </a:rPr>
                        <a:t>Cowardice: </a:t>
                      </a:r>
                      <a:r>
                        <a:rPr lang="en-US" sz="1100" b="0" i="0" u="none" strike="noStrike" noProof="0" dirty="0">
                          <a:latin typeface="Aptos"/>
                        </a:rPr>
                        <a:t>lacking bravery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l">
                        <a:lnSpc>
                          <a:spcPct val="100000"/>
                        </a:lnSpc>
                        <a:spcBef>
                          <a:spcPts val="0"/>
                        </a:spcBef>
                        <a:spcAft>
                          <a:spcPts val="0"/>
                        </a:spcAft>
                        <a:buNone/>
                      </a:pPr>
                      <a:r>
                        <a:rPr lang="en-US" sz="1100" b="1" i="0" u="none" strike="noStrike" noProof="0" dirty="0">
                          <a:solidFill>
                            <a:srgbClr val="000000"/>
                          </a:solidFill>
                          <a:latin typeface="Aptos"/>
                        </a:rPr>
                        <a:t>Foreshadowing</a:t>
                      </a:r>
                      <a:r>
                        <a:rPr lang="en-US" sz="1100" b="0" i="0" u="none" strike="noStrike" noProof="0" dirty="0">
                          <a:solidFill>
                            <a:srgbClr val="000000"/>
                          </a:solidFill>
                          <a:latin typeface="Aptos"/>
                        </a:rPr>
                        <a:t>: a clue or suggestion is placed in the text as a warning about something that will happen in future</a:t>
                      </a:r>
                      <a:endParaRPr lang="en-US" sz="1100" b="0" i="0" u="none" strike="noStrike" noProof="0" dirty="0">
                        <a:latin typeface="Aptos"/>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3251044315"/>
                  </a:ext>
                </a:extLst>
              </a:tr>
              <a:tr h="260684">
                <a:tc>
                  <a:txBody>
                    <a:bodyPr/>
                    <a:lstStyle/>
                    <a:p>
                      <a:pPr lvl="0" algn="l">
                        <a:lnSpc>
                          <a:spcPct val="100000"/>
                        </a:lnSpc>
                        <a:spcBef>
                          <a:spcPts val="0"/>
                        </a:spcBef>
                        <a:spcAft>
                          <a:spcPts val="0"/>
                        </a:spcAft>
                        <a:buNone/>
                      </a:pPr>
                      <a:r>
                        <a:rPr lang="en-GB" sz="1100" b="1" i="0" u="none" strike="noStrike" noProof="0" dirty="0">
                          <a:solidFill>
                            <a:srgbClr val="000000"/>
                          </a:solidFill>
                          <a:latin typeface="Aptos"/>
                        </a:rPr>
                        <a:t>Onomatopoeia: </a:t>
                      </a:r>
                      <a:r>
                        <a:rPr lang="en-GB" sz="1100" b="0" i="0" u="none" strike="noStrike" noProof="0" dirty="0">
                          <a:solidFill>
                            <a:srgbClr val="000000"/>
                          </a:solidFill>
                          <a:latin typeface="Aptos"/>
                        </a:rPr>
                        <a:t>words that sound like they are spelt e.g. BANG, CRASH, </a:t>
                      </a:r>
                      <a:endParaRPr lang="en-US" sz="1100" b="0" i="0" u="none" strike="noStrike" noProof="0" dirty="0">
                        <a:solidFill>
                          <a:srgbClr val="000000"/>
                        </a:solidFill>
                        <a:latin typeface="Aptos"/>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lgn="l">
                        <a:lnSpc>
                          <a:spcPct val="100000"/>
                        </a:lnSpc>
                        <a:spcBef>
                          <a:spcPts val="0"/>
                        </a:spcBef>
                        <a:spcAft>
                          <a:spcPts val="0"/>
                        </a:spcAft>
                        <a:buNone/>
                      </a:pPr>
                      <a:r>
                        <a:rPr lang="en-US" sz="1100" b="1" i="0" u="none" strike="noStrike" noProof="0" dirty="0" err="1">
                          <a:latin typeface="Aptos"/>
                        </a:rPr>
                        <a:t>Characterisation</a:t>
                      </a:r>
                      <a:r>
                        <a:rPr lang="en-US" sz="1100" b="1" i="0" u="none" strike="noStrike" noProof="0" dirty="0">
                          <a:latin typeface="Aptos"/>
                        </a:rPr>
                        <a:t>: </a:t>
                      </a:r>
                      <a:r>
                        <a:rPr lang="en-US" sz="1100" b="0" i="0" u="none" strike="noStrike" noProof="0" dirty="0">
                          <a:latin typeface="Aptos"/>
                        </a:rPr>
                        <a:t>how writer's create and present characters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2298643576"/>
                  </a:ext>
                </a:extLst>
              </a:tr>
              <a:tr h="299582">
                <a:tc>
                  <a:txBody>
                    <a:bodyPr/>
                    <a:lstStyle/>
                    <a:p>
                      <a:pPr lvl="0" algn="l">
                        <a:lnSpc>
                          <a:spcPct val="100000"/>
                        </a:lnSpc>
                        <a:spcBef>
                          <a:spcPts val="0"/>
                        </a:spcBef>
                        <a:spcAft>
                          <a:spcPts val="0"/>
                        </a:spcAft>
                        <a:buNone/>
                      </a:pPr>
                      <a:r>
                        <a:rPr lang="en-GB" sz="1100" b="1" i="0" u="none" strike="noStrike" noProof="0" dirty="0">
                          <a:solidFill>
                            <a:srgbClr val="000000"/>
                          </a:solidFill>
                          <a:latin typeface="Aptos"/>
                        </a:rPr>
                        <a:t>Empathy: </a:t>
                      </a:r>
                      <a:r>
                        <a:rPr lang="en-GB" sz="1100" b="0" i="0" u="none" strike="noStrike" noProof="0" dirty="0">
                          <a:solidFill>
                            <a:srgbClr val="000000"/>
                          </a:solidFill>
                          <a:latin typeface="Aptos"/>
                        </a:rPr>
                        <a:t>the ability to understand and share the feelings of another </a:t>
                      </a:r>
                    </a:p>
                  </a:txBody>
                  <a:tcPr>
                    <a:lnL w="12700">
                      <a:solidFill>
                        <a:scrgbClr r="0" g="0" b="0"/>
                      </a:solidFill>
                    </a:lnL>
                    <a:lnR w="12700">
                      <a:solidFill>
                        <a:scrgbClr r="0" g="0" b="0"/>
                      </a:solidFill>
                    </a:lnR>
                    <a:lnT w="12700">
                      <a:solidFill>
                        <a:scrgbClr r="0" g="0" b="0"/>
                      </a:solidFill>
                    </a:lnT>
                    <a:lnB w="12700" cap="flat" cmpd="sng" algn="ctr">
                      <a:solidFill>
                        <a:scrgbClr r="0" g="0" b="0"/>
                      </a:solidFill>
                      <a:prstDash val="solid"/>
                      <a:round/>
                      <a:headEnd type="none" w="med" len="med"/>
                      <a:tailEnd type="none" w="med" len="med"/>
                    </a:lnB>
                    <a:noFill/>
                  </a:tcPr>
                </a:tc>
                <a:tc>
                  <a:txBody>
                    <a:bodyPr/>
                    <a:lstStyle/>
                    <a:p>
                      <a:pPr lvl="0" algn="l">
                        <a:lnSpc>
                          <a:spcPct val="100000"/>
                        </a:lnSpc>
                        <a:spcBef>
                          <a:spcPts val="0"/>
                        </a:spcBef>
                        <a:spcAft>
                          <a:spcPts val="0"/>
                        </a:spcAft>
                        <a:buNone/>
                      </a:pPr>
                      <a:r>
                        <a:rPr lang="en-US" sz="1100" b="1" i="0" u="none" strike="noStrike" noProof="0" dirty="0">
                          <a:solidFill>
                            <a:srgbClr val="000000"/>
                          </a:solidFill>
                          <a:latin typeface="Aptos"/>
                        </a:rPr>
                        <a:t>Inference</a:t>
                      </a:r>
                      <a:r>
                        <a:rPr lang="en-US" sz="1100" b="0" i="0" u="none" strike="noStrike" noProof="0" dirty="0">
                          <a:solidFill>
                            <a:srgbClr val="000000"/>
                          </a:solidFill>
                          <a:latin typeface="Aptos"/>
                        </a:rPr>
                        <a:t>: hidden meanings which are identified by reading the clues.</a:t>
                      </a:r>
                      <a:endParaRPr lang="en-US" sz="1100">
                        <a:latin typeface="Aptos"/>
                      </a:endParaRPr>
                    </a:p>
                  </a:txBody>
                  <a:tcPr>
                    <a:lnL w="12700">
                      <a:solidFill>
                        <a:scrgbClr r="0" g="0" b="0"/>
                      </a:solidFill>
                    </a:lnL>
                    <a:lnR w="12700">
                      <a:solidFill>
                        <a:scrgbClr r="0" g="0" b="0"/>
                      </a:solidFill>
                    </a:lnR>
                    <a:lnT w="12700">
                      <a:solidFill>
                        <a:scrgbClr r="0" g="0" b="0"/>
                      </a:solidFill>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313698024"/>
                  </a:ext>
                </a:extLst>
              </a:tr>
            </a:tbl>
          </a:graphicData>
        </a:graphic>
      </p:graphicFrame>
    </p:spTree>
    <p:extLst>
      <p:ext uri="{BB962C8B-B14F-4D97-AF65-F5344CB8AC3E}">
        <p14:creationId xmlns:p14="http://schemas.microsoft.com/office/powerpoint/2010/main" val="7294839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137</cp:revision>
  <dcterms:created xsi:type="dcterms:W3CDTF">2024-12-10T14:43:45Z</dcterms:created>
  <dcterms:modified xsi:type="dcterms:W3CDTF">2024-12-16T17:48:20Z</dcterms:modified>
</cp:coreProperties>
</file>