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57A98EB-E54C-0DB5-6DD0-776786C884A1}" v="1874" dt="2024-12-16T17:48:09.73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3" d="100"/>
          <a:sy n="83" d="100"/>
        </p:scale>
        <p:origin x="-768" y="-1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8" Type="http://schemas.microsoft.com/office/2016/11/relationships/changesInfo" Target="changesInfos/changesInfo1.xml"/><Relationship Id="rId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eader,K" userId="S::k.reader@ormistonvictoryacademy.co.uk::c0e9126b-ef33-4a78-9908-6aeec9de0066" providerId="AD" clId="Web-{06C070FF-F66B-1C32-EB56-27AD3090D06C}"/>
    <pc:docChg chg="addSld delSld modSld">
      <pc:chgData name="Reader,K" userId="S::k.reader@ormistonvictoryacademy.co.uk::c0e9126b-ef33-4a78-9908-6aeec9de0066" providerId="AD" clId="Web-{06C070FF-F66B-1C32-EB56-27AD3090D06C}" dt="2024-12-10T14:46:34.381" v="87"/>
      <pc:docMkLst>
        <pc:docMk/>
      </pc:docMkLst>
      <pc:sldChg chg="del">
        <pc:chgData name="Reader,K" userId="S::k.reader@ormistonvictoryacademy.co.uk::c0e9126b-ef33-4a78-9908-6aeec9de0066" providerId="AD" clId="Web-{06C070FF-F66B-1C32-EB56-27AD3090D06C}" dt="2024-12-10T14:43:59.720" v="1"/>
        <pc:sldMkLst>
          <pc:docMk/>
          <pc:sldMk cId="109857222" sldId="256"/>
        </pc:sldMkLst>
      </pc:sldChg>
      <pc:sldChg chg="modSp add">
        <pc:chgData name="Reader,K" userId="S::k.reader@ormistonvictoryacademy.co.uk::c0e9126b-ef33-4a78-9908-6aeec9de0066" providerId="AD" clId="Web-{06C070FF-F66B-1C32-EB56-27AD3090D06C}" dt="2024-12-10T14:46:34.381" v="87"/>
        <pc:sldMkLst>
          <pc:docMk/>
          <pc:sldMk cId="729483973" sldId="257"/>
        </pc:sldMkLst>
        <pc:graphicFrameChg chg="mod modGraphic">
          <ac:chgData name="Reader,K" userId="S::k.reader@ormistonvictoryacademy.co.uk::c0e9126b-ef33-4a78-9908-6aeec9de0066" providerId="AD" clId="Web-{06C070FF-F66B-1C32-EB56-27AD3090D06C}" dt="2024-12-10T14:46:34.381" v="87"/>
          <ac:graphicFrameMkLst>
            <pc:docMk/>
            <pc:sldMk cId="729483973" sldId="257"/>
            <ac:graphicFrameMk id="4" creationId="{20EAD060-3CE3-49CA-BB39-EBA0816EC23A}"/>
          </ac:graphicFrameMkLst>
        </pc:graphicFrameChg>
      </pc:sldChg>
    </pc:docChg>
  </pc:docChgLst>
  <pc:docChgLst>
    <pc:chgData name="Reader,K" userId="S::k.reader@ormistonvictoryacademy.co.uk::c0e9126b-ef33-4a78-9908-6aeec9de0066" providerId="AD" clId="Web-{857A98EB-E54C-0DB5-6DD0-776786C884A1}"/>
    <pc:docChg chg="modSld">
      <pc:chgData name="Reader,K" userId="S::k.reader@ormistonvictoryacademy.co.uk::c0e9126b-ef33-4a78-9908-6aeec9de0066" providerId="AD" clId="Web-{857A98EB-E54C-0DB5-6DD0-776786C884A1}" dt="2024-12-16T17:48:09.736" v="1853"/>
      <pc:docMkLst>
        <pc:docMk/>
      </pc:docMkLst>
      <pc:sldChg chg="modSp">
        <pc:chgData name="Reader,K" userId="S::k.reader@ormistonvictoryacademy.co.uk::c0e9126b-ef33-4a78-9908-6aeec9de0066" providerId="AD" clId="Web-{857A98EB-E54C-0DB5-6DD0-776786C884A1}" dt="2024-12-16T17:48:09.736" v="1853"/>
        <pc:sldMkLst>
          <pc:docMk/>
          <pc:sldMk cId="729483973" sldId="257"/>
        </pc:sldMkLst>
        <pc:graphicFrameChg chg="mod modGraphic">
          <ac:chgData name="Reader,K" userId="S::k.reader@ormistonvictoryacademy.co.uk::c0e9126b-ef33-4a78-9908-6aeec9de0066" providerId="AD" clId="Web-{857A98EB-E54C-0DB5-6DD0-776786C884A1}" dt="2024-12-16T17:48:09.736" v="1853"/>
          <ac:graphicFrameMkLst>
            <pc:docMk/>
            <pc:sldMk cId="729483973" sldId="257"/>
            <ac:graphicFrameMk id="4" creationId="{20EAD060-3CE3-49CA-BB39-EBA0816EC23A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19/01/25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="" xmlns:a16="http://schemas.microsoft.com/office/drawing/2014/main" id="{20EAD060-3CE3-49CA-BB39-EBA0816EC23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4533520"/>
              </p:ext>
            </p:extLst>
          </p:nvPr>
        </p:nvGraphicFramePr>
        <p:xfrm>
          <a:off x="-3110" y="-438"/>
          <a:ext cx="12186521" cy="661178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6045868">
                  <a:extLst>
                    <a:ext uri="{9D8B030D-6E8A-4147-A177-3AD203B41FA5}">
                      <a16:colId xmlns="" xmlns:a16="http://schemas.microsoft.com/office/drawing/2014/main" val="2734151355"/>
                    </a:ext>
                  </a:extLst>
                </a:gridCol>
                <a:gridCol w="6140653">
                  <a:extLst>
                    <a:ext uri="{9D8B030D-6E8A-4147-A177-3AD203B41FA5}">
                      <a16:colId xmlns="" xmlns:a16="http://schemas.microsoft.com/office/drawing/2014/main" val="2183537053"/>
                    </a:ext>
                  </a:extLst>
                </a:gridCol>
              </a:tblGrid>
              <a:tr h="360947">
                <a:tc gridSpan="2">
                  <a:txBody>
                    <a:bodyPr/>
                    <a:lstStyle/>
                    <a:p>
                      <a:r>
                        <a:rPr lang="en-US" b="1" dirty="0"/>
                        <a:t>Year </a:t>
                      </a:r>
                      <a:r>
                        <a:rPr lang="en-US" b="1" dirty="0" smtClean="0"/>
                        <a:t>9: Lord of the Flies</a:t>
                      </a:r>
                      <a:r>
                        <a:rPr lang="en-US" b="1" dirty="0"/>
                        <a:t> - </a:t>
                      </a:r>
                      <a:r>
                        <a:rPr lang="en-GB" sz="1800" b="1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Explore </a:t>
                      </a:r>
                      <a:r>
                        <a:rPr lang="en-GB" sz="1800" b="1" i="0" u="none" strike="noStrike" noProof="0" dirty="0" smtClean="0">
                          <a:solidFill>
                            <a:srgbClr val="000000"/>
                          </a:solidFill>
                          <a:latin typeface="Aptos"/>
                        </a:rPr>
                        <a:t>theme and language in </a:t>
                      </a:r>
                      <a:r>
                        <a:rPr lang="en-GB" sz="1800" b="1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a novel.</a:t>
                      </a: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86627594"/>
                  </a:ext>
                </a:extLst>
              </a:tr>
              <a:tr h="30078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Characters</a:t>
                      </a:r>
                      <a:endParaRPr lang="en-GB" sz="14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Plot</a:t>
                      </a:r>
                      <a:endParaRPr lang="en-GB" sz="1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62782621"/>
                  </a:ext>
                </a:extLst>
              </a:tr>
              <a:tr h="299582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dirty="0" smtClean="0">
                          <a:solidFill>
                            <a:srgbClr val="1E1D1D"/>
                          </a:solidFill>
                        </a:rPr>
                        <a:t>Ralph: </a:t>
                      </a:r>
                      <a:r>
                        <a:rPr lang="en-US" sz="1100" b="0" i="0" dirty="0" smtClean="0">
                          <a:solidFill>
                            <a:srgbClr val="1E1D1D"/>
                          </a:solidFill>
                        </a:rPr>
                        <a:t>voted leader by the other boys, wants to follow the rules and get rescued. </a:t>
                      </a:r>
                      <a:r>
                        <a:rPr lang="en-US" sz="1100" b="0" i="0" dirty="0" err="1" smtClean="0">
                          <a:solidFill>
                            <a:srgbClr val="1E1D1D"/>
                          </a:solidFill>
                        </a:rPr>
                        <a:t>Symbolises</a:t>
                      </a:r>
                      <a:r>
                        <a:rPr lang="en-US" sz="1100" b="0" i="0" dirty="0" smtClean="0">
                          <a:solidFill>
                            <a:srgbClr val="1E1D1D"/>
                          </a:solidFill>
                        </a:rPr>
                        <a:t> order, government and </a:t>
                      </a:r>
                      <a:r>
                        <a:rPr lang="en-US" sz="1100" b="0" i="0" dirty="0" err="1" smtClean="0">
                          <a:solidFill>
                            <a:srgbClr val="1E1D1D"/>
                          </a:solidFill>
                        </a:rPr>
                        <a:t>civilised</a:t>
                      </a:r>
                      <a:r>
                        <a:rPr lang="en-US" sz="1100" b="0" i="0" dirty="0" smtClean="0">
                          <a:solidFill>
                            <a:srgbClr val="1E1D1D"/>
                          </a:solidFill>
                        </a:rPr>
                        <a:t> society. </a:t>
                      </a:r>
                      <a:endParaRPr lang="en-US" sz="1100" b="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>
                      <a:solidFill>
                        <a:schemeClr val="tx1"/>
                      </a:solidFill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 smtClean="0"/>
                        <a:t>A plane crashes on a desert island and the only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survivors, a group of schoolboys, assemble on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 smtClean="0"/>
                        <a:t>the beach and wait to be rescued.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 smtClean="0"/>
                        <a:t>By day they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inhabit a tropical paradise, but by night, their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dreams are haunted by the image of a terrifying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beast. 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 smtClean="0"/>
                        <a:t>As the boys' delicate sense of order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fades, their childish dreams are transformed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into something more primitive, and their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err="1" smtClean="0"/>
                        <a:t>behaviour</a:t>
                      </a:r>
                      <a:r>
                        <a:rPr lang="en-US" sz="1100" dirty="0" smtClean="0"/>
                        <a:t> starts to take on a murderous,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savage significance.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dirty="0" smtClean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77472315"/>
                  </a:ext>
                </a:extLst>
              </a:tr>
              <a:tr h="322625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dirty="0" smtClean="0">
                          <a:solidFill>
                            <a:srgbClr val="1E1D1D"/>
                          </a:solidFill>
                        </a:rPr>
                        <a:t>Jack</a:t>
                      </a:r>
                      <a:r>
                        <a:rPr lang="en-US" sz="1100" b="0" i="0" dirty="0" smtClean="0">
                          <a:solidFill>
                            <a:srgbClr val="1E1D1D"/>
                          </a:solidFill>
                        </a:rPr>
                        <a:t>: head chorister, leader of the hunters and easily angered. Obsessed with hunting and believes in a strict hierarchy. </a:t>
                      </a:r>
                      <a:r>
                        <a:rPr lang="en-US" sz="1100" b="0" i="0" dirty="0" err="1" smtClean="0">
                          <a:solidFill>
                            <a:srgbClr val="1E1D1D"/>
                          </a:solidFill>
                        </a:rPr>
                        <a:t>Symbolises</a:t>
                      </a:r>
                      <a:r>
                        <a:rPr lang="en-US" sz="1100" b="0" i="0" dirty="0" smtClean="0">
                          <a:solidFill>
                            <a:srgbClr val="1E1D1D"/>
                          </a:solidFill>
                        </a:rPr>
                        <a:t> dominance, power and autocracy. </a:t>
                      </a:r>
                      <a:endParaRPr lang="en-US" sz="1100" b="0" dirty="0"/>
                    </a:p>
                  </a:txBody>
                  <a:tcPr>
                    <a:lnL w="12700">
                      <a:solidFill>
                        <a:schemeClr val="tx1"/>
                      </a:solidFill>
                    </a:lnL>
                    <a:lnR w="12700">
                      <a:solidFill>
                        <a:schemeClr val="tx1"/>
                      </a:solidFill>
                    </a:lnR>
                    <a:lnT w="12700">
                      <a:solidFill>
                        <a:schemeClr val="tx1"/>
                      </a:solidFill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>
                      <a:solidFill>
                        <a:scrgbClr r="0" g="0" b="0"/>
                      </a:solidFill>
                    </a:lnL>
                    <a:lnR w="12700">
                      <a:solidFill>
                        <a:scrgbClr r="0" g="0" b="0"/>
                      </a:solidFill>
                    </a:lnR>
                    <a:lnT w="12700">
                      <a:solidFill>
                        <a:scrgbClr r="0" g="0" b="0"/>
                      </a:solidFill>
                    </a:lnT>
                    <a:lnB w="12700">
                      <a:solidFill>
                        <a:scrgbClr r="0" g="0" b="0"/>
                      </a:solidFill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820329917"/>
                  </a:ext>
                </a:extLst>
              </a:tr>
              <a:tr h="30574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dirty="0" smtClean="0">
                          <a:solidFill>
                            <a:srgbClr val="1E1D1D"/>
                          </a:solidFill>
                        </a:rPr>
                        <a:t>Piggy: </a:t>
                      </a:r>
                      <a:r>
                        <a:rPr lang="en-US" sz="1100" b="0" i="0" dirty="0" smtClean="0">
                          <a:solidFill>
                            <a:srgbClr val="1E1D1D"/>
                          </a:solidFill>
                        </a:rPr>
                        <a:t>intelligent, overweight, wears glasses and has asthma. Bullied and ridiculed by the other boys. </a:t>
                      </a:r>
                      <a:r>
                        <a:rPr lang="en-US" sz="1100" b="0" i="0" dirty="0" err="1" smtClean="0">
                          <a:solidFill>
                            <a:srgbClr val="1E1D1D"/>
                          </a:solidFill>
                        </a:rPr>
                        <a:t>Symbolises</a:t>
                      </a:r>
                      <a:r>
                        <a:rPr lang="en-US" sz="1100" b="0" i="0" dirty="0" smtClean="0">
                          <a:solidFill>
                            <a:srgbClr val="1E1D1D"/>
                          </a:solidFill>
                        </a:rPr>
                        <a:t> science, rationality and minority groups </a:t>
                      </a:r>
                      <a:endParaRPr lang="en-US" sz="1100" b="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lvl="0">
                        <a:buNone/>
                      </a:pPr>
                      <a:endParaRPr lang="en-GB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tx1"/>
                      </a:solidFill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066295651"/>
                  </a:ext>
                </a:extLst>
              </a:tr>
              <a:tr h="17398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dirty="0" smtClean="0"/>
                        <a:t>Context:</a:t>
                      </a:r>
                    </a:p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/>
                        <a:buNone/>
                      </a:pPr>
                      <a:r>
                        <a:rPr lang="en-US" sz="1100" dirty="0" smtClean="0"/>
                        <a:t>William Golding had served in the navy in World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War II.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 smtClean="0"/>
                        <a:t>The novel was published in the 1950s, not long after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the horrors of World War II.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 smtClean="0"/>
                        <a:t>World War II and the 1930s showed how evil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charismatic leaders can take control (</a:t>
                      </a:r>
                      <a:r>
                        <a:rPr lang="en-US" sz="1100" dirty="0" err="1" smtClean="0"/>
                        <a:t>eg</a:t>
                      </a:r>
                      <a:r>
                        <a:rPr lang="en-US" sz="1100" dirty="0" smtClean="0"/>
                        <a:t> Hitler).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 smtClean="0"/>
                        <a:t>The novel was published in the 1950s, during the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Cold War threat of a nuclear war between Russia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and the USA.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dirty="0" smtClean="0"/>
                        <a:t>Some people thought that, with the war finished,</a:t>
                      </a:r>
                      <a:r>
                        <a:rPr lang="en-US" sz="1100" baseline="0" dirty="0" smtClean="0"/>
                        <a:t> </a:t>
                      </a:r>
                      <a:r>
                        <a:rPr lang="en-US" sz="1100" dirty="0" smtClean="0"/>
                        <a:t>mankind could escape violence and killing.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7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dirty="0" smtClean="0">
                          <a:solidFill>
                            <a:srgbClr val="1E1D1D"/>
                          </a:solidFill>
                        </a:rPr>
                        <a:t>Simon</a:t>
                      </a:r>
                      <a:r>
                        <a:rPr lang="en-US" sz="1100" b="0" i="0" dirty="0" smtClean="0">
                          <a:solidFill>
                            <a:srgbClr val="1E1D1D"/>
                          </a:solidFill>
                        </a:rPr>
                        <a:t>: kind, sensitive and thoughtful. Prone to fits and is thought of as strange and odd by the others. He </a:t>
                      </a:r>
                      <a:r>
                        <a:rPr lang="en-US" sz="1100" b="0" i="0" dirty="0" err="1" smtClean="0">
                          <a:solidFill>
                            <a:srgbClr val="1E1D1D"/>
                          </a:solidFill>
                        </a:rPr>
                        <a:t>recognises</a:t>
                      </a:r>
                      <a:r>
                        <a:rPr lang="en-US" sz="1100" b="0" i="0" dirty="0" smtClean="0">
                          <a:solidFill>
                            <a:srgbClr val="1E1D1D"/>
                          </a:solidFill>
                        </a:rPr>
                        <a:t> that the beast is within them. </a:t>
                      </a:r>
                      <a:r>
                        <a:rPr lang="en-US" sz="1100" b="0" i="0" dirty="0" err="1" smtClean="0">
                          <a:solidFill>
                            <a:srgbClr val="1E1D1D"/>
                          </a:solidFill>
                        </a:rPr>
                        <a:t>Symbolises</a:t>
                      </a:r>
                      <a:r>
                        <a:rPr lang="en-US" sz="1100" b="0" i="0" dirty="0" smtClean="0">
                          <a:solidFill>
                            <a:srgbClr val="1E1D1D"/>
                          </a:solidFill>
                        </a:rPr>
                        <a:t> spirituality, religion and insight. </a:t>
                      </a:r>
                      <a:endParaRPr lang="en-US" sz="1100" b="0" i="0" u="none" strike="noStrike" noProof="0" dirty="0">
                        <a:solidFill>
                          <a:srgbClr val="1E1D1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defTabSz="914400">
                        <a:tabLst/>
                        <a:defRPr/>
                      </a:pPr>
                      <a:endParaRPr kumimoji="0" lang="en-US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491122590"/>
                  </a:ext>
                </a:extLst>
              </a:tr>
              <a:tr h="510034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noProof="0" dirty="0" smtClean="0">
                          <a:solidFill>
                            <a:srgbClr val="1E1D1D"/>
                          </a:solidFill>
                        </a:rPr>
                        <a:t>Roger: </a:t>
                      </a:r>
                      <a:r>
                        <a:rPr lang="en-US" sz="1100" b="0" i="0" u="none" strike="noStrike" noProof="0" dirty="0" smtClean="0">
                          <a:solidFill>
                            <a:srgbClr val="1E1D1D"/>
                          </a:solidFill>
                        </a:rPr>
                        <a:t>quiet and intense at first but becomes more sinister, enjoying inflicting pain on others. </a:t>
                      </a:r>
                      <a:r>
                        <a:rPr lang="en-US" sz="1100" b="0" i="0" u="none" strike="noStrike" noProof="0" dirty="0" err="1" smtClean="0">
                          <a:solidFill>
                            <a:srgbClr val="1E1D1D"/>
                          </a:solidFill>
                        </a:rPr>
                        <a:t>Symbolises</a:t>
                      </a:r>
                      <a:r>
                        <a:rPr lang="en-US" sz="1100" b="0" i="0" u="none" strike="noStrike" noProof="0" dirty="0" smtClean="0">
                          <a:solidFill>
                            <a:srgbClr val="1E1D1D"/>
                          </a:solidFill>
                        </a:rPr>
                        <a:t> sadism and evil. </a:t>
                      </a:r>
                      <a:endParaRPr lang="en-US" sz="1100" b="0" i="0" u="none" strike="noStrike" noProof="0" dirty="0">
                        <a:solidFill>
                          <a:srgbClr val="1E1D1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dirty="0" smtClean="0"/>
                        <a:t>Symbols: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Conch: </a:t>
                      </a:r>
                      <a:r>
                        <a:rPr lang="en-US" sz="1200" dirty="0" smtClean="0"/>
                        <a:t>law, order, leadership, democracy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 smtClean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Fire</a:t>
                      </a:r>
                      <a:r>
                        <a:rPr lang="en-US" sz="1200" dirty="0" smtClean="0"/>
                        <a:t>: hope, destruction</a:t>
                      </a:r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n-US" sz="1200" dirty="0" smtClean="0"/>
                    </a:p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dirty="0" smtClean="0"/>
                        <a:t>Glasses</a:t>
                      </a:r>
                      <a:r>
                        <a:rPr lang="en-US" sz="1200" dirty="0" smtClean="0"/>
                        <a:t>: discovery, intelligence</a:t>
                      </a:r>
                      <a:endParaRPr lang="en-US" sz="12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97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noProof="0" dirty="0" smtClean="0">
                          <a:solidFill>
                            <a:srgbClr val="1E1D1D"/>
                          </a:solidFill>
                        </a:rPr>
                        <a:t>Sam and Eric: </a:t>
                      </a:r>
                      <a:r>
                        <a:rPr lang="en-US" sz="1100" b="0" i="0" u="none" strike="noStrike" noProof="0" dirty="0" smtClean="0">
                          <a:solidFill>
                            <a:srgbClr val="1E1D1D"/>
                          </a:solidFill>
                        </a:rPr>
                        <a:t>identical twins who remain loyal to Ralph until they are forced to Join Jack's tribe. They </a:t>
                      </a:r>
                      <a:r>
                        <a:rPr lang="en-US" sz="1100" b="0" i="0" u="none" strike="noStrike" noProof="0" dirty="0" err="1" smtClean="0">
                          <a:solidFill>
                            <a:srgbClr val="1E1D1D"/>
                          </a:solidFill>
                        </a:rPr>
                        <a:t>symbolise</a:t>
                      </a:r>
                      <a:r>
                        <a:rPr lang="en-US" sz="1100" b="0" i="0" u="none" strike="noStrike" noProof="0" dirty="0" smtClean="0">
                          <a:solidFill>
                            <a:srgbClr val="1E1D1D"/>
                          </a:solidFill>
                        </a:rPr>
                        <a:t> loss of individuality and the corruption of good people </a:t>
                      </a:r>
                      <a:endParaRPr lang="en-US" sz="1100" b="0" i="0" u="none" strike="noStrike" noProof="0" dirty="0">
                        <a:solidFill>
                          <a:srgbClr val="1E1D1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9702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i="0" u="none" strike="noStrike" noProof="0" dirty="0" err="1" smtClean="0">
                          <a:solidFill>
                            <a:srgbClr val="1E1D1D"/>
                          </a:solidFill>
                        </a:rPr>
                        <a:t>Littl’uns</a:t>
                      </a:r>
                      <a:r>
                        <a:rPr lang="en-US" sz="1100" b="1" i="0" u="none" strike="noStrike" noProof="0" dirty="0" smtClean="0">
                          <a:solidFill>
                            <a:srgbClr val="1E1D1D"/>
                          </a:solidFill>
                        </a:rPr>
                        <a:t>: </a:t>
                      </a:r>
                      <a:r>
                        <a:rPr lang="en-US" sz="1100" b="0" i="0" u="none" strike="noStrike" noProof="0" dirty="0" smtClean="0">
                          <a:solidFill>
                            <a:srgbClr val="1E1D1D"/>
                          </a:solidFill>
                        </a:rPr>
                        <a:t>an uncounted group of the youngest boys. A representation of the general public and the theme of fear. </a:t>
                      </a:r>
                      <a:endParaRPr lang="en-US" sz="1100" b="0" i="0" u="none" strike="noStrike" noProof="0" dirty="0">
                        <a:solidFill>
                          <a:srgbClr val="1E1D1D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00789">
                <a:tc gridSpan="2"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</a:rPr>
                        <a:t>Vocabulary and terminology</a:t>
                      </a:r>
                      <a:endParaRPr lang="en-GB" sz="1400" b="1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341783373"/>
                  </a:ext>
                </a:extLst>
              </a:tr>
              <a:tr h="380383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kern="1200" dirty="0" smtClean="0">
                          <a:solidFill>
                            <a:schemeClr val="dk1"/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Dictator: </a:t>
                      </a:r>
                      <a:r>
                        <a:rPr lang="en-US" sz="1100" b="0" i="0" kern="1200" dirty="0" smtClean="0">
                          <a:solidFill>
                            <a:schemeClr val="dk1"/>
                          </a:solidFill>
                          <a:effectLst/>
                          <a:latin typeface="Aptos"/>
                          <a:ea typeface="+mn-ea"/>
                          <a:cs typeface="+mn-cs"/>
                        </a:rPr>
                        <a:t>A ruler with absolute power and control.</a:t>
                      </a:r>
                      <a:endParaRPr lang="en-US" sz="1100" b="0" i="0" kern="1200" dirty="0">
                        <a:solidFill>
                          <a:schemeClr val="dk1"/>
                        </a:solidFill>
                        <a:effectLst/>
                        <a:latin typeface="Aptos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 smtClean="0">
                          <a:solidFill>
                            <a:schemeClr val="tx1"/>
                          </a:solidFill>
                          <a:latin typeface="Aptos"/>
                        </a:rPr>
                        <a:t>Symbolism: </a:t>
                      </a:r>
                      <a:r>
                        <a:rPr lang="en-US" sz="1100" b="0" i="0" u="none" strike="noStrike" noProof="0" dirty="0" smtClean="0">
                          <a:solidFill>
                            <a:schemeClr val="tx1"/>
                          </a:solidFill>
                          <a:latin typeface="Aptos"/>
                        </a:rPr>
                        <a:t>when an object,</a:t>
                      </a:r>
                      <a:r>
                        <a:rPr lang="en-US" sz="1100" b="0" i="0" u="none" strike="noStrike" baseline="0" noProof="0" dirty="0" smtClean="0">
                          <a:solidFill>
                            <a:schemeClr val="tx1"/>
                          </a:solidFill>
                          <a:latin typeface="Aptos"/>
                        </a:rPr>
                        <a:t> setting or person conveys a bigger theme or idea.</a:t>
                      </a:r>
                      <a:endParaRPr lang="en-US" sz="1100" b="0" i="0" u="none" strike="noStrike" noProof="0" dirty="0">
                        <a:solidFill>
                          <a:schemeClr val="tx1"/>
                        </a:solidFill>
                        <a:latin typeface="Apto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900977936"/>
                  </a:ext>
                </a:extLst>
              </a:tr>
              <a:tr h="431131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 smtClean="0">
                          <a:latin typeface="Aptos"/>
                        </a:rPr>
                        <a:t>Savagery:</a:t>
                      </a:r>
                      <a:r>
                        <a:rPr lang="en-US" sz="1100" b="1" i="0" u="none" strike="noStrike" baseline="0" noProof="0" dirty="0" smtClean="0">
                          <a:latin typeface="Aptos"/>
                        </a:rPr>
                        <a:t> </a:t>
                      </a:r>
                      <a:r>
                        <a:rPr lang="en-US" sz="1100" b="0" i="0" u="none" strike="noStrike" baseline="0" noProof="0" dirty="0" smtClean="0">
                          <a:latin typeface="Aptos"/>
                        </a:rPr>
                        <a:t>The action of being fierce, cruel, primitive and uncivilized.</a:t>
                      </a:r>
                      <a:endParaRPr lang="en-US" sz="1100" b="0" i="0" u="none" strike="noStrike" noProof="0" dirty="0">
                        <a:latin typeface="Apto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 smtClean="0">
                          <a:latin typeface="Aptos"/>
                        </a:rPr>
                        <a:t>Dystopia: </a:t>
                      </a:r>
                      <a:r>
                        <a:rPr lang="en-US" sz="1100" b="0" i="0" u="none" strike="noStrike" noProof="0" dirty="0" smtClean="0">
                          <a:latin typeface="Aptos"/>
                        </a:rPr>
                        <a:t>an imagined state or society where there is huge injustice and suffering</a:t>
                      </a:r>
                      <a:endParaRPr lang="en-US" sz="1100" b="0" i="0" u="none" strike="noStrike" noProof="0" dirty="0">
                        <a:latin typeface="Apto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4139358065"/>
                  </a:ext>
                </a:extLst>
              </a:tr>
              <a:tr h="431131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GB" sz="1100" b="1" i="0" u="none" strike="noStrike" noProof="0" dirty="0" smtClean="0">
                          <a:latin typeface="Aptos"/>
                        </a:rPr>
                        <a:t>Democracy: </a:t>
                      </a:r>
                      <a:r>
                        <a:rPr lang="en-GB" sz="1100" b="0" i="0" u="none" strike="noStrike" noProof="0" dirty="0" smtClean="0">
                          <a:latin typeface="Aptos"/>
                        </a:rPr>
                        <a:t>a form of rule where the people have</a:t>
                      </a:r>
                      <a:r>
                        <a:rPr lang="en-GB" sz="1100" b="0" i="0" u="none" strike="noStrike" baseline="0" noProof="0" dirty="0" smtClean="0">
                          <a:latin typeface="Aptos"/>
                        </a:rPr>
                        <a:t> the authority to decide who gets to rules and what laws should be put in place.</a:t>
                      </a:r>
                      <a:endParaRPr lang="en-US" sz="1100" b="0" i="0" u="none" strike="noStrike" noProof="0" dirty="0">
                        <a:solidFill>
                          <a:srgbClr val="000000"/>
                        </a:solidFill>
                        <a:latin typeface="Apto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latin typeface="Aptos"/>
                        </a:rPr>
                        <a:t>Tension: </a:t>
                      </a:r>
                      <a:r>
                        <a:rPr lang="en-US" sz="1100" b="0" i="0" u="none" strike="noStrike" noProof="0" dirty="0">
                          <a:latin typeface="Aptos"/>
                        </a:rPr>
                        <a:t>a feeling of fear or excitement about something that is about to happen</a:t>
                      </a: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174961917"/>
                  </a:ext>
                </a:extLst>
              </a:tr>
              <a:tr h="431131"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 smtClean="0">
                          <a:latin typeface="Aptos"/>
                        </a:rPr>
                        <a:t>Morality: </a:t>
                      </a:r>
                      <a:r>
                        <a:rPr lang="en-US" sz="1100" b="0" i="0" u="none" strike="noStrike" noProof="0" dirty="0" smtClean="0">
                          <a:latin typeface="Aptos"/>
                        </a:rPr>
                        <a:t>the decision and principles behind</a:t>
                      </a:r>
                      <a:r>
                        <a:rPr lang="en-US" sz="1100" b="0" i="0" u="none" strike="noStrike" baseline="0" noProof="0" dirty="0" smtClean="0">
                          <a:latin typeface="Aptos"/>
                        </a:rPr>
                        <a:t> what makes an action good or bad and right or wrong</a:t>
                      </a:r>
                      <a:endParaRPr lang="en-US" sz="1100" b="0" i="0" u="none" strike="noStrike" noProof="0" dirty="0">
                        <a:latin typeface="Apto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100" b="1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Foreshadowing</a:t>
                      </a:r>
                      <a:r>
                        <a:rPr lang="en-US" sz="1100" b="0" i="0" u="none" strike="noStrike" noProof="0" dirty="0">
                          <a:solidFill>
                            <a:srgbClr val="000000"/>
                          </a:solidFill>
                          <a:latin typeface="Aptos"/>
                        </a:rPr>
                        <a:t>: a clue or suggestion is placed in the text as a warning about something that will happen in future</a:t>
                      </a:r>
                      <a:endParaRPr lang="en-US" sz="1100" b="0" i="0" u="none" strike="noStrike" noProof="0" dirty="0">
                        <a:latin typeface="Aptos"/>
                      </a:endParaRPr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32510443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294839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=""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541</Words>
  <Application>Microsoft Macintosh PowerPoint</Application>
  <PresentationFormat>Custom</PresentationFormat>
  <Paragraphs>35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Rob Dixon</cp:lastModifiedBy>
  <cp:revision>146</cp:revision>
  <dcterms:created xsi:type="dcterms:W3CDTF">2024-12-10T14:43:45Z</dcterms:created>
  <dcterms:modified xsi:type="dcterms:W3CDTF">2025-01-19T19:13:57Z</dcterms:modified>
</cp:coreProperties>
</file>