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324653-6424-DF88-237F-5AED3B6B64F9}" v="6186" dt="2025-01-15T16:29:49.3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ader,K" userId="S::k.reader@ormistonvictoryacademy.co.uk::c0e9126b-ef33-4a78-9908-6aeec9de0066" providerId="AD" clId="Web-{D819B850-86F0-D919-13A7-BBEA51149C7C}"/>
    <pc:docChg chg="addSld delSld modSld">
      <pc:chgData name="Reader,K" userId="S::k.reader@ormistonvictoryacademy.co.uk::c0e9126b-ef33-4a78-9908-6aeec9de0066" providerId="AD" clId="Web-{D819B850-86F0-D919-13A7-BBEA51149C7C}" dt="2024-12-10T14:46:13.908" v="33"/>
      <pc:docMkLst>
        <pc:docMk/>
      </pc:docMkLst>
      <pc:sldChg chg="del">
        <pc:chgData name="Reader,K" userId="S::k.reader@ormistonvictoryacademy.co.uk::c0e9126b-ef33-4a78-9908-6aeec9de0066" providerId="AD" clId="Web-{D819B850-86F0-D919-13A7-BBEA51149C7C}" dt="2024-12-10T14:45:17.672" v="3"/>
        <pc:sldMkLst>
          <pc:docMk/>
          <pc:sldMk cId="109857222" sldId="256"/>
        </pc:sldMkLst>
      </pc:sldChg>
      <pc:sldChg chg="modSp add del">
        <pc:chgData name="Reader,K" userId="S::k.reader@ormistonvictoryacademy.co.uk::c0e9126b-ef33-4a78-9908-6aeec9de0066" providerId="AD" clId="Web-{D819B850-86F0-D919-13A7-BBEA51149C7C}" dt="2024-12-10T14:46:13.908" v="33"/>
        <pc:sldMkLst>
          <pc:docMk/>
          <pc:sldMk cId="729483973" sldId="257"/>
        </pc:sldMkLst>
        <pc:graphicFrameChg chg="mod modGraphic">
          <ac:chgData name="Reader,K" userId="S::k.reader@ormistonvictoryacademy.co.uk::c0e9126b-ef33-4a78-9908-6aeec9de0066" providerId="AD" clId="Web-{D819B850-86F0-D919-13A7-BBEA51149C7C}" dt="2024-12-10T14:46:13.908" v="33"/>
          <ac:graphicFrameMkLst>
            <pc:docMk/>
            <pc:sldMk cId="729483973" sldId="257"/>
            <ac:graphicFrameMk id="4" creationId="{20EAD060-3CE3-49CA-BB39-EBA0816EC23A}"/>
          </ac:graphicFrameMkLst>
        </pc:graphicFrameChg>
      </pc:sldChg>
    </pc:docChg>
  </pc:docChgLst>
  <pc:docChgLst>
    <pc:chgData name="Reader,K" userId="S::k.reader@ormistonvictoryacademy.co.uk::c0e9126b-ef33-4a78-9908-6aeec9de0066" providerId="AD" clId="Web-{B2ACCE4F-715C-7DAF-4D1B-775A8D0A2E54}"/>
    <pc:docChg chg="modSld">
      <pc:chgData name="Reader,K" userId="S::k.reader@ormistonvictoryacademy.co.uk::c0e9126b-ef33-4a78-9908-6aeec9de0066" providerId="AD" clId="Web-{B2ACCE4F-715C-7DAF-4D1B-775A8D0A2E54}" dt="2024-12-16T17:48:40.570" v="3"/>
      <pc:docMkLst>
        <pc:docMk/>
      </pc:docMkLst>
      <pc:sldChg chg="modSp">
        <pc:chgData name="Reader,K" userId="S::k.reader@ormistonvictoryacademy.co.uk::c0e9126b-ef33-4a78-9908-6aeec9de0066" providerId="AD" clId="Web-{B2ACCE4F-715C-7DAF-4D1B-775A8D0A2E54}" dt="2024-12-16T17:48:40.570" v="3"/>
        <pc:sldMkLst>
          <pc:docMk/>
          <pc:sldMk cId="729483973" sldId="257"/>
        </pc:sldMkLst>
        <pc:graphicFrameChg chg="mod modGraphic">
          <ac:chgData name="Reader,K" userId="S::k.reader@ormistonvictoryacademy.co.uk::c0e9126b-ef33-4a78-9908-6aeec9de0066" providerId="AD" clId="Web-{B2ACCE4F-715C-7DAF-4D1B-775A8D0A2E54}" dt="2024-12-16T17:48:40.570" v="3"/>
          <ac:graphicFrameMkLst>
            <pc:docMk/>
            <pc:sldMk cId="729483973" sldId="257"/>
            <ac:graphicFrameMk id="4" creationId="{20EAD060-3CE3-49CA-BB39-EBA0816EC23A}"/>
          </ac:graphicFrameMkLst>
        </pc:graphicFrameChg>
      </pc:sldChg>
    </pc:docChg>
  </pc:docChgLst>
  <pc:docChgLst>
    <pc:chgData name="Reader,K" userId="S::k.reader@ormistonvictoryacademy.co.uk::c0e9126b-ef33-4a78-9908-6aeec9de0066" providerId="AD" clId="Web-{5EAB1E8A-FCB9-BFBE-9885-8F2E7745A02D}"/>
    <pc:docChg chg="modSld">
      <pc:chgData name="Reader,K" userId="S::k.reader@ormistonvictoryacademy.co.uk::c0e9126b-ef33-4a78-9908-6aeec9de0066" providerId="AD" clId="Web-{5EAB1E8A-FCB9-BFBE-9885-8F2E7745A02D}" dt="2024-12-17T09:17:06.270" v="29"/>
      <pc:docMkLst>
        <pc:docMk/>
      </pc:docMkLst>
      <pc:sldChg chg="modSp">
        <pc:chgData name="Reader,K" userId="S::k.reader@ormistonvictoryacademy.co.uk::c0e9126b-ef33-4a78-9908-6aeec9de0066" providerId="AD" clId="Web-{5EAB1E8A-FCB9-BFBE-9885-8F2E7745A02D}" dt="2024-12-17T09:17:06.270" v="29"/>
        <pc:sldMkLst>
          <pc:docMk/>
          <pc:sldMk cId="729483973" sldId="257"/>
        </pc:sldMkLst>
        <pc:graphicFrameChg chg="mod modGraphic">
          <ac:chgData name="Reader,K" userId="S::k.reader@ormistonvictoryacademy.co.uk::c0e9126b-ef33-4a78-9908-6aeec9de0066" providerId="AD" clId="Web-{5EAB1E8A-FCB9-BFBE-9885-8F2E7745A02D}" dt="2024-12-17T09:17:06.270" v="29"/>
          <ac:graphicFrameMkLst>
            <pc:docMk/>
            <pc:sldMk cId="729483973" sldId="257"/>
            <ac:graphicFrameMk id="4" creationId="{20EAD060-3CE3-49CA-BB39-EBA0816EC23A}"/>
          </ac:graphicFrameMkLst>
        </pc:graphicFrameChg>
      </pc:sldChg>
    </pc:docChg>
  </pc:docChgLst>
  <pc:docChgLst>
    <pc:chgData name="Reader,K" userId="S::k.reader@ormistonvictoryacademy.co.uk::c0e9126b-ef33-4a78-9908-6aeec9de0066" providerId="AD" clId="Web-{5A324653-6424-DF88-237F-5AED3B6B64F9}"/>
    <pc:docChg chg="modSld">
      <pc:chgData name="Reader,K" userId="S::k.reader@ormistonvictoryacademy.co.uk::c0e9126b-ef33-4a78-9908-6aeec9de0066" providerId="AD" clId="Web-{5A324653-6424-DF88-237F-5AED3B6B64F9}" dt="2025-01-15T16:29:47.531" v="6166"/>
      <pc:docMkLst>
        <pc:docMk/>
      </pc:docMkLst>
      <pc:sldChg chg="modSp">
        <pc:chgData name="Reader,K" userId="S::k.reader@ormistonvictoryacademy.co.uk::c0e9126b-ef33-4a78-9908-6aeec9de0066" providerId="AD" clId="Web-{5A324653-6424-DF88-237F-5AED3B6B64F9}" dt="2025-01-15T16:29:47.531" v="6166"/>
        <pc:sldMkLst>
          <pc:docMk/>
          <pc:sldMk cId="729483973" sldId="257"/>
        </pc:sldMkLst>
        <pc:graphicFrameChg chg="mod modGraphic">
          <ac:chgData name="Reader,K" userId="S::k.reader@ormistonvictoryacademy.co.uk::c0e9126b-ef33-4a78-9908-6aeec9de0066" providerId="AD" clId="Web-{5A324653-6424-DF88-237F-5AED3B6B64F9}" dt="2025-01-15T16:29:47.531" v="6166"/>
          <ac:graphicFrameMkLst>
            <pc:docMk/>
            <pc:sldMk cId="729483973" sldId="257"/>
            <ac:graphicFrameMk id="4" creationId="{20EAD060-3CE3-49CA-BB39-EBA0816EC23A}"/>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1/15/2025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0EAD060-3CE3-49CA-BB39-EBA0816EC23A}"/>
              </a:ext>
            </a:extLst>
          </p:cNvPr>
          <p:cNvGraphicFramePr>
            <a:graphicFrameLocks noGrp="1"/>
          </p:cNvGraphicFramePr>
          <p:nvPr>
            <p:extLst>
              <p:ext uri="{D42A27DB-BD31-4B8C-83A1-F6EECF244321}">
                <p14:modId xmlns:p14="http://schemas.microsoft.com/office/powerpoint/2010/main" val="3739966693"/>
              </p:ext>
            </p:extLst>
          </p:nvPr>
        </p:nvGraphicFramePr>
        <p:xfrm>
          <a:off x="0" y="0"/>
          <a:ext cx="12196560" cy="7041781"/>
        </p:xfrm>
        <a:graphic>
          <a:graphicData uri="http://schemas.openxmlformats.org/drawingml/2006/table">
            <a:tbl>
              <a:tblPr bandRow="1">
                <a:tableStyleId>{5C22544A-7EE6-4342-B048-85BDC9FD1C3A}</a:tableStyleId>
              </a:tblPr>
              <a:tblGrid>
                <a:gridCol w="5594684">
                  <a:extLst>
                    <a:ext uri="{9D8B030D-6E8A-4147-A177-3AD203B41FA5}">
                      <a16:colId xmlns:a16="http://schemas.microsoft.com/office/drawing/2014/main" val="2734151355"/>
                    </a:ext>
                  </a:extLst>
                </a:gridCol>
                <a:gridCol w="6601876">
                  <a:extLst>
                    <a:ext uri="{9D8B030D-6E8A-4147-A177-3AD203B41FA5}">
                      <a16:colId xmlns:a16="http://schemas.microsoft.com/office/drawing/2014/main" val="2183537053"/>
                    </a:ext>
                  </a:extLst>
                </a:gridCol>
              </a:tblGrid>
              <a:tr h="220176">
                <a:tc gridSpan="2">
                  <a:txBody>
                    <a:bodyPr/>
                    <a:lstStyle/>
                    <a:p>
                      <a:r>
                        <a:rPr lang="en-US" sz="2000" b="1" dirty="0"/>
                        <a:t>Year 8 Autobiography - </a:t>
                      </a:r>
                      <a:r>
                        <a:rPr lang="en-GB" sz="2000" b="1" i="0" u="none" strike="noStrike" noProof="0" dirty="0">
                          <a:solidFill>
                            <a:srgbClr val="000000"/>
                          </a:solidFill>
                          <a:latin typeface="Aptos"/>
                        </a:rPr>
                        <a:t>Exploring the ways characters are presented and received in real life events.</a:t>
                      </a:r>
                    </a:p>
                  </a:txBody>
                  <a:tcPr>
                    <a:lnL w="12700">
                      <a:solidFill>
                        <a:schemeClr val="tx1"/>
                      </a:solidFill>
                    </a:lnL>
                    <a:lnR w="12700">
                      <a:solidFill>
                        <a:schemeClr val="tx1"/>
                      </a:solidFill>
                    </a:lnR>
                    <a:lnT w="12700">
                      <a:solidFill>
                        <a:schemeClr val="tx1"/>
                      </a:solidFill>
                    </a:lnT>
                    <a:lnB w="12700">
                      <a:solidFill>
                        <a:schemeClr val="tx1"/>
                      </a:solidFill>
                    </a:lnB>
                    <a:noFill/>
                  </a:tcPr>
                </a:tc>
                <a:tc hMerge="1">
                  <a:txBody>
                    <a:bodyPr/>
                    <a:lstStyle/>
                    <a:p>
                      <a:endParaRPr lang="en-US"/>
                    </a:p>
                  </a:txBody>
                  <a:tcPr/>
                </a:tc>
                <a:extLst>
                  <a:ext uri="{0D108BD9-81ED-4DB2-BD59-A6C34878D82A}">
                    <a16:rowId xmlns:a16="http://schemas.microsoft.com/office/drawing/2014/main" val="286627594"/>
                  </a:ext>
                </a:extLst>
              </a:tr>
              <a:tr h="220176">
                <a:tc>
                  <a:txBody>
                    <a:bodyPr/>
                    <a:lstStyle/>
                    <a:p>
                      <a:pPr marL="0" marR="0" lvl="0" indent="0" algn="l" rtl="0" eaLnBrk="1" fontAlgn="auto" latinLnBrk="0" hangingPunct="1">
                        <a:lnSpc>
                          <a:spcPct val="100000"/>
                        </a:lnSpc>
                        <a:spcBef>
                          <a:spcPts val="0"/>
                        </a:spcBef>
                        <a:spcAft>
                          <a:spcPts val="0"/>
                        </a:spcAft>
                        <a:buClrTx/>
                        <a:buSzTx/>
                        <a:buFontTx/>
                        <a:buNone/>
                      </a:pPr>
                      <a:r>
                        <a:rPr lang="en-US" sz="1400" b="1" dirty="0">
                          <a:solidFill>
                            <a:schemeClr val="tx1"/>
                          </a:solidFill>
                        </a:rPr>
                        <a:t>Core content: autobiographical writing </a:t>
                      </a:r>
                    </a:p>
                  </a:txBody>
                  <a:tcPr>
                    <a:lnL w="12700">
                      <a:solidFill>
                        <a:schemeClr val="tx1"/>
                      </a:solidFill>
                    </a:lnL>
                    <a:lnR w="12700">
                      <a:solidFill>
                        <a:schemeClr val="tx1"/>
                      </a:solidFill>
                    </a:lnR>
                    <a:lnT w="12700">
                      <a:solidFill>
                        <a:schemeClr val="tx1"/>
                      </a:solidFill>
                    </a:lnT>
                    <a:lnB w="12700">
                      <a:solidFill>
                        <a:schemeClr val="tx1"/>
                      </a:solidFill>
                    </a:lnB>
                    <a:solidFill>
                      <a:schemeClr val="bg1">
                        <a:lumMod val="95000"/>
                      </a:schemeClr>
                    </a:solidFill>
                  </a:tcPr>
                </a:tc>
                <a:tc>
                  <a:txBody>
                    <a:bodyPr/>
                    <a:lstStyle/>
                    <a:p>
                      <a:pPr lvl="0">
                        <a:buNone/>
                      </a:pPr>
                      <a:r>
                        <a:rPr lang="en-US" sz="1400" b="1" dirty="0">
                          <a:solidFill>
                            <a:schemeClr val="tx1"/>
                          </a:solidFill>
                        </a:rPr>
                        <a:t>Writing persuasively </a:t>
                      </a:r>
                    </a:p>
                  </a:txBody>
                  <a:tcPr>
                    <a:lnL w="12700">
                      <a:solidFill>
                        <a:schemeClr val="tx1"/>
                      </a:solidFill>
                    </a:lnL>
                    <a:lnR w="12700">
                      <a:solidFill>
                        <a:schemeClr val="tx1"/>
                      </a:solidFill>
                    </a:lnR>
                    <a:lnT w="12700">
                      <a:solidFill>
                        <a:schemeClr val="tx1"/>
                      </a:solidFill>
                    </a:lnT>
                    <a:lnB w="12700">
                      <a:solidFill>
                        <a:schemeClr val="tx1"/>
                      </a:solidFill>
                    </a:lnB>
                    <a:solidFill>
                      <a:schemeClr val="bg1">
                        <a:lumMod val="95000"/>
                      </a:schemeClr>
                    </a:solidFill>
                  </a:tcPr>
                </a:tc>
                <a:extLst>
                  <a:ext uri="{0D108BD9-81ED-4DB2-BD59-A6C34878D82A}">
                    <a16:rowId xmlns:a16="http://schemas.microsoft.com/office/drawing/2014/main" val="62782621"/>
                  </a:ext>
                </a:extLst>
              </a:tr>
              <a:tr h="574906">
                <a:tc>
                  <a:txBody>
                    <a:bodyPr/>
                    <a:lstStyle/>
                    <a:p>
                      <a:r>
                        <a:rPr lang="en-US" sz="1200" b="1" dirty="0">
                          <a:ea typeface="Calibri"/>
                          <a:cs typeface="Calibri"/>
                        </a:rPr>
                        <a:t>'The Diving Bell and the Butterfly by Jean-Dominique Bauby'</a:t>
                      </a:r>
                      <a:r>
                        <a:rPr lang="en-US" sz="1200" b="0" dirty="0">
                          <a:ea typeface="Calibri"/>
                          <a:cs typeface="Calibri"/>
                        </a:rPr>
                        <a:t>: Bauby was a journalist and editor who suffered a stroke in 1995 at the age of 43 which resulted in locked-in syndrome where he could only move his left eye-lid. He learnt how to communicate through blinking and wrote an autobiographical book called 'The Diving Bell and the Butterfly' which explained what it was like to be trapped in your own body and the importance of imagination. </a:t>
                      </a:r>
                    </a:p>
                  </a:txBody>
                  <a:tcPr>
                    <a:lnL w="12700">
                      <a:solidFill>
                        <a:schemeClr val="tx1"/>
                      </a:solidFill>
                    </a:lnL>
                    <a:lnR w="12700">
                      <a:solidFill>
                        <a:schemeClr val="tx1"/>
                      </a:solidFill>
                    </a:lnR>
                    <a:lnT w="12700">
                      <a:solidFill>
                        <a:schemeClr val="tx1"/>
                      </a:solidFill>
                    </a:lnT>
                    <a:lnB w="12700">
                      <a:solidFill>
                        <a:schemeClr val="tx1"/>
                      </a:solidFill>
                    </a:lnB>
                    <a:noFill/>
                  </a:tcPr>
                </a:tc>
                <a:tc rowSpan="4">
                  <a:txBody>
                    <a:bodyPr/>
                    <a:lstStyle/>
                    <a:p>
                      <a:pPr marL="228600" marR="0" lvl="0" indent="-228600" algn="l">
                        <a:lnSpc>
                          <a:spcPct val="100000"/>
                        </a:lnSpc>
                        <a:spcBef>
                          <a:spcPts val="0"/>
                        </a:spcBef>
                        <a:spcAft>
                          <a:spcPts val="0"/>
                        </a:spcAft>
                        <a:buClrTx/>
                        <a:buSzTx/>
                        <a:buFont typeface="Arial"/>
                        <a:buChar char="•"/>
                      </a:pPr>
                      <a:r>
                        <a:rPr lang="en-US" sz="1200" b="1" i="0" u="none" strike="noStrike" kern="1200" cap="none" spc="0" normalizeH="0" baseline="0" noProof="0" dirty="0">
                          <a:ln>
                            <a:noFill/>
                          </a:ln>
                          <a:solidFill>
                            <a:prstClr val="black"/>
                          </a:solidFill>
                          <a:effectLst/>
                          <a:uLnTx/>
                          <a:uFillTx/>
                          <a:latin typeface="+mn-lt"/>
                          <a:ea typeface="Calibri"/>
                          <a:cs typeface="Calibri"/>
                        </a:rPr>
                        <a:t>WHAT? Decide what your argument is: </a:t>
                      </a:r>
                      <a:r>
                        <a:rPr lang="en-US" sz="1200" b="0" i="0" u="none" strike="noStrike" kern="1200" cap="none" spc="0" normalizeH="0" baseline="0" noProof="0" dirty="0">
                          <a:ln>
                            <a:noFill/>
                          </a:ln>
                          <a:solidFill>
                            <a:prstClr val="black"/>
                          </a:solidFill>
                          <a:effectLst/>
                          <a:uLnTx/>
                          <a:uFillTx/>
                          <a:latin typeface="+mn-lt"/>
                          <a:ea typeface="Calibri"/>
                          <a:cs typeface="Calibri"/>
                        </a:rPr>
                        <a:t>what do you think? What is your opinion?</a:t>
                      </a:r>
                      <a:endParaRPr lang="en-US" sz="1200"/>
                    </a:p>
                    <a:p>
                      <a:pPr marL="228600" marR="0" lvl="0" indent="-228600" algn="l">
                        <a:lnSpc>
                          <a:spcPct val="100000"/>
                        </a:lnSpc>
                        <a:spcBef>
                          <a:spcPts val="0"/>
                        </a:spcBef>
                        <a:spcAft>
                          <a:spcPts val="0"/>
                        </a:spcAft>
                        <a:buClrTx/>
                        <a:buSzTx/>
                        <a:buFont typeface="Arial"/>
                        <a:buChar char="•"/>
                      </a:pPr>
                      <a:r>
                        <a:rPr lang="en-US" sz="1200" b="1" i="0" u="none" strike="noStrike" kern="1200" cap="none" spc="0" normalizeH="0" baseline="0" noProof="0" dirty="0">
                          <a:ln>
                            <a:noFill/>
                          </a:ln>
                          <a:solidFill>
                            <a:prstClr val="black"/>
                          </a:solidFill>
                          <a:effectLst/>
                          <a:uLnTx/>
                          <a:uFillTx/>
                          <a:latin typeface="+mn-lt"/>
                          <a:ea typeface="Calibri"/>
                          <a:cs typeface="Calibri"/>
                        </a:rPr>
                        <a:t>WHY? Decide on three reasons why you have that opinion – </a:t>
                      </a:r>
                      <a:r>
                        <a:rPr lang="en-US" sz="1200" b="0" i="0" u="none" strike="noStrike" kern="1200" cap="none" spc="0" normalizeH="0" baseline="0" noProof="0" dirty="0">
                          <a:ln>
                            <a:noFill/>
                          </a:ln>
                          <a:solidFill>
                            <a:prstClr val="black"/>
                          </a:solidFill>
                          <a:effectLst/>
                          <a:uLnTx/>
                          <a:uFillTx/>
                          <a:latin typeface="+mn-lt"/>
                          <a:ea typeface="Calibri"/>
                          <a:cs typeface="Calibri"/>
                        </a:rPr>
                        <a:t>these will be your three main points</a:t>
                      </a:r>
                    </a:p>
                    <a:p>
                      <a:pPr marL="0" marR="0" lvl="0" indent="0" algn="l">
                        <a:lnSpc>
                          <a:spcPct val="100000"/>
                        </a:lnSpc>
                        <a:spcBef>
                          <a:spcPts val="0"/>
                        </a:spcBef>
                        <a:spcAft>
                          <a:spcPts val="0"/>
                        </a:spcAft>
                        <a:buClrTx/>
                        <a:buSzTx/>
                        <a:buFontTx/>
                        <a:buNone/>
                      </a:pPr>
                      <a:endParaRPr lang="en-US" sz="1200" b="1" i="0" u="none" strike="noStrike" kern="1200" cap="none" spc="0" normalizeH="0" baseline="0" noProof="0" dirty="0">
                        <a:ln>
                          <a:noFill/>
                        </a:ln>
                        <a:solidFill>
                          <a:prstClr val="black"/>
                        </a:solidFill>
                        <a:effectLst/>
                        <a:uLnTx/>
                        <a:uFillTx/>
                        <a:latin typeface="+mn-lt"/>
                        <a:ea typeface="Calibri"/>
                        <a:cs typeface="Calibri"/>
                      </a:endParaRPr>
                    </a:p>
                    <a:p>
                      <a:pPr lvl="0" algn="l">
                        <a:lnSpc>
                          <a:spcPct val="100000"/>
                        </a:lnSpc>
                        <a:spcBef>
                          <a:spcPts val="0"/>
                        </a:spcBef>
                        <a:spcAft>
                          <a:spcPts val="0"/>
                        </a:spcAft>
                        <a:buNone/>
                      </a:pPr>
                      <a:r>
                        <a:rPr lang="en-US" sz="1200" b="1" i="0" u="sng" strike="noStrike" kern="1200" cap="none" spc="0" normalizeH="0" baseline="0" noProof="0" dirty="0">
                          <a:ln>
                            <a:noFill/>
                          </a:ln>
                          <a:solidFill>
                            <a:srgbClr val="000000"/>
                          </a:solidFill>
                          <a:effectLst/>
                          <a:uLnTx/>
                          <a:uFillTx/>
                          <a:latin typeface="Aptos"/>
                        </a:rPr>
                        <a:t>How to structure a piece of persuasive writing: </a:t>
                      </a:r>
                      <a:endParaRPr lang="en-US" sz="1200" b="0" i="0" u="sng" strike="noStrike" kern="1200" cap="none" spc="0" normalizeH="0" baseline="0" noProof="0" dirty="0">
                        <a:ln>
                          <a:noFill/>
                        </a:ln>
                        <a:solidFill>
                          <a:srgbClr val="000000"/>
                        </a:solidFill>
                        <a:effectLst/>
                        <a:uLnTx/>
                        <a:uFillTx/>
                        <a:latin typeface="Aptos"/>
                      </a:endParaRPr>
                    </a:p>
                    <a:p>
                      <a:pPr marL="0" marR="0" lvl="0" indent="0" algn="l">
                        <a:lnSpc>
                          <a:spcPct val="100000"/>
                        </a:lnSpc>
                        <a:spcBef>
                          <a:spcPts val="0"/>
                        </a:spcBef>
                        <a:spcAft>
                          <a:spcPts val="0"/>
                        </a:spcAft>
                        <a:buClrTx/>
                        <a:buSzTx/>
                        <a:buFontTx/>
                        <a:buNone/>
                      </a:pPr>
                      <a:endParaRPr lang="en-US" sz="1200" b="1" i="0" u="none" strike="noStrike" kern="1200" cap="none" spc="0" normalizeH="0" baseline="0" noProof="0" dirty="0">
                        <a:ln>
                          <a:noFill/>
                        </a:ln>
                        <a:solidFill>
                          <a:prstClr val="black"/>
                        </a:solidFill>
                        <a:effectLst/>
                        <a:uLnTx/>
                        <a:uFillTx/>
                        <a:latin typeface="+mn-lt"/>
                        <a:ea typeface="Calibri"/>
                        <a:cs typeface="Calibri"/>
                      </a:endParaRPr>
                    </a:p>
                    <a:p>
                      <a:pPr marL="0" marR="0" lvl="0" indent="0" algn="l">
                        <a:lnSpc>
                          <a:spcPct val="100000"/>
                        </a:lnSpc>
                        <a:spcBef>
                          <a:spcPts val="0"/>
                        </a:spcBef>
                        <a:spcAft>
                          <a:spcPts val="0"/>
                        </a:spcAft>
                        <a:buClrTx/>
                        <a:buSzTx/>
                        <a:buFontTx/>
                        <a:buNone/>
                      </a:pPr>
                      <a:r>
                        <a:rPr lang="en-US" sz="1200" b="1" i="0" u="none" strike="noStrike" kern="1200" cap="none" spc="0" normalizeH="0" baseline="0" noProof="0" dirty="0">
                          <a:ln>
                            <a:noFill/>
                          </a:ln>
                          <a:solidFill>
                            <a:prstClr val="black"/>
                          </a:solidFill>
                          <a:effectLst/>
                          <a:uLnTx/>
                          <a:uFillTx/>
                          <a:latin typeface="+mn-lt"/>
                          <a:ea typeface="Calibri"/>
                          <a:cs typeface="Calibri"/>
                        </a:rPr>
                        <a:t>Introduction</a:t>
                      </a:r>
                      <a:r>
                        <a:rPr lang="en-US" sz="1200" b="0" i="0" u="none" strike="noStrike" kern="1200" cap="none" spc="0" normalizeH="0" baseline="0" noProof="0" dirty="0">
                          <a:ln>
                            <a:noFill/>
                          </a:ln>
                          <a:solidFill>
                            <a:prstClr val="black"/>
                          </a:solidFill>
                          <a:effectLst/>
                          <a:uLnTx/>
                          <a:uFillTx/>
                          <a:latin typeface="+mn-lt"/>
                          <a:ea typeface="Calibri"/>
                          <a:cs typeface="Calibri"/>
                        </a:rPr>
                        <a:t>: outline your overall argument and the three points that you will be making </a:t>
                      </a:r>
                      <a:endParaRPr lang="en-US" sz="1200"/>
                    </a:p>
                    <a:p>
                      <a:pPr marL="171450" marR="0" lvl="0" indent="-171450" algn="l">
                        <a:lnSpc>
                          <a:spcPct val="100000"/>
                        </a:lnSpc>
                        <a:spcBef>
                          <a:spcPts val="0"/>
                        </a:spcBef>
                        <a:spcAft>
                          <a:spcPts val="0"/>
                        </a:spcAft>
                        <a:buClrTx/>
                        <a:buSzTx/>
                        <a:buFont typeface="Arial"/>
                        <a:buChar char="•"/>
                      </a:pPr>
                      <a:r>
                        <a:rPr lang="en-US" sz="1200" b="1" i="0" u="none" strike="noStrike" kern="1200" cap="none" spc="0" normalizeH="0" baseline="0" noProof="0" dirty="0">
                          <a:ln>
                            <a:noFill/>
                          </a:ln>
                          <a:solidFill>
                            <a:prstClr val="black"/>
                          </a:solidFill>
                          <a:effectLst/>
                          <a:uLnTx/>
                          <a:uFillTx/>
                          <a:latin typeface="+mn-lt"/>
                          <a:ea typeface="Calibri"/>
                          <a:cs typeface="Calibri"/>
                        </a:rPr>
                        <a:t>Start with an emotive hoo</a:t>
                      </a:r>
                      <a:r>
                        <a:rPr lang="en-US" sz="1200" b="0" i="0" u="none" strike="noStrike" kern="1200" cap="none" spc="0" normalizeH="0" baseline="0" noProof="0" dirty="0">
                          <a:ln>
                            <a:noFill/>
                          </a:ln>
                          <a:solidFill>
                            <a:prstClr val="black"/>
                          </a:solidFill>
                          <a:effectLst/>
                          <a:uLnTx/>
                          <a:uFillTx/>
                          <a:latin typeface="+mn-lt"/>
                          <a:ea typeface="Calibri"/>
                          <a:cs typeface="Calibri"/>
                        </a:rPr>
                        <a:t>k: </a:t>
                      </a:r>
                      <a:r>
                        <a:rPr lang="en-US" sz="1200" b="0" i="1" u="none" strike="noStrike" kern="1200" cap="none" spc="0" normalizeH="0" baseline="0" noProof="0" dirty="0">
                          <a:ln>
                            <a:noFill/>
                          </a:ln>
                          <a:solidFill>
                            <a:prstClr val="black"/>
                          </a:solidFill>
                          <a:effectLst/>
                          <a:uLnTx/>
                          <a:uFillTx/>
                          <a:latin typeface="+mn-lt"/>
                          <a:ea typeface="Calibri"/>
                          <a:cs typeface="Calibri"/>
                        </a:rPr>
                        <a:t>It is my heartfelt belief... / Imagine a world where...</a:t>
                      </a:r>
                    </a:p>
                    <a:p>
                      <a:pPr marL="0" marR="0" lvl="0" indent="0" algn="l">
                        <a:lnSpc>
                          <a:spcPct val="100000"/>
                        </a:lnSpc>
                        <a:spcBef>
                          <a:spcPts val="0"/>
                        </a:spcBef>
                        <a:spcAft>
                          <a:spcPts val="0"/>
                        </a:spcAft>
                        <a:buClrTx/>
                        <a:buSzTx/>
                        <a:buFontTx/>
                        <a:buNone/>
                      </a:pPr>
                      <a:endParaRPr lang="en-US" sz="1200" b="1" i="0" u="none" strike="noStrike" kern="1200" cap="none" spc="0" normalizeH="0" baseline="0" noProof="0" dirty="0">
                        <a:ln>
                          <a:noFill/>
                        </a:ln>
                        <a:solidFill>
                          <a:prstClr val="black"/>
                        </a:solidFill>
                        <a:effectLst/>
                        <a:uLnTx/>
                        <a:uFillTx/>
                        <a:latin typeface="+mn-lt"/>
                        <a:ea typeface="Calibri"/>
                        <a:cs typeface="Calibri"/>
                      </a:endParaRPr>
                    </a:p>
                    <a:p>
                      <a:pPr marL="0" marR="0" lvl="0" indent="0" algn="l">
                        <a:lnSpc>
                          <a:spcPct val="100000"/>
                        </a:lnSpc>
                        <a:spcBef>
                          <a:spcPts val="0"/>
                        </a:spcBef>
                        <a:spcAft>
                          <a:spcPts val="0"/>
                        </a:spcAft>
                        <a:buClrTx/>
                        <a:buSzTx/>
                        <a:buFontTx/>
                        <a:buNone/>
                      </a:pPr>
                      <a:r>
                        <a:rPr lang="en-US" sz="1200" b="1" i="0" u="none" strike="noStrike" kern="1200" cap="none" spc="0" normalizeH="0" baseline="0" noProof="0" dirty="0">
                          <a:ln>
                            <a:noFill/>
                          </a:ln>
                          <a:solidFill>
                            <a:prstClr val="black"/>
                          </a:solidFill>
                          <a:effectLst/>
                          <a:uLnTx/>
                          <a:uFillTx/>
                          <a:latin typeface="+mn-lt"/>
                          <a:ea typeface="Calibri"/>
                          <a:cs typeface="Calibri"/>
                        </a:rPr>
                        <a:t>Three paragraphs, three points: </a:t>
                      </a:r>
                    </a:p>
                    <a:p>
                      <a:pPr marL="171450" marR="0" lvl="0" indent="-171450" algn="l">
                        <a:lnSpc>
                          <a:spcPct val="100000"/>
                        </a:lnSpc>
                        <a:spcBef>
                          <a:spcPts val="0"/>
                        </a:spcBef>
                        <a:spcAft>
                          <a:spcPts val="0"/>
                        </a:spcAft>
                        <a:buClrTx/>
                        <a:buSzTx/>
                        <a:buFont typeface="Arial"/>
                        <a:buChar char="•"/>
                      </a:pPr>
                      <a:r>
                        <a:rPr lang="en-US" sz="1200" b="1" i="0" u="none" strike="noStrike" kern="1200" cap="none" spc="0" normalizeH="0" baseline="0" noProof="0" dirty="0">
                          <a:ln>
                            <a:noFill/>
                          </a:ln>
                          <a:solidFill>
                            <a:prstClr val="black"/>
                          </a:solidFill>
                          <a:effectLst/>
                          <a:uLnTx/>
                          <a:uFillTx/>
                          <a:latin typeface="+mn-lt"/>
                          <a:ea typeface="Calibri"/>
                          <a:cs typeface="Calibri"/>
                        </a:rPr>
                        <a:t>Start by clearly stating your overall point</a:t>
                      </a:r>
                      <a:r>
                        <a:rPr lang="en-US" sz="1200" b="0" i="0" u="none" strike="noStrike" kern="1200" cap="none" spc="0" normalizeH="0" baseline="0" noProof="0" dirty="0">
                          <a:ln>
                            <a:noFill/>
                          </a:ln>
                          <a:solidFill>
                            <a:prstClr val="black"/>
                          </a:solidFill>
                          <a:effectLst/>
                          <a:uLnTx/>
                          <a:uFillTx/>
                          <a:latin typeface="+mn-lt"/>
                          <a:ea typeface="Calibri"/>
                          <a:cs typeface="Calibri"/>
                        </a:rPr>
                        <a:t>: </a:t>
                      </a:r>
                      <a:r>
                        <a:rPr lang="en-US" sz="1200" b="0" i="1" u="none" strike="noStrike" kern="1200" cap="none" spc="0" normalizeH="0" baseline="0" noProof="0" dirty="0">
                          <a:ln>
                            <a:noFill/>
                          </a:ln>
                          <a:solidFill>
                            <a:prstClr val="black"/>
                          </a:solidFill>
                          <a:effectLst/>
                          <a:uLnTx/>
                          <a:uFillTx/>
                          <a:latin typeface="+mn-lt"/>
                          <a:ea typeface="Calibri"/>
                          <a:cs typeface="Calibri"/>
                        </a:rPr>
                        <a:t>While we sleep soundly in our beds, there are those who cannot afford such luxuries / It seems clear to me that the first thing we need to do is … / Have you ever thought about … </a:t>
                      </a:r>
                    </a:p>
                    <a:p>
                      <a:pPr marL="171450" marR="0" lvl="0" indent="-171450" algn="l">
                        <a:lnSpc>
                          <a:spcPct val="100000"/>
                        </a:lnSpc>
                        <a:spcBef>
                          <a:spcPts val="0"/>
                        </a:spcBef>
                        <a:spcAft>
                          <a:spcPts val="0"/>
                        </a:spcAft>
                        <a:buClrTx/>
                        <a:buSzTx/>
                        <a:buFont typeface="Arial"/>
                        <a:buChar char="•"/>
                      </a:pPr>
                      <a:r>
                        <a:rPr lang="en-US" sz="1200" b="1" i="0" u="none" strike="noStrike" kern="1200" cap="none" spc="0" normalizeH="0" baseline="0" noProof="0" dirty="0">
                          <a:ln>
                            <a:noFill/>
                          </a:ln>
                          <a:solidFill>
                            <a:prstClr val="black"/>
                          </a:solidFill>
                          <a:effectLst/>
                          <a:uLnTx/>
                          <a:uFillTx/>
                          <a:latin typeface="+mn-lt"/>
                          <a:ea typeface="Calibri"/>
                          <a:cs typeface="Calibri"/>
                        </a:rPr>
                        <a:t>Use real world examples to develop your point: </a:t>
                      </a:r>
                      <a:r>
                        <a:rPr lang="en-US" sz="1200" b="0" i="1" u="none" strike="noStrike" kern="1200" cap="none" spc="0" normalizeH="0" baseline="0" noProof="0" dirty="0">
                          <a:ln>
                            <a:noFill/>
                          </a:ln>
                          <a:solidFill>
                            <a:prstClr val="black"/>
                          </a:solidFill>
                          <a:effectLst/>
                          <a:uLnTx/>
                          <a:uFillTx/>
                          <a:latin typeface="+mn-lt"/>
                          <a:ea typeface="Calibri"/>
                          <a:cs typeface="Calibri"/>
                        </a:rPr>
                        <a:t>A recent survey was conducted … / Let me tell you about Sarah … / 1 in 4 people suffer from … </a:t>
                      </a:r>
                    </a:p>
                    <a:p>
                      <a:pPr marL="171450" marR="0" lvl="0" indent="-171450" algn="l">
                        <a:lnSpc>
                          <a:spcPct val="100000"/>
                        </a:lnSpc>
                        <a:spcBef>
                          <a:spcPts val="0"/>
                        </a:spcBef>
                        <a:spcAft>
                          <a:spcPts val="0"/>
                        </a:spcAft>
                        <a:buClrTx/>
                        <a:buSzTx/>
                        <a:buFont typeface="Arial"/>
                        <a:buChar char="•"/>
                      </a:pPr>
                      <a:r>
                        <a:rPr lang="en-US" sz="1200" b="1" i="0" u="none" strike="noStrike" kern="1200" cap="none" spc="0" normalizeH="0" baseline="0" noProof="0" dirty="0">
                          <a:ln>
                            <a:noFill/>
                          </a:ln>
                          <a:solidFill>
                            <a:prstClr val="black"/>
                          </a:solidFill>
                          <a:effectLst/>
                          <a:uLnTx/>
                          <a:uFillTx/>
                          <a:latin typeface="+mn-lt"/>
                          <a:ea typeface="Calibri"/>
                          <a:cs typeface="Calibri"/>
                        </a:rPr>
                        <a:t>Use DAFOREST techniques to persuade your reader: </a:t>
                      </a:r>
                      <a:r>
                        <a:rPr lang="en-US" sz="1200" b="0" i="0" u="none" strike="noStrike" kern="1200" cap="none" spc="0" normalizeH="0" baseline="0" noProof="0" dirty="0">
                          <a:ln>
                            <a:noFill/>
                          </a:ln>
                          <a:solidFill>
                            <a:prstClr val="black"/>
                          </a:solidFill>
                          <a:effectLst/>
                          <a:uLnTx/>
                          <a:uFillTx/>
                          <a:latin typeface="+mn-lt"/>
                          <a:ea typeface="Calibri"/>
                          <a:cs typeface="Calibri"/>
                        </a:rPr>
                        <a:t>We must act now … /  You have to help … / It is your duty to … / Do you really think that … </a:t>
                      </a:r>
                    </a:p>
                    <a:p>
                      <a:pPr marL="171450" marR="0" lvl="0" indent="-171450" algn="l">
                        <a:lnSpc>
                          <a:spcPct val="100000"/>
                        </a:lnSpc>
                        <a:spcBef>
                          <a:spcPts val="0"/>
                        </a:spcBef>
                        <a:spcAft>
                          <a:spcPts val="0"/>
                        </a:spcAft>
                        <a:buClrTx/>
                        <a:buSzTx/>
                        <a:buFont typeface="Arial"/>
                        <a:buChar char="•"/>
                      </a:pPr>
                      <a:endParaRPr lang="en-US" sz="1200" b="0" i="0" u="none" strike="noStrike" kern="1200" cap="none" spc="0" normalizeH="0" baseline="0" noProof="0" dirty="0">
                        <a:ln>
                          <a:noFill/>
                        </a:ln>
                        <a:solidFill>
                          <a:prstClr val="black"/>
                        </a:solidFill>
                        <a:effectLst/>
                        <a:uLnTx/>
                        <a:uFillTx/>
                        <a:latin typeface="+mn-lt"/>
                        <a:ea typeface="Calibri"/>
                        <a:cs typeface="Calibri"/>
                      </a:endParaRPr>
                    </a:p>
                    <a:p>
                      <a:pPr marL="0" marR="0" lvl="0" indent="0" algn="l">
                        <a:lnSpc>
                          <a:spcPct val="100000"/>
                        </a:lnSpc>
                        <a:spcBef>
                          <a:spcPts val="0"/>
                        </a:spcBef>
                        <a:spcAft>
                          <a:spcPts val="0"/>
                        </a:spcAft>
                        <a:buClrTx/>
                        <a:buSzTx/>
                        <a:buNone/>
                      </a:pPr>
                      <a:r>
                        <a:rPr lang="en-US" sz="1200" b="1" i="0" u="none" strike="noStrike" kern="1200" cap="none" spc="0" normalizeH="0" baseline="0" noProof="0" dirty="0">
                          <a:ln>
                            <a:noFill/>
                          </a:ln>
                          <a:solidFill>
                            <a:prstClr val="black"/>
                          </a:solidFill>
                          <a:effectLst/>
                          <a:uLnTx/>
                          <a:uFillTx/>
                          <a:latin typeface="+mn-lt"/>
                          <a:ea typeface="Calibri"/>
                          <a:cs typeface="Calibri"/>
                        </a:rPr>
                        <a:t>Conclusion: </a:t>
                      </a:r>
                      <a:r>
                        <a:rPr lang="en-US" sz="1200" b="0" i="0" u="none" strike="noStrike" kern="1200" cap="none" spc="0" normalizeH="0" baseline="0" noProof="0" dirty="0">
                          <a:ln>
                            <a:noFill/>
                          </a:ln>
                          <a:solidFill>
                            <a:prstClr val="black"/>
                          </a:solidFill>
                          <a:effectLst/>
                          <a:uLnTx/>
                          <a:uFillTx/>
                          <a:latin typeface="+mn-lt"/>
                          <a:ea typeface="Calibri"/>
                          <a:cs typeface="Calibri"/>
                        </a:rPr>
                        <a:t>reiterate your overall argument </a:t>
                      </a:r>
                    </a:p>
                  </a:txBody>
                  <a:tcPr>
                    <a:lnL w="12700">
                      <a:solidFill>
                        <a:schemeClr val="tx1"/>
                      </a:solidFill>
                    </a:lnL>
                    <a:lnR w="12700">
                      <a:solidFill>
                        <a:schemeClr val="tx1"/>
                      </a:solidFill>
                    </a:lnR>
                    <a:lnT w="12700">
                      <a:solidFill>
                        <a:schemeClr val="tx1"/>
                      </a:solidFill>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77472315"/>
                  </a:ext>
                </a:extLst>
              </a:tr>
              <a:tr h="159016">
                <a:tc>
                  <a:txBody>
                    <a:bodyPr/>
                    <a:lstStyle/>
                    <a:p>
                      <a:pPr lvl="0">
                        <a:buNone/>
                      </a:pPr>
                      <a:r>
                        <a:rPr lang="en-US" sz="1200" b="1" dirty="0">
                          <a:ea typeface="Calibri"/>
                          <a:cs typeface="Calibri"/>
                        </a:rPr>
                        <a:t>'This is going to hurt' </a:t>
                      </a:r>
                      <a:r>
                        <a:rPr lang="en-US" sz="1200" b="0" dirty="0">
                          <a:ea typeface="Calibri"/>
                          <a:cs typeface="Calibri"/>
                        </a:rPr>
                        <a:t>by Adam Kay: Adam Kay was a junior doctor working in the NHS. He wrote an autobiographical book which detailed his experiences of working in hospitals in order to raise awareness of the difficulties faced by the NHS today. </a:t>
                      </a:r>
                      <a:endParaRPr lang="en-US" sz="1200" b="0" dirty="0"/>
                    </a:p>
                  </a:txBody>
                  <a:tcPr>
                    <a:lnL w="12700">
                      <a:solidFill>
                        <a:schemeClr val="tx1"/>
                      </a:solidFill>
                    </a:lnL>
                    <a:lnR w="12700">
                      <a:solidFill>
                        <a:schemeClr val="tx1"/>
                      </a:solidFill>
                    </a:lnR>
                    <a:lnT w="12700">
                      <a:solidFill>
                        <a:schemeClr val="tx1"/>
                      </a:solidFill>
                    </a:lnT>
                    <a:lnB w="12700" cap="flat" cmpd="sng" algn="ctr">
                      <a:solidFill>
                        <a:scrgbClr r="0" g="0" b="0"/>
                      </a:solidFill>
                      <a:prstDash val="solid"/>
                      <a:round/>
                      <a:headEnd type="none" w="med" len="med"/>
                      <a:tailEnd type="none" w="med" len="med"/>
                    </a:lnB>
                    <a:noFill/>
                  </a:tcPr>
                </a:tc>
                <a:tc vMerge="1">
                  <a:txBody>
                    <a:bodyPr/>
                    <a:lstStyle/>
                    <a:p>
                      <a:pPr lvl="0">
                        <a:buNone/>
                      </a:pPr>
                      <a:endParaRPr lang="en-GB" dirty="0"/>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0329917"/>
                  </a:ext>
                </a:extLst>
              </a:tr>
              <a:tr h="159016">
                <a:tc>
                  <a:txBody>
                    <a:bodyPr/>
                    <a:lstStyle/>
                    <a:p>
                      <a:r>
                        <a:rPr lang="en-US" sz="1200" b="1" dirty="0">
                          <a:ea typeface="Calibri"/>
                          <a:cs typeface="Calibri"/>
                        </a:rPr>
                        <a:t>'I am Malala' by Malala Yousafzai: </a:t>
                      </a:r>
                      <a:r>
                        <a:rPr lang="en-US" sz="1200" b="0" dirty="0">
                          <a:ea typeface="Calibri"/>
                          <a:cs typeface="Calibri"/>
                        </a:rPr>
                        <a:t>Malala was just 15 when she was shot by the Taliban on her way to school. She survived and went on to campaign for women's rights to education. Malala wrote a book about her experience living in Taliban occupied Afghanistan and why she believes so strongly that everyone should have an education.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vMerge="1">
                  <a:txBody>
                    <a:bodyPr/>
                    <a:lstStyle/>
                    <a:p>
                      <a:endParaRPr lang="en-US"/>
                    </a:p>
                  </a:txBody>
                  <a:tcPr>
                    <a:lnL w="12700">
                      <a:solidFill>
                        <a:scrgbClr r="0" g="0" b="0"/>
                      </a:solidFill>
                    </a:lnL>
                    <a:lnR w="12700">
                      <a:solidFill>
                        <a:scrgbClr r="0" g="0" b="0"/>
                      </a:solidFill>
                    </a:lnR>
                    <a:lnT w="12700">
                      <a:solidFill>
                        <a:scrgbClr r="0" g="0" b="0"/>
                      </a:solidFill>
                    </a:lnT>
                    <a:lnB w="12700">
                      <a:solidFill>
                        <a:scrgbClr r="0" g="0" b="0"/>
                      </a:solidFill>
                    </a:lnB>
                    <a:noFill/>
                  </a:tcPr>
                </a:tc>
                <a:extLst>
                  <a:ext uri="{0D108BD9-81ED-4DB2-BD59-A6C34878D82A}">
                    <a16:rowId xmlns:a16="http://schemas.microsoft.com/office/drawing/2014/main" val="4066295651"/>
                  </a:ext>
                </a:extLst>
              </a:tr>
              <a:tr h="318032">
                <a:tc>
                  <a:txBody>
                    <a:bodyPr/>
                    <a:lstStyle/>
                    <a:p>
                      <a:pPr marL="0" marR="0" lvl="0" indent="0" algn="l" rtl="0" eaLnBrk="1" fontAlgn="auto" latinLnBrk="0" hangingPunct="1">
                        <a:lnSpc>
                          <a:spcPct val="100000"/>
                        </a:lnSpc>
                        <a:spcBef>
                          <a:spcPts val="0"/>
                        </a:spcBef>
                        <a:spcAft>
                          <a:spcPts val="0"/>
                        </a:spcAft>
                        <a:buClrTx/>
                        <a:buSzTx/>
                        <a:buFontTx/>
                        <a:buNone/>
                      </a:pPr>
                      <a:r>
                        <a:rPr lang="en-US" sz="1200" b="1" dirty="0">
                          <a:ea typeface="Calibri"/>
                          <a:cs typeface="Calibri"/>
                        </a:rPr>
                        <a:t>'Reaching for the Moon' by Katherine Johnson: </a:t>
                      </a:r>
                      <a:r>
                        <a:rPr lang="en-US" sz="1200" b="0" i="0" u="none" strike="noStrike" noProof="0" dirty="0">
                          <a:solidFill>
                            <a:schemeClr val="tx1"/>
                          </a:solidFill>
                          <a:latin typeface="Aptos"/>
                        </a:rPr>
                        <a:t>Katherine Johnson was a brilliant mathematician who worked for NASA during the 1960s. Her calculations were instrumental in historic flights of astronauts like John Glenn who was the first man to fly orbit the earth. She faced a lot of discrimination as an African American woman and went on to write an autobiography about her experiences. </a:t>
                      </a:r>
                      <a:endParaRPr lang="en-US" sz="1200" b="0" dirty="0">
                        <a:solidFill>
                          <a:schemeClr val="tx1"/>
                        </a:solidFill>
                        <a:latin typeface="Aptos"/>
                        <a:ea typeface="Calibri"/>
                        <a:cs typeface="Calibri"/>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vMerge="1">
                  <a:txBody>
                    <a:bodyPr/>
                    <a:lstStyle/>
                    <a:p>
                      <a:pPr defTabSz="914400">
                        <a:tabLst/>
                        <a:defRPr/>
                      </a:pPr>
                      <a:endParaRPr kumimoji="0"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3491122590"/>
                  </a:ext>
                </a:extLst>
              </a:tr>
              <a:tr h="220176">
                <a:tc gridSpan="2">
                  <a:txBody>
                    <a:bodyPr/>
                    <a:lstStyle/>
                    <a:p>
                      <a:pPr lvl="0">
                        <a:buNone/>
                      </a:pPr>
                      <a:r>
                        <a:rPr lang="en-US" sz="1400" b="1" dirty="0">
                          <a:solidFill>
                            <a:schemeClr val="tx1"/>
                          </a:solidFill>
                        </a:rPr>
                        <a:t>Vocabulary and terminology</a:t>
                      </a:r>
                      <a:endParaRPr lang="en-GB" sz="14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2341783373"/>
                  </a:ext>
                </a:extLst>
              </a:tr>
              <a:tr h="275221">
                <a:tc>
                  <a:txBody>
                    <a:bodyPr/>
                    <a:lstStyle/>
                    <a:p>
                      <a:pPr lvl="0" algn="l">
                        <a:lnSpc>
                          <a:spcPct val="100000"/>
                        </a:lnSpc>
                        <a:spcBef>
                          <a:spcPts val="0"/>
                        </a:spcBef>
                        <a:spcAft>
                          <a:spcPts val="0"/>
                        </a:spcAft>
                        <a:buNone/>
                      </a:pPr>
                      <a:r>
                        <a:rPr lang="en-US" sz="1200" b="1" i="0" kern="1200" dirty="0">
                          <a:solidFill>
                            <a:schemeClr val="dk1"/>
                          </a:solidFill>
                          <a:effectLst/>
                          <a:latin typeface="+mn-lt"/>
                          <a:ea typeface="+mn-ea"/>
                          <a:cs typeface="+mn-cs"/>
                        </a:rPr>
                        <a:t>Autobiography</a:t>
                      </a:r>
                      <a:r>
                        <a:rPr lang="en-US" sz="1200" b="0" i="0" kern="1200" dirty="0">
                          <a:solidFill>
                            <a:schemeClr val="dk1"/>
                          </a:solidFill>
                          <a:effectLst/>
                          <a:latin typeface="+mn-lt"/>
                          <a:ea typeface="+mn-ea"/>
                          <a:cs typeface="+mn-cs"/>
                        </a:rPr>
                        <a:t>: A description of your own life in chronological order.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US" sz="1200" b="1" i="0" u="none" strike="noStrike" noProof="0" dirty="0">
                          <a:latin typeface="+mn-lt"/>
                        </a:rPr>
                        <a:t>Injustice: </a:t>
                      </a:r>
                      <a:r>
                        <a:rPr lang="en-US" sz="1200" b="0" i="0" u="none" strike="noStrike" noProof="0" dirty="0">
                          <a:latin typeface="+mn-lt"/>
                        </a:rPr>
                        <a:t>something that is not fair or right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900977936"/>
                  </a:ext>
                </a:extLst>
              </a:tr>
              <a:tr h="165132">
                <a:tc>
                  <a:txBody>
                    <a:bodyPr/>
                    <a:lstStyle/>
                    <a:p>
                      <a:pPr lvl="0" algn="l">
                        <a:lnSpc>
                          <a:spcPct val="100000"/>
                        </a:lnSpc>
                        <a:spcBef>
                          <a:spcPts val="0"/>
                        </a:spcBef>
                        <a:spcAft>
                          <a:spcPts val="0"/>
                        </a:spcAft>
                        <a:buNone/>
                      </a:pPr>
                      <a:r>
                        <a:rPr lang="en-US" sz="1200" b="1" i="0" u="none" strike="noStrike" noProof="0" dirty="0">
                          <a:latin typeface="+mn-lt"/>
                        </a:rPr>
                        <a:t>Conventions</a:t>
                      </a:r>
                      <a:r>
                        <a:rPr lang="en-US" sz="1200" b="0" i="0" u="none" strike="noStrike" noProof="0" dirty="0">
                          <a:latin typeface="+mn-lt"/>
                        </a:rPr>
                        <a:t>: the way that something is usually done – the ingredients of something</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rowSpan="4">
                  <a:txBody>
                    <a:bodyPr/>
                    <a:lstStyle/>
                    <a:p>
                      <a:pPr lvl="0" algn="l">
                        <a:lnSpc>
                          <a:spcPct val="100000"/>
                        </a:lnSpc>
                        <a:spcBef>
                          <a:spcPts val="0"/>
                        </a:spcBef>
                        <a:spcAft>
                          <a:spcPts val="0"/>
                        </a:spcAft>
                        <a:buNone/>
                      </a:pPr>
                      <a:r>
                        <a:rPr lang="en-US" sz="1200" b="1" i="0" u="none" strike="noStrike" noProof="0" dirty="0">
                          <a:latin typeface="+mn-lt"/>
                        </a:rPr>
                        <a:t>Direct address: </a:t>
                      </a:r>
                      <a:r>
                        <a:rPr lang="en-US" sz="1200" b="0" i="0" u="none" strike="noStrike" noProof="0" dirty="0">
                          <a:latin typeface="+mn-lt"/>
                        </a:rPr>
                        <a:t>directly addressing the reader using 'You' or 'We' </a:t>
                      </a:r>
                    </a:p>
                    <a:p>
                      <a:pPr lvl="0" algn="l">
                        <a:lnSpc>
                          <a:spcPct val="100000"/>
                        </a:lnSpc>
                        <a:spcBef>
                          <a:spcPts val="0"/>
                        </a:spcBef>
                        <a:spcAft>
                          <a:spcPts val="0"/>
                        </a:spcAft>
                        <a:buNone/>
                      </a:pPr>
                      <a:r>
                        <a:rPr lang="en-US" sz="1200" b="1" i="0" u="none" strike="noStrike" noProof="0" dirty="0">
                          <a:latin typeface="+mn-lt"/>
                        </a:rPr>
                        <a:t>Anecdote: </a:t>
                      </a:r>
                      <a:r>
                        <a:rPr lang="en-US" sz="1200" b="0" i="0" u="none" strike="noStrike" noProof="0" dirty="0">
                          <a:latin typeface="+mn-lt"/>
                        </a:rPr>
                        <a:t>a personal story </a:t>
                      </a:r>
                    </a:p>
                    <a:p>
                      <a:pPr lvl="0" algn="l">
                        <a:lnSpc>
                          <a:spcPct val="100000"/>
                        </a:lnSpc>
                        <a:spcBef>
                          <a:spcPts val="0"/>
                        </a:spcBef>
                        <a:spcAft>
                          <a:spcPts val="0"/>
                        </a:spcAft>
                        <a:buNone/>
                      </a:pPr>
                      <a:r>
                        <a:rPr lang="en-US" sz="1200" b="1" i="0" u="none" strike="noStrike" noProof="0" dirty="0">
                          <a:latin typeface="+mn-lt"/>
                        </a:rPr>
                        <a:t>Facts and figures</a:t>
                      </a:r>
                    </a:p>
                    <a:p>
                      <a:pPr lvl="0" algn="l">
                        <a:lnSpc>
                          <a:spcPct val="100000"/>
                        </a:lnSpc>
                        <a:spcBef>
                          <a:spcPts val="0"/>
                        </a:spcBef>
                        <a:spcAft>
                          <a:spcPts val="0"/>
                        </a:spcAft>
                        <a:buNone/>
                      </a:pPr>
                      <a:r>
                        <a:rPr lang="en-US" sz="1200" b="1" i="0" u="none" strike="noStrike" noProof="0" dirty="0">
                          <a:latin typeface="+mn-lt"/>
                        </a:rPr>
                        <a:t>Orders: </a:t>
                      </a:r>
                      <a:r>
                        <a:rPr lang="en-US" sz="1200" b="0" i="0" u="none" strike="noStrike" noProof="0" dirty="0">
                          <a:latin typeface="+mn-lt"/>
                        </a:rPr>
                        <a:t>imperative verbs e.g. should / must / stop / stay </a:t>
                      </a:r>
                    </a:p>
                    <a:p>
                      <a:pPr lvl="0" algn="l">
                        <a:lnSpc>
                          <a:spcPct val="100000"/>
                        </a:lnSpc>
                        <a:spcBef>
                          <a:spcPts val="0"/>
                        </a:spcBef>
                        <a:spcAft>
                          <a:spcPts val="0"/>
                        </a:spcAft>
                        <a:buNone/>
                      </a:pPr>
                      <a:r>
                        <a:rPr lang="en-US" sz="1200" b="1" i="0" u="none" strike="noStrike" noProof="0" dirty="0">
                          <a:latin typeface="+mn-lt"/>
                        </a:rPr>
                        <a:t>Rhetorical question: </a:t>
                      </a:r>
                      <a:r>
                        <a:rPr lang="en-US" sz="1200" b="0" i="0" u="none" strike="noStrike" noProof="0" dirty="0">
                          <a:latin typeface="+mn-lt"/>
                        </a:rPr>
                        <a:t>a question that does not require an answer and makes the reader think </a:t>
                      </a:r>
                    </a:p>
                    <a:p>
                      <a:pPr lvl="0" algn="l">
                        <a:lnSpc>
                          <a:spcPct val="100000"/>
                        </a:lnSpc>
                        <a:spcBef>
                          <a:spcPts val="0"/>
                        </a:spcBef>
                        <a:spcAft>
                          <a:spcPts val="0"/>
                        </a:spcAft>
                        <a:buNone/>
                      </a:pPr>
                      <a:r>
                        <a:rPr lang="en-US" sz="1200" b="1" i="0" u="none" strike="noStrike" noProof="0" dirty="0">
                          <a:latin typeface="+mn-lt"/>
                        </a:rPr>
                        <a:t>Emotive language: </a:t>
                      </a:r>
                      <a:r>
                        <a:rPr lang="en-US" sz="1200" b="0" i="0" u="none" strike="noStrike" noProof="0" dirty="0">
                          <a:latin typeface="+mn-lt"/>
                        </a:rPr>
                        <a:t>language that elicits specific emotions from the reader e.g. It is disgusting that this is being allowed to happen. </a:t>
                      </a:r>
                    </a:p>
                    <a:p>
                      <a:pPr lvl="0" algn="l">
                        <a:lnSpc>
                          <a:spcPct val="100000"/>
                        </a:lnSpc>
                        <a:spcBef>
                          <a:spcPts val="0"/>
                        </a:spcBef>
                        <a:spcAft>
                          <a:spcPts val="0"/>
                        </a:spcAft>
                        <a:buNone/>
                      </a:pPr>
                      <a:r>
                        <a:rPr lang="en-US" sz="1200" b="1" i="0" u="none" strike="noStrike" noProof="0" dirty="0">
                          <a:latin typeface="+mn-lt"/>
                        </a:rPr>
                        <a:t>Superlatives: </a:t>
                      </a:r>
                      <a:r>
                        <a:rPr lang="en-US" sz="1200" b="0" i="0" u="none" strike="noStrike" noProof="0" dirty="0">
                          <a:latin typeface="+mn-lt"/>
                        </a:rPr>
                        <a:t>the most of something e.g. funniest / scariest / most dangerous / least effective </a:t>
                      </a:r>
                    </a:p>
                    <a:p>
                      <a:pPr lvl="0" algn="l">
                        <a:lnSpc>
                          <a:spcPct val="100000"/>
                        </a:lnSpc>
                        <a:spcBef>
                          <a:spcPts val="0"/>
                        </a:spcBef>
                        <a:spcAft>
                          <a:spcPts val="0"/>
                        </a:spcAft>
                        <a:buNone/>
                      </a:pPr>
                      <a:r>
                        <a:rPr lang="en-US" sz="1200" b="1" i="0" u="none" strike="noStrike" noProof="0" dirty="0">
                          <a:latin typeface="+mn-lt"/>
                        </a:rPr>
                        <a:t>Triplets: </a:t>
                      </a:r>
                      <a:r>
                        <a:rPr lang="en-US" sz="1200" b="0" i="0" u="none" strike="noStrike" noProof="0" dirty="0">
                          <a:latin typeface="+mn-lt"/>
                        </a:rPr>
                        <a:t>three words or phrases e.g. It is disgusting, deplorable and downright detestable …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4139358065"/>
                  </a:ext>
                </a:extLst>
              </a:tr>
              <a:tr h="165132">
                <a:tc>
                  <a:txBody>
                    <a:bodyPr/>
                    <a:lstStyle/>
                    <a:p>
                      <a:pPr lvl="0" algn="l">
                        <a:lnSpc>
                          <a:spcPct val="100000"/>
                        </a:lnSpc>
                        <a:spcBef>
                          <a:spcPts val="0"/>
                        </a:spcBef>
                        <a:spcAft>
                          <a:spcPts val="0"/>
                        </a:spcAft>
                        <a:buNone/>
                      </a:pPr>
                      <a:r>
                        <a:rPr lang="en-US" sz="1200" b="1" i="0" u="none" strike="noStrike" noProof="0" dirty="0">
                          <a:latin typeface="+mn-lt"/>
                        </a:rPr>
                        <a:t>Symbolism: </a:t>
                      </a:r>
                      <a:r>
                        <a:rPr lang="en-US" sz="1200" b="0" i="0" u="none" strike="noStrike" noProof="0" dirty="0">
                          <a:latin typeface="+mn-lt"/>
                        </a:rPr>
                        <a:t>refers to an object or image representing larger ideas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vMerge="1">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3174961917"/>
                  </a:ext>
                </a:extLst>
              </a:tr>
              <a:tr h="275221">
                <a:tc>
                  <a:txBody>
                    <a:bodyPr/>
                    <a:lstStyle/>
                    <a:p>
                      <a:pPr lvl="0" algn="l">
                        <a:lnSpc>
                          <a:spcPct val="100000"/>
                        </a:lnSpc>
                        <a:spcBef>
                          <a:spcPts val="0"/>
                        </a:spcBef>
                        <a:spcAft>
                          <a:spcPts val="0"/>
                        </a:spcAft>
                        <a:buNone/>
                      </a:pPr>
                      <a:r>
                        <a:rPr lang="en-US" sz="1200" b="1" i="0" u="none" strike="noStrike" noProof="0" dirty="0">
                          <a:latin typeface="+mn-lt"/>
                        </a:rPr>
                        <a:t>Perspective</a:t>
                      </a:r>
                      <a:r>
                        <a:rPr lang="en-US" sz="1200" b="0" i="0" u="none" strike="noStrike" noProof="0" dirty="0">
                          <a:latin typeface="+mn-lt"/>
                        </a:rPr>
                        <a:t>: how someone views something e.g. What is your perspective on school uniform?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vMerge="1">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3251044315"/>
                  </a:ext>
                </a:extLst>
              </a:tr>
              <a:tr h="330265">
                <a:tc>
                  <a:txBody>
                    <a:bodyPr/>
                    <a:lstStyle/>
                    <a:p>
                      <a:pPr lvl="0" algn="l">
                        <a:lnSpc>
                          <a:spcPct val="100000"/>
                        </a:lnSpc>
                        <a:spcBef>
                          <a:spcPts val="0"/>
                        </a:spcBef>
                        <a:spcAft>
                          <a:spcPts val="0"/>
                        </a:spcAft>
                        <a:buNone/>
                      </a:pPr>
                      <a:r>
                        <a:rPr lang="en-US" sz="1200" b="1" i="0" u="none" strike="noStrike" noProof="0" dirty="0">
                          <a:solidFill>
                            <a:srgbClr val="000000"/>
                          </a:solidFill>
                          <a:latin typeface="+mn-lt"/>
                        </a:rPr>
                        <a:t>Inequality: </a:t>
                      </a:r>
                      <a:r>
                        <a:rPr lang="en-US" sz="1200" b="0" i="0" u="none" strike="noStrike" noProof="0" dirty="0">
                          <a:solidFill>
                            <a:srgbClr val="000000"/>
                          </a:solidFill>
                          <a:latin typeface="+mn-lt"/>
                        </a:rPr>
                        <a:t>lack of equality – when things are not equal and therefore unfair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vMerge="1">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2298643576"/>
                  </a:ext>
                </a:extLst>
              </a:tr>
            </a:tbl>
          </a:graphicData>
        </a:graphic>
      </p:graphicFrame>
    </p:spTree>
    <p:extLst>
      <p:ext uri="{BB962C8B-B14F-4D97-AF65-F5344CB8AC3E}">
        <p14:creationId xmlns:p14="http://schemas.microsoft.com/office/powerpoint/2010/main" val="7294839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265</cp:revision>
  <dcterms:created xsi:type="dcterms:W3CDTF">2024-12-10T14:45:04Z</dcterms:created>
  <dcterms:modified xsi:type="dcterms:W3CDTF">2025-01-15T16:29:53Z</dcterms:modified>
</cp:coreProperties>
</file>