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968"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19T11:19:45.896"/>
    </inkml:context>
    <inkml:brush xml:id="br0">
      <inkml:brushProperty name="width" value="0.035" units="cm"/>
      <inkml:brushProperty name="height" value="0.035" units="cm"/>
      <inkml:brushProperty name="ignorePressure" value="1"/>
    </inkml:brush>
  </inkml:definitions>
  <inkml:trace contextRef="#ctx0" brushRef="#br0">76 44,'-72'-42,"69"40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19/01/25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5858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19/01/25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9439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19/01/25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754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19/01/25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3943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19/01/25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13642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19/01/25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2655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19/01/25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400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19/01/25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6585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19/01/25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13268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19/01/25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0855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19/01/25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3272501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19/01/25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9938118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customXml" Target="../ink/ink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20EAD060-3CE3-49CA-BB39-EBA0816EC23A}"/>
              </a:ext>
            </a:extLst>
          </p:cNvPr>
          <p:cNvGraphicFramePr>
            <a:graphicFrameLocks noGrp="1"/>
          </p:cNvGraphicFramePr>
          <p:nvPr>
            <p:extLst>
              <p:ext uri="{D42A27DB-BD31-4B8C-83A1-F6EECF244321}">
                <p14:modId xmlns:p14="http://schemas.microsoft.com/office/powerpoint/2010/main" val="2715003054"/>
              </p:ext>
            </p:extLst>
          </p:nvPr>
        </p:nvGraphicFramePr>
        <p:xfrm>
          <a:off x="5481" y="105271"/>
          <a:ext cx="12186519" cy="6752729"/>
        </p:xfrm>
        <a:graphic>
          <a:graphicData uri="http://schemas.openxmlformats.org/drawingml/2006/table">
            <a:tbl>
              <a:tblPr bandRow="1">
                <a:tableStyleId>{5C22544A-7EE6-4342-B048-85BDC9FD1C3A}</a:tableStyleId>
              </a:tblPr>
              <a:tblGrid>
                <a:gridCol w="6094088">
                  <a:extLst>
                    <a:ext uri="{9D8B030D-6E8A-4147-A177-3AD203B41FA5}">
                      <a16:colId xmlns:a16="http://schemas.microsoft.com/office/drawing/2014/main" xmlns="" val="2734151355"/>
                    </a:ext>
                  </a:extLst>
                </a:gridCol>
                <a:gridCol w="6092431">
                  <a:extLst>
                    <a:ext uri="{9D8B030D-6E8A-4147-A177-3AD203B41FA5}">
                      <a16:colId xmlns:a16="http://schemas.microsoft.com/office/drawing/2014/main" xmlns="" val="2183537053"/>
                    </a:ext>
                  </a:extLst>
                </a:gridCol>
              </a:tblGrid>
              <a:tr h="500978">
                <a:tc gridSpan="2">
                  <a:txBody>
                    <a:bodyPr/>
                    <a:lstStyle/>
                    <a:p>
                      <a:r>
                        <a:rPr lang="en-US" sz="1600" b="1" dirty="0" smtClean="0"/>
                        <a:t>Dystopian Fiction</a:t>
                      </a:r>
                      <a:r>
                        <a:rPr lang="en-US" sz="1600" b="1" kern="1200" dirty="0" smtClean="0">
                          <a:solidFill>
                            <a:schemeClr val="dk1"/>
                          </a:solidFill>
                          <a:latin typeface="+mn-lt"/>
                          <a:ea typeface="+mn-ea"/>
                          <a:cs typeface="+mn-cs"/>
                        </a:rPr>
                        <a:t>- </a:t>
                      </a:r>
                      <a:r>
                        <a:rPr lang="en-US" sz="1600" b="0" kern="1200" dirty="0">
                          <a:solidFill>
                            <a:schemeClr val="dk1"/>
                          </a:solidFill>
                          <a:latin typeface="+mn-lt"/>
                          <a:ea typeface="+mn-ea"/>
                          <a:cs typeface="+mn-cs"/>
                        </a:rPr>
                        <a:t>Gothic fiction refers to a style of writing that is characterized by elements of fear, horror, death, and gloom.</a:t>
                      </a:r>
                      <a:endParaRPr lang="en-GB" sz="1600" b="0" kern="1200" dirty="0">
                        <a:solidFill>
                          <a:schemeClr val="dk1"/>
                        </a:solidFill>
                        <a:latin typeface="+mn-lt"/>
                        <a:ea typeface="+mn-ea"/>
                        <a:cs typeface="+mn-cs"/>
                      </a:endParaRPr>
                    </a:p>
                  </a:txBody>
                  <a:tcPr>
                    <a:lnL w="12700">
                      <a:solidFill>
                        <a:schemeClr val="tx1"/>
                      </a:solidFill>
                    </a:lnL>
                    <a:lnR w="12700">
                      <a:solidFill>
                        <a:schemeClr val="tx1"/>
                      </a:solidFill>
                    </a:lnR>
                    <a:lnT w="12700">
                      <a:solidFill>
                        <a:schemeClr val="tx1"/>
                      </a:solidFill>
                    </a:lnT>
                    <a:lnB w="12700">
                      <a:solidFill>
                        <a:schemeClr val="tx1"/>
                      </a:solidFill>
                    </a:lnB>
                    <a:noFill/>
                  </a:tcPr>
                </a:tc>
                <a:tc hMerge="1">
                  <a:txBody>
                    <a:bodyPr/>
                    <a:lstStyle/>
                    <a:p>
                      <a:endParaRPr lang="en-US"/>
                    </a:p>
                  </a:txBody>
                  <a:tcPr/>
                </a:tc>
                <a:extLst>
                  <a:ext uri="{0D108BD9-81ED-4DB2-BD59-A6C34878D82A}">
                    <a16:rowId xmlns:a16="http://schemas.microsoft.com/office/drawing/2014/main" xmlns="" val="286627594"/>
                  </a:ext>
                </a:extLst>
              </a:tr>
              <a:tr h="3438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Texts</a:t>
                      </a:r>
                      <a:r>
                        <a:rPr lang="en-US" sz="1600" b="1" baseline="0" dirty="0" smtClean="0">
                          <a:solidFill>
                            <a:schemeClr val="tx1"/>
                          </a:solidFill>
                        </a:rPr>
                        <a:t> and Characters</a:t>
                      </a:r>
                      <a:endParaRPr lang="en-GB" sz="1600" b="1"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tc>
                  <a:txBody>
                    <a:bodyPr/>
                    <a:lstStyle/>
                    <a:p>
                      <a:pPr lvl="0">
                        <a:buNone/>
                      </a:pPr>
                      <a:r>
                        <a:rPr lang="en-US" sz="1600" b="1" dirty="0" smtClean="0">
                          <a:solidFill>
                            <a:schemeClr val="tx1"/>
                          </a:solidFill>
                        </a:rPr>
                        <a:t>Dystopian </a:t>
                      </a:r>
                      <a:r>
                        <a:rPr lang="en-US" sz="1600" b="1" dirty="0">
                          <a:solidFill>
                            <a:schemeClr val="tx1"/>
                          </a:solidFill>
                        </a:rPr>
                        <a:t>conventions:</a:t>
                      </a:r>
                      <a:endParaRPr lang="en-GB" sz="1600" b="1" dirty="0">
                        <a:solidFill>
                          <a:schemeClr val="tx1"/>
                        </a:solidFill>
                      </a:endParaRPr>
                    </a:p>
                  </a:txBody>
                  <a:tcPr>
                    <a:lnL w="12700">
                      <a:solidFill>
                        <a:schemeClr val="tx1"/>
                      </a:solidFill>
                    </a:lnL>
                    <a:lnR w="12700">
                      <a:solidFill>
                        <a:schemeClr val="tx1"/>
                      </a:solidFill>
                    </a:lnR>
                    <a:lnT w="12700">
                      <a:solidFill>
                        <a:schemeClr val="tx1"/>
                      </a:solidFill>
                    </a:lnT>
                    <a:lnB w="12700">
                      <a:solidFill>
                        <a:schemeClr val="tx1"/>
                      </a:solidFill>
                    </a:lnB>
                    <a:solidFill>
                      <a:schemeClr val="bg1">
                        <a:lumMod val="95000"/>
                      </a:schemeClr>
                    </a:solidFill>
                  </a:tcPr>
                </a:tc>
                <a:extLst>
                  <a:ext uri="{0D108BD9-81ED-4DB2-BD59-A6C34878D82A}">
                    <a16:rowId xmlns:a16="http://schemas.microsoft.com/office/drawing/2014/main" xmlns="" val="62782621"/>
                  </a:ext>
                </a:extLst>
              </a:tr>
              <a:tr h="284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Hunger Games: </a:t>
                      </a:r>
                      <a:r>
                        <a:rPr lang="en-GB" sz="1200" b="0" dirty="0" smtClean="0"/>
                        <a:t>a novel about the nation of </a:t>
                      </a:r>
                      <a:r>
                        <a:rPr lang="en-GB" sz="1200" b="0" dirty="0" err="1" smtClean="0"/>
                        <a:t>Panem</a:t>
                      </a:r>
                      <a:r>
                        <a:rPr lang="en-GB" sz="1200" b="0" dirty="0" smtClean="0"/>
                        <a:t> which is divided into 12 districts, ruled from the Capitol. As punishment for a failed revolt, each district is forced to select two tributes, one boy and one girl between the ages of 12 and 18, to fight to the death in the annual Hunger Games until there is only one survivor. </a:t>
                      </a:r>
                      <a:endParaRPr lang="en-GB" sz="1200" b="0" dirty="0"/>
                    </a:p>
                  </a:txBody>
                  <a:tcPr>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Conventions are the things that make up a genre – almost like ingredients in a recipe.</a:t>
                      </a: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xmlns="" val="77472315"/>
                  </a:ext>
                </a:extLst>
              </a:tr>
              <a:tr h="4911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Fahrenheit</a:t>
                      </a:r>
                      <a:r>
                        <a:rPr lang="en-GB" sz="1200" b="1" baseline="0" dirty="0" smtClean="0"/>
                        <a:t> 451: </a:t>
                      </a:r>
                      <a:r>
                        <a:rPr lang="en-GB" sz="1200" b="0" baseline="0" dirty="0" smtClean="0"/>
                        <a:t>In a future American society, books have been outlawed and "firemen" burn any that are found. The novel follows in the viewpoint of Guy </a:t>
                      </a:r>
                      <a:r>
                        <a:rPr lang="en-GB" sz="1200" b="0" baseline="0" dirty="0" err="1" smtClean="0"/>
                        <a:t>Montag</a:t>
                      </a:r>
                      <a:r>
                        <a:rPr lang="en-GB" sz="1200" b="0" baseline="0" dirty="0" smtClean="0"/>
                        <a:t>, a fireman who quits his job and commits himself to saving any writing and literature.</a:t>
                      </a:r>
                    </a:p>
                  </a:txBody>
                  <a:tcPr>
                    <a:lnL w="12700">
                      <a:solidFill>
                        <a:schemeClr val="tx1"/>
                      </a:solidFill>
                    </a:lnL>
                    <a:lnR w="12700">
                      <a:solidFill>
                        <a:schemeClr val="tx1"/>
                      </a:solidFill>
                    </a:lnR>
                    <a:lnT w="12700">
                      <a:solidFill>
                        <a:schemeClr val="tx1"/>
                      </a:solidFill>
                    </a:lnT>
                    <a:lnB w="12700">
                      <a:solidFill>
                        <a:schemeClr val="tx1"/>
                      </a:solidFill>
                    </a:lnB>
                    <a:noFill/>
                  </a:tcPr>
                </a:tc>
                <a:tc rowSpan="3">
                  <a:txBody>
                    <a:bodyPr/>
                    <a:lstStyle/>
                    <a:p>
                      <a:pPr marL="285750" lvl="0" indent="-285750">
                        <a:buFont typeface="Arial"/>
                        <a:buChar char="•"/>
                      </a:pPr>
                      <a:r>
                        <a:rPr lang="en-GB" sz="1400" kern="1200" dirty="0" smtClean="0">
                          <a:solidFill>
                            <a:schemeClr val="dk1"/>
                          </a:solidFill>
                          <a:effectLst/>
                          <a:latin typeface="+mn-lt"/>
                          <a:ea typeface="+mn-ea"/>
                          <a:cs typeface="+mn-cs"/>
                        </a:rPr>
                        <a:t>Propaganda is used to control the citizens of society.</a:t>
                      </a:r>
                    </a:p>
                    <a:p>
                      <a:pPr marL="285750" lvl="0" indent="-285750">
                        <a:buFont typeface="Arial"/>
                        <a:buChar char="•"/>
                      </a:pPr>
                      <a:r>
                        <a:rPr lang="en-GB" sz="1400" kern="1200" dirty="0" smtClean="0">
                          <a:solidFill>
                            <a:schemeClr val="dk1"/>
                          </a:solidFill>
                          <a:effectLst/>
                          <a:latin typeface="+mn-lt"/>
                          <a:ea typeface="+mn-ea"/>
                          <a:cs typeface="+mn-cs"/>
                        </a:rPr>
                        <a:t>Information, independent thought and freedom are restricted.</a:t>
                      </a:r>
                    </a:p>
                    <a:p>
                      <a:pPr marL="285750" lvl="0" indent="-285750">
                        <a:buFont typeface="Arial"/>
                        <a:buChar char="•"/>
                      </a:pPr>
                      <a:r>
                        <a:rPr lang="en-GB" sz="1400" kern="1200" dirty="0" smtClean="0">
                          <a:solidFill>
                            <a:schemeClr val="dk1"/>
                          </a:solidFill>
                          <a:effectLst/>
                          <a:latin typeface="+mn-lt"/>
                          <a:ea typeface="+mn-ea"/>
                          <a:cs typeface="+mn-cs"/>
                        </a:rPr>
                        <a:t>A leader/concept is worshipped by the citizens of the society.</a:t>
                      </a:r>
                    </a:p>
                    <a:p>
                      <a:pPr marL="285750" lvl="0" indent="-285750">
                        <a:buFont typeface="Arial"/>
                        <a:buChar char="•"/>
                      </a:pPr>
                      <a:r>
                        <a:rPr lang="en-GB" sz="1400" kern="1200" dirty="0" smtClean="0">
                          <a:solidFill>
                            <a:schemeClr val="dk1"/>
                          </a:solidFill>
                          <a:effectLst/>
                          <a:latin typeface="+mn-lt"/>
                          <a:ea typeface="+mn-ea"/>
                          <a:cs typeface="+mn-cs"/>
                        </a:rPr>
                        <a:t>Citizens have a fear of the outside world.</a:t>
                      </a:r>
                    </a:p>
                    <a:p>
                      <a:pPr marL="285750" lvl="0" indent="-285750">
                        <a:buFont typeface="Arial"/>
                        <a:buChar char="•"/>
                      </a:pPr>
                      <a:r>
                        <a:rPr lang="en-GB" sz="1400" kern="1200" dirty="0" smtClean="0">
                          <a:solidFill>
                            <a:schemeClr val="dk1"/>
                          </a:solidFill>
                          <a:effectLst/>
                          <a:latin typeface="+mn-lt"/>
                          <a:ea typeface="+mn-ea"/>
                          <a:cs typeface="+mn-cs"/>
                        </a:rPr>
                        <a:t>Citizens live in a dehumanized state.</a:t>
                      </a:r>
                    </a:p>
                    <a:p>
                      <a:pPr marL="285750" lvl="0" indent="-285750">
                        <a:buFont typeface="Arial"/>
                        <a:buChar char="•"/>
                      </a:pPr>
                      <a:r>
                        <a:rPr lang="en-GB" sz="1400" kern="1200" dirty="0" smtClean="0">
                          <a:solidFill>
                            <a:schemeClr val="dk1"/>
                          </a:solidFill>
                          <a:effectLst/>
                          <a:latin typeface="+mn-lt"/>
                          <a:ea typeface="+mn-ea"/>
                          <a:cs typeface="+mn-cs"/>
                        </a:rPr>
                        <a:t>Citizens conform to uniform expectations. Individuality and dissent are bad.</a:t>
                      </a:r>
                    </a:p>
                    <a:p>
                      <a:pPr marL="285750" lvl="0" indent="-285750">
                        <a:buFont typeface="Arial"/>
                        <a:buChar char="•"/>
                      </a:pPr>
                      <a:r>
                        <a:rPr lang="en-GB" sz="1400" kern="1200" dirty="0" smtClean="0">
                          <a:solidFill>
                            <a:schemeClr val="dk1"/>
                          </a:solidFill>
                          <a:effectLst/>
                          <a:latin typeface="+mn-lt"/>
                          <a:ea typeface="+mn-ea"/>
                          <a:cs typeface="+mn-cs"/>
                        </a:rPr>
                        <a:t>The society is an illusion of a perfect utopian world.</a:t>
                      </a:r>
                    </a:p>
                  </a:txBody>
                  <a:tcPr>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xmlns="" val="3820329917"/>
                  </a:ext>
                </a:extLst>
              </a:tr>
              <a:tr h="797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1984:</a:t>
                      </a:r>
                      <a:r>
                        <a:rPr lang="en-GB" sz="1200" b="1" baseline="0" dirty="0" smtClean="0"/>
                        <a:t> </a:t>
                      </a:r>
                      <a:r>
                        <a:rPr lang="en-GB" sz="1200" b="0" baseline="0" dirty="0" smtClean="0"/>
                        <a:t>A man loses his identity while living under a repressive regime in Oceania. Winston Smith is a government employee whose job involves the rewriting of history. Defying a ban on individuality, Winston dares to express his thoughts in a diary and pursues a relationship and in this closely monitored society, there is no escape from Big Brother.</a:t>
                      </a:r>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noFill/>
                  </a:tcPr>
                </a:tc>
                <a:tc vMerge="1">
                  <a:txBody>
                    <a:bodyPr/>
                    <a:lstStyle/>
                    <a:p>
                      <a:pPr lvl="0">
                        <a:buNone/>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66295651"/>
                  </a:ext>
                </a:extLst>
              </a:tr>
              <a:tr h="4813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The Maze Runner</a:t>
                      </a:r>
                      <a:r>
                        <a:rPr lang="en-GB" sz="1200" dirty="0" smtClean="0"/>
                        <a:t>: It takes place in a world whose surviving civilians fight to avoid an apocalyptic illness called the Flare. It is written from the perspective of Thomas, a 16-year-old boy who wakes up with no memories inside an artificially produced maze.</a:t>
                      </a:r>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noFill/>
                  </a:tcPr>
                </a:tc>
                <a:tc vMerge="1">
                  <a:txBody>
                    <a:bodyPr/>
                    <a:lstStyle/>
                    <a:p>
                      <a:pPr lvl="0">
                        <a:buNone/>
                      </a:pP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37265581"/>
                  </a:ext>
                </a:extLst>
              </a:tr>
              <a:tr h="383101">
                <a:tc gridSpan="2">
                  <a:txBody>
                    <a:bodyPr/>
                    <a:lstStyle/>
                    <a:p>
                      <a:pPr lvl="0">
                        <a:buNone/>
                      </a:pPr>
                      <a:r>
                        <a:rPr lang="en-US" sz="1600" b="1" dirty="0">
                          <a:solidFill>
                            <a:schemeClr val="tx1"/>
                          </a:solidFill>
                        </a:rPr>
                        <a:t>Vocabulary and terminology:</a:t>
                      </a:r>
                      <a:endParaRPr lang="en-GB" sz="1600" b="1" dirty="0">
                        <a:solidFill>
                          <a:schemeClr val="tx1"/>
                        </a:solidFill>
                      </a:endParaRPr>
                    </a:p>
                  </a:txBody>
                  <a:tcP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c hMerge="1">
                  <a:txBody>
                    <a:bodyPr/>
                    <a:lstStyle/>
                    <a:p>
                      <a:endParaRPr lang="en-US"/>
                    </a:p>
                  </a:txBody>
                  <a:tcPr/>
                </a:tc>
                <a:extLst>
                  <a:ext uri="{0D108BD9-81ED-4DB2-BD59-A6C34878D82A}">
                    <a16:rowId xmlns:a16="http://schemas.microsoft.com/office/drawing/2014/main" xmlns="" val="2341783373"/>
                  </a:ext>
                </a:extLst>
              </a:tr>
              <a:tr h="343809">
                <a:tc>
                  <a:txBody>
                    <a:bodyPr/>
                    <a:lstStyle/>
                    <a:p>
                      <a:pPr lvl="0">
                        <a:buNone/>
                      </a:pPr>
                      <a:r>
                        <a:rPr lang="en-GB" sz="1200" b="1" dirty="0" smtClean="0"/>
                        <a:t>Propaganda:</a:t>
                      </a:r>
                      <a:r>
                        <a:rPr lang="en-GB" sz="1200" b="1" baseline="0" dirty="0" smtClean="0"/>
                        <a:t> </a:t>
                      </a:r>
                      <a:r>
                        <a:rPr lang="en-GB" sz="1200" b="0" dirty="0" smtClean="0"/>
                        <a:t>Information, especially of a biased or misleading nature, used to promote a political cause or point of view.</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buNone/>
                      </a:pPr>
                      <a:r>
                        <a:rPr lang="en-GB" sz="1200" b="1" dirty="0"/>
                        <a:t>Unreliable narrator: </a:t>
                      </a:r>
                      <a:r>
                        <a:rPr lang="en-GB" sz="1200" b="0" dirty="0"/>
                        <a:t>A narrator who is not trustworthy and often offers a biased view</a:t>
                      </a:r>
                      <a:r>
                        <a:rPr lang="en-GB" sz="1200" b="1" dirty="0"/>
                        <a:t>.</a:t>
                      </a:r>
                      <a:endParaRPr lang="en-US" sz="1200" dirty="0"/>
                    </a:p>
                  </a:txBody>
                  <a:tcPr>
                    <a:lnL w="12700" cap="flat" cmpd="sng" algn="ctr">
                      <a:solidFill>
                        <a:scrgbClr r="0" g="0" b="0"/>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00977936"/>
                  </a:ext>
                </a:extLst>
              </a:tr>
              <a:tr h="284870">
                <a:tc>
                  <a:txBody>
                    <a:bodyPr/>
                    <a:lstStyle/>
                    <a:p>
                      <a:pPr lvl="0">
                        <a:buNone/>
                      </a:pPr>
                      <a:r>
                        <a:rPr lang="en-US" sz="1200" b="1" dirty="0" smtClean="0"/>
                        <a:t>Totalitarian: </a:t>
                      </a:r>
                      <a:r>
                        <a:rPr lang="en-US" sz="1200" b="0" dirty="0" smtClean="0"/>
                        <a:t>A society run by a form of government that permits no individual freedoms. </a:t>
                      </a:r>
                      <a:endParaRPr lang="en-US" sz="12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buNone/>
                      </a:pPr>
                      <a:r>
                        <a:rPr lang="en-GB" sz="1200" b="1" i="0" u="none" strike="noStrike" noProof="0" dirty="0">
                          <a:solidFill>
                            <a:srgbClr val="000000"/>
                          </a:solidFill>
                          <a:latin typeface="Calibri"/>
                        </a:rPr>
                        <a:t>Protagonist</a:t>
                      </a:r>
                      <a:r>
                        <a:rPr lang="en-GB" sz="1200" b="0" i="0" u="none" strike="noStrike" noProof="0" dirty="0">
                          <a:solidFill>
                            <a:srgbClr val="000000"/>
                          </a:solidFill>
                          <a:latin typeface="Calibri"/>
                        </a:rPr>
                        <a:t>: The main character in the story </a:t>
                      </a:r>
                      <a:endParaRPr lang="en-US" sz="1200" b="0" i="0" u="none" strike="noStrike" noProof="0" dirty="0">
                        <a:solidFill>
                          <a:srgbClr val="000000"/>
                        </a:solidFill>
                        <a:latin typeface="Calibri"/>
                      </a:endParaRPr>
                    </a:p>
                  </a:txBody>
                  <a:tcPr>
                    <a:lnL w="12700" cap="flat" cmpd="sng" algn="ctr">
                      <a:solidFill>
                        <a:scrgbClr r="0" g="0" b="0"/>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39358065"/>
                  </a:ext>
                </a:extLst>
              </a:tr>
              <a:tr h="284870">
                <a:tc>
                  <a:txBody>
                    <a:bodyPr/>
                    <a:lstStyle/>
                    <a:p>
                      <a:pPr lvl="0">
                        <a:buNone/>
                      </a:pPr>
                      <a:r>
                        <a:rPr lang="en-GB" sz="1200" b="1" dirty="0" smtClean="0"/>
                        <a:t>Genre</a:t>
                      </a:r>
                      <a:r>
                        <a:rPr lang="en-GB" sz="1200" dirty="0" smtClean="0"/>
                        <a:t>: The style or category of a text, for example, horror, romance, crime, fantasy, etc.</a:t>
                      </a:r>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buNone/>
                      </a:pPr>
                      <a:r>
                        <a:rPr lang="en-US" sz="1200" b="1" i="0" u="none" strike="noStrike" noProof="0" dirty="0" smtClean="0">
                          <a:solidFill>
                            <a:srgbClr val="000000"/>
                          </a:solidFill>
                          <a:latin typeface="Calibri"/>
                        </a:rPr>
                        <a:t>Oppression</a:t>
                      </a:r>
                      <a:r>
                        <a:rPr lang="en-US" sz="1200" b="0" i="0" u="none" strike="noStrike" noProof="0" dirty="0" smtClean="0">
                          <a:solidFill>
                            <a:srgbClr val="000000"/>
                          </a:solidFill>
                          <a:latin typeface="Calibri"/>
                        </a:rPr>
                        <a:t>:</a:t>
                      </a:r>
                      <a:r>
                        <a:rPr lang="en-US" sz="1200" b="0" i="0" u="none" strike="noStrike" baseline="0" noProof="0" dirty="0" smtClean="0">
                          <a:solidFill>
                            <a:srgbClr val="000000"/>
                          </a:solidFill>
                          <a:latin typeface="Calibri"/>
                        </a:rPr>
                        <a:t> prolonged cruel treatment that </a:t>
                      </a:r>
                      <a:r>
                        <a:rPr lang="en-US" sz="1200" b="0" i="0" u="none" strike="noStrike" baseline="0" noProof="0" dirty="0" err="1" smtClean="0">
                          <a:solidFill>
                            <a:srgbClr val="000000"/>
                          </a:solidFill>
                          <a:latin typeface="Calibri"/>
                        </a:rPr>
                        <a:t>dehumanises</a:t>
                      </a:r>
                      <a:r>
                        <a:rPr lang="en-US" sz="1200" b="0" i="0" u="none" strike="noStrike" baseline="0" noProof="0" dirty="0" smtClean="0">
                          <a:solidFill>
                            <a:srgbClr val="000000"/>
                          </a:solidFill>
                          <a:latin typeface="Calibri"/>
                        </a:rPr>
                        <a:t>.</a:t>
                      </a:r>
                      <a:endParaRPr lang="en-US" sz="1200" b="0" i="0" u="none" strike="noStrike" noProof="0" dirty="0">
                        <a:solidFill>
                          <a:srgbClr val="000000"/>
                        </a:solidFill>
                        <a:latin typeface="Calibri"/>
                      </a:endParaRPr>
                    </a:p>
                  </a:txBody>
                  <a:tcPr>
                    <a:lnL w="12700" cap="flat" cmpd="sng" algn="ctr">
                      <a:solidFill>
                        <a:scrgbClr r="0" g="0" b="0"/>
                      </a:solid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xmlns="" val="3174961917"/>
                  </a:ext>
                </a:extLst>
              </a:tr>
              <a:tr h="280905">
                <a:tc>
                  <a:txBody>
                    <a:bodyPr/>
                    <a:lstStyle/>
                    <a:p>
                      <a:pPr lvl="0">
                        <a:buNone/>
                      </a:pPr>
                      <a:r>
                        <a:rPr lang="en-GB" sz="1200" b="1" dirty="0" smtClean="0"/>
                        <a:t>Utopia:</a:t>
                      </a:r>
                      <a:r>
                        <a:rPr lang="en-GB" sz="1200" b="1" baseline="0" dirty="0" smtClean="0"/>
                        <a:t> </a:t>
                      </a:r>
                      <a:r>
                        <a:rPr lang="en-GB" sz="1200" b="0" dirty="0" smtClean="0"/>
                        <a:t>An imagined place or state of things in which everything is perfect The world was a wonderful utopia. </a:t>
                      </a:r>
                      <a:endParaRPr lang="en-US" sz="12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buNone/>
                      </a:pPr>
                      <a:r>
                        <a:rPr lang="en-US" sz="1200" b="1" i="0" u="none" strike="noStrike" noProof="0" dirty="0" smtClean="0">
                          <a:solidFill>
                            <a:srgbClr val="000000"/>
                          </a:solidFill>
                          <a:latin typeface="Calibri"/>
                        </a:rPr>
                        <a:t>Rebellion</a:t>
                      </a:r>
                      <a:r>
                        <a:rPr lang="en-US" sz="1200" b="0" i="0" u="none" strike="noStrike" noProof="0" dirty="0" smtClean="0">
                          <a:solidFill>
                            <a:srgbClr val="000000"/>
                          </a:solidFill>
                          <a:latin typeface="Calibri"/>
                        </a:rPr>
                        <a:t>: an act of resistance against an established government or leader.</a:t>
                      </a:r>
                      <a:endParaRPr lang="en-US" sz="1200" b="0" i="0" u="none" strike="noStrike" noProof="0" dirty="0">
                        <a:solidFill>
                          <a:srgbClr val="000000"/>
                        </a:solidFill>
                        <a:latin typeface="Calibri"/>
                      </a:endParaRPr>
                    </a:p>
                  </a:txBody>
                  <a:tcPr>
                    <a:lnL w="12700" cap="flat" cmpd="sng" algn="ctr">
                      <a:solidFill>
                        <a:scrgbClr r="0" g="0" b="0"/>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51044315"/>
                  </a:ext>
                </a:extLst>
              </a:tr>
              <a:tr h="383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smtClean="0"/>
                        <a:t>Dystopia: </a:t>
                      </a:r>
                      <a:r>
                        <a:rPr lang="en-GB" sz="1200" b="0" dirty="0" smtClean="0"/>
                        <a:t>an imagined state or society in which there is great suffering or injustice, typically one that is totalitarian </a:t>
                      </a:r>
                      <a:endParaRPr lang="en-US" sz="1200" b="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lvl="0">
                        <a:buNone/>
                      </a:pPr>
                      <a:r>
                        <a:rPr lang="en-US" sz="1200" b="1" dirty="0" smtClean="0"/>
                        <a:t>Surveillance: </a:t>
                      </a:r>
                      <a:r>
                        <a:rPr lang="en-US" sz="1200" dirty="0" smtClean="0"/>
                        <a:t>constant close observation, usually through cameras</a:t>
                      </a:r>
                      <a:endParaRPr lang="en-US" sz="1200" dirty="0"/>
                    </a:p>
                  </a:txBody>
                  <a:tcPr>
                    <a:lnL w="12700" cap="flat" cmpd="sng" algn="ctr">
                      <a:solidFill>
                        <a:scrgbClr r="0" g="0" b="0"/>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298643576"/>
                  </a:ext>
                </a:extLst>
              </a:tr>
              <a:tr h="383101">
                <a:tc>
                  <a:txBody>
                    <a:bodyPr/>
                    <a:lstStyle/>
                    <a:p>
                      <a:pPr lvl="0">
                        <a:buNone/>
                      </a:pPr>
                      <a:r>
                        <a:rPr lang="en-US" sz="1200" b="1" dirty="0" smtClean="0"/>
                        <a:t>Dehumanized: </a:t>
                      </a:r>
                      <a:r>
                        <a:rPr lang="en-US" sz="1200" b="0" dirty="0" smtClean="0"/>
                        <a:t>to be deprived of</a:t>
                      </a:r>
                      <a:r>
                        <a:rPr lang="en-US" sz="1200" b="0" baseline="0" dirty="0" smtClean="0"/>
                        <a:t> all human qualities.</a:t>
                      </a:r>
                      <a:endParaRPr lang="en-US" sz="1200" b="0" dirty="0"/>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200" b="1" dirty="0" smtClean="0"/>
                        <a:t>Censorship: </a:t>
                      </a:r>
                      <a:r>
                        <a:rPr lang="en-US" sz="1200" b="0" dirty="0" smtClean="0"/>
                        <a:t>stopping and banning any</a:t>
                      </a:r>
                      <a:r>
                        <a:rPr lang="en-US" sz="1200" b="0" baseline="0" dirty="0" smtClean="0"/>
                        <a:t> writing, films or expressions of free thought.</a:t>
                      </a:r>
                      <a:endParaRPr lang="en-US" sz="1200" b="0" dirty="0"/>
                    </a:p>
                  </a:txBody>
                  <a:tcP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37040586"/>
                  </a:ext>
                </a:extLst>
              </a:tr>
              <a:tr h="262063">
                <a:tc>
                  <a:txBody>
                    <a:bodyPr/>
                    <a:lstStyle/>
                    <a:p>
                      <a:pPr lvl="0">
                        <a:buNone/>
                      </a:pPr>
                      <a:endParaRPr lang="en-US" sz="1200" b="1" dirty="0"/>
                    </a:p>
                  </a:txBody>
                  <a:tcPr>
                    <a:lnL w="12700">
                      <a:solidFill>
                        <a:schemeClr val="tx1"/>
                      </a:solid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dirty="0"/>
                    </a:p>
                  </a:txBody>
                  <a:tcPr>
                    <a:lnL w="12700" cap="flat" cmpd="sng" algn="ctr">
                      <a:solidFill>
                        <a:schemeClr val="tx1"/>
                      </a:solid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xmlns="" val="1031274663"/>
                  </a:ext>
                </a:extLst>
              </a:tr>
            </a:tbl>
          </a:graphicData>
        </a:graphic>
      </p:graphicFrame>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xmlns="" id="{318FB79F-279C-BFBD-0139-6097EE4C8DE7}"/>
                  </a:ext>
                </a:extLst>
              </p14:cNvPr>
              <p14:cNvContentPartPr/>
              <p14:nvPr/>
            </p14:nvContentPartPr>
            <p14:xfrm>
              <a:off x="10858731" y="6356375"/>
              <a:ext cx="27720" cy="16200"/>
            </p14:xfrm>
          </p:contentPart>
        </mc:Choice>
        <mc:Fallback xmlns="">
          <p:pic>
            <p:nvPicPr>
              <p:cNvPr id="2" name="Ink 1">
                <a:extLst>
                  <a:ext uri="{FF2B5EF4-FFF2-40B4-BE49-F238E27FC236}">
                    <a16:creationId xmlns:a16="http://schemas.microsoft.com/office/drawing/2014/main" id="{318FB79F-279C-BFBD-0139-6097EE4C8DE7}"/>
                  </a:ext>
                </a:extLst>
              </p:cNvPr>
              <p:cNvPicPr/>
              <p:nvPr/>
            </p:nvPicPr>
            <p:blipFill>
              <a:blip r:embed="rId3"/>
              <a:stretch>
                <a:fillRect/>
              </a:stretch>
            </p:blipFill>
            <p:spPr>
              <a:xfrm>
                <a:off x="10852611" y="6350255"/>
                <a:ext cx="39960" cy="28440"/>
              </a:xfrm>
              <a:prstGeom prst="rect">
                <a:avLst/>
              </a:prstGeom>
            </p:spPr>
          </p:pic>
        </mc:Fallback>
      </mc:AlternateContent>
    </p:spTree>
    <p:extLst>
      <p:ext uri="{BB962C8B-B14F-4D97-AF65-F5344CB8AC3E}">
        <p14:creationId xmlns:p14="http://schemas.microsoft.com/office/powerpoint/2010/main" val="7294839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429</Words>
  <Application>Microsoft Macintosh PowerPoint</Application>
  <PresentationFormat>Custom</PresentationFormat>
  <Paragraphs>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Dixon,R</dc:creator>
  <cp:lastModifiedBy>Rob Dixon</cp:lastModifiedBy>
  <cp:revision>256</cp:revision>
  <dcterms:created xsi:type="dcterms:W3CDTF">2024-07-05T12:30:40Z</dcterms:created>
  <dcterms:modified xsi:type="dcterms:W3CDTF">2025-01-19T19:09:41Z</dcterms:modified>
</cp:coreProperties>
</file>