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FDEFB6-F8D5-1C20-A97B-2FD7605E60B1}" v="56" dt="2024-11-13T14:49:06.88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0" d="100"/>
          <a:sy n="60" d="100"/>
        </p:scale>
        <p:origin x="72" y="12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858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4392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42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943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642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6550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000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585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1/20/2025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268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552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725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3811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0EAD060-3CE3-49CA-BB39-EBA0816EC2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8602051"/>
              </p:ext>
            </p:extLst>
          </p:nvPr>
        </p:nvGraphicFramePr>
        <p:xfrm>
          <a:off x="182165" y="95189"/>
          <a:ext cx="11835617" cy="6701258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918613">
                  <a:extLst>
                    <a:ext uri="{9D8B030D-6E8A-4147-A177-3AD203B41FA5}">
                      <a16:colId xmlns:a16="http://schemas.microsoft.com/office/drawing/2014/main" val="2734151355"/>
                    </a:ext>
                  </a:extLst>
                </a:gridCol>
                <a:gridCol w="1285741">
                  <a:extLst>
                    <a:ext uri="{9D8B030D-6E8A-4147-A177-3AD203B41FA5}">
                      <a16:colId xmlns:a16="http://schemas.microsoft.com/office/drawing/2014/main" val="2183537053"/>
                    </a:ext>
                  </a:extLst>
                </a:gridCol>
                <a:gridCol w="4631263">
                  <a:extLst>
                    <a:ext uri="{9D8B030D-6E8A-4147-A177-3AD203B41FA5}">
                      <a16:colId xmlns:a16="http://schemas.microsoft.com/office/drawing/2014/main" val="4123195943"/>
                    </a:ext>
                  </a:extLst>
                </a:gridCol>
              </a:tblGrid>
              <a:tr h="403031">
                <a:tc gridSpan="3">
                  <a:txBody>
                    <a:bodyPr/>
                    <a:lstStyle/>
                    <a:p>
                      <a:r>
                        <a:rPr lang="en-US" b="1" dirty="0"/>
                        <a:t>Year 7 Narrative</a:t>
                      </a:r>
                      <a:r>
                        <a:rPr lang="en-US" b="1" baseline="0" dirty="0"/>
                        <a:t> Poetry</a:t>
                      </a:r>
                      <a:r>
                        <a:rPr lang="en-US" b="1" dirty="0"/>
                        <a:t> - Identifying a range of narratives in selected poems</a:t>
                      </a:r>
                      <a:endParaRPr lang="en-GB" sz="1400" b="0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86627594"/>
                  </a:ext>
                </a:extLst>
              </a:tr>
              <a:tr h="3720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Poems:</a:t>
                      </a:r>
                      <a:endParaRPr lang="en-GB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b="1" dirty="0" err="1">
                          <a:solidFill>
                            <a:schemeClr val="tx1"/>
                          </a:solidFill>
                        </a:rPr>
                        <a:t>Analysing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 a poem:</a:t>
                      </a:r>
                      <a:endParaRPr lang="en-GB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782621"/>
                  </a:ext>
                </a:extLst>
              </a:tr>
              <a:tr h="364993">
                <a:tc>
                  <a:txBody>
                    <a:bodyPr/>
                    <a:lstStyle/>
                    <a:p>
                      <a:r>
                        <a:rPr lang="en-GB" sz="1400" b="1" dirty="0"/>
                        <a:t>Dis Poetry</a:t>
                      </a:r>
                      <a:r>
                        <a:rPr lang="en-GB" sz="1400" dirty="0"/>
                        <a:t>: The speaker questions what expectations of poetry should be.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WHAT</a:t>
                      </a:r>
                      <a:r>
                        <a:rPr lang="en-US" dirty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mr-IN" dirty="0">
                          <a:solidFill>
                            <a:srgbClr val="0070C0"/>
                          </a:solidFill>
                        </a:rPr>
                        <a:t>–</a:t>
                      </a:r>
                      <a:r>
                        <a:rPr lang="en-US" dirty="0">
                          <a:solidFill>
                            <a:srgbClr val="0070C0"/>
                          </a:solidFill>
                        </a:rPr>
                        <a:t> HOW - </a:t>
                      </a:r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WHY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472315"/>
                  </a:ext>
                </a:extLst>
              </a:tr>
              <a:tr h="330692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400" b="1" dirty="0"/>
                        <a:t>A Poison Tree</a:t>
                      </a:r>
                      <a:r>
                        <a:rPr lang="en-GB" sz="1400" dirty="0"/>
                        <a:t>: A poem which conveys anger in the poem through the metaphor of a tree.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1800" dirty="0">
                          <a:solidFill>
                            <a:srgbClr val="00B050"/>
                          </a:solidFill>
                        </a:rPr>
                        <a:t>WHAT</a:t>
                      </a: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rgbClr r="0" g="0" b="0"/>
                      </a:solidFill>
                    </a:lnR>
                    <a:lnT w="12700">
                      <a:solidFill>
                        <a:scrgbClr r="0" g="0" b="0"/>
                      </a:solidFill>
                    </a:lnT>
                    <a:lnB w="12700">
                      <a:solidFill>
                        <a:scrgbClr r="0" g="0" b="0"/>
                      </a:solidFill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1200" b="1" u="sng" dirty="0">
                          <a:solidFill>
                            <a:srgbClr val="009208"/>
                          </a:solidFill>
                        </a:rPr>
                        <a:t>WHAT </a:t>
                      </a:r>
                      <a:r>
                        <a:rPr lang="en-US" sz="1200" dirty="0">
                          <a:solidFill>
                            <a:srgbClr val="009208"/>
                          </a:solidFill>
                        </a:rPr>
                        <a:t>is the writer’s purpose? In other words what do they wish to show the reader? (Make a clear point in response to the task/question.)</a:t>
                      </a:r>
                      <a:endParaRPr lang="en-US" sz="1200"/>
                    </a:p>
                  </a:txBody>
                  <a:tcPr>
                    <a:lnL w="12700">
                      <a:solidFill>
                        <a:scrgbClr r="0" g="0" b="0"/>
                      </a:solidFill>
                    </a:lnL>
                    <a:lnR w="12700">
                      <a:solidFill>
                        <a:scrgbClr r="0" g="0" b="0"/>
                      </a:solidFill>
                    </a:lnR>
                    <a:lnT w="12700">
                      <a:solidFill>
                        <a:scrgbClr r="0" g="0" b="0"/>
                      </a:solidFill>
                    </a:lnT>
                    <a:lnB w="12700">
                      <a:solidFill>
                        <a:scrgbClr r="0" g="0" b="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0329917"/>
                  </a:ext>
                </a:extLst>
              </a:tr>
              <a:tr h="310024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400" b="1" dirty="0"/>
                        <a:t>Types of poems: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lvl="0">
                        <a:buNone/>
                      </a:pP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lvl="0">
                        <a:buNone/>
                      </a:pP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6295651"/>
                  </a:ext>
                </a:extLst>
              </a:tr>
              <a:tr h="310024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Haiku: </a:t>
                      </a:r>
                      <a:r>
                        <a:rPr lang="en-GB" sz="1400" dirty="0"/>
                        <a:t>5 syllables in the first line</a:t>
                      </a:r>
                    </a:p>
                    <a:p>
                      <a:pPr algn="ctr"/>
                      <a:r>
                        <a:rPr lang="en-US" sz="1400" dirty="0"/>
                        <a:t>7 in the second line</a:t>
                      </a:r>
                    </a:p>
                    <a:p>
                      <a:pPr algn="ctr"/>
                      <a:r>
                        <a:rPr lang="en-US" sz="1400" dirty="0"/>
                        <a:t>5 in the last line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1800" dirty="0">
                          <a:solidFill>
                            <a:srgbClr val="0070C0"/>
                          </a:solidFill>
                        </a:rPr>
                        <a:t>HOW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sng" dirty="0">
                          <a:solidFill>
                            <a:srgbClr val="0070C0"/>
                          </a:solidFill>
                        </a:rPr>
                        <a:t>HOW</a:t>
                      </a:r>
                      <a:r>
                        <a:rPr lang="en-US" sz="1200" dirty="0">
                          <a:solidFill>
                            <a:srgbClr val="0070C0"/>
                          </a:solidFill>
                        </a:rPr>
                        <a:t> is the writer showing us what they want to show us? Use examples from the text. (Evidence can be either detailed close references or carefully selected quotations.)</a:t>
                      </a:r>
                      <a:endParaRPr lang="en-US" sz="120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1122590"/>
                  </a:ext>
                </a:extLst>
              </a:tr>
              <a:tr h="330692">
                <a:tc rowSpan="2">
                  <a:txBody>
                    <a:bodyPr/>
                    <a:lstStyle/>
                    <a:p>
                      <a:pPr algn="ctr"/>
                      <a:r>
                        <a:rPr lang="en-GB" sz="1400" b="1" dirty="0" err="1"/>
                        <a:t>Eintou</a:t>
                      </a:r>
                      <a:r>
                        <a:rPr lang="en-GB" sz="1400" dirty="0"/>
                        <a:t>– </a:t>
                      </a:r>
                      <a:r>
                        <a:rPr lang="en-US" sz="1400" dirty="0">
                          <a:latin typeface="+mn-lt"/>
                          <a:cs typeface="Calibri"/>
                        </a:rPr>
                        <a:t>The first line has 2 syllables, </a:t>
                      </a:r>
                    </a:p>
                    <a:p>
                      <a:pPr algn="ctr"/>
                      <a:r>
                        <a:rPr lang="en-US" sz="1400" dirty="0">
                          <a:latin typeface="+mn-lt"/>
                          <a:cs typeface="Calibri"/>
                        </a:rPr>
                        <a:t>The second has 4 syllables, </a:t>
                      </a:r>
                    </a:p>
                    <a:p>
                      <a:pPr algn="ctr"/>
                      <a:r>
                        <a:rPr lang="en-US" sz="1400" dirty="0">
                          <a:latin typeface="+mn-lt"/>
                          <a:cs typeface="Calibri"/>
                        </a:rPr>
                        <a:t>The third has 6 syllables, </a:t>
                      </a:r>
                    </a:p>
                    <a:p>
                      <a:pPr algn="ctr"/>
                      <a:r>
                        <a:rPr lang="en-US" sz="1400" dirty="0">
                          <a:latin typeface="+mn-lt"/>
                          <a:cs typeface="Calibri"/>
                        </a:rPr>
                        <a:t>The fourth has 8 syllables,</a:t>
                      </a:r>
                    </a:p>
                    <a:p>
                      <a:pPr algn="ctr"/>
                      <a:r>
                        <a:rPr lang="en-US" sz="1400" dirty="0">
                          <a:latin typeface="+mn-lt"/>
                          <a:cs typeface="Calibri"/>
                        </a:rPr>
                        <a:t>The fifth has 6 syllables, </a:t>
                      </a:r>
                    </a:p>
                    <a:p>
                      <a:pPr algn="ctr"/>
                      <a:r>
                        <a:rPr lang="en-US" sz="1400" dirty="0">
                          <a:latin typeface="+mn-lt"/>
                          <a:cs typeface="Calibri"/>
                        </a:rPr>
                        <a:t>The sixth has 4 syllables, </a:t>
                      </a:r>
                    </a:p>
                    <a:p>
                      <a:pPr algn="ctr"/>
                      <a:r>
                        <a:rPr lang="en-US" sz="1400" dirty="0">
                          <a:latin typeface="+mn-lt"/>
                          <a:cs typeface="Calibri"/>
                        </a:rPr>
                        <a:t>The seventh has 2 syllables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701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C00000"/>
                          </a:solidFill>
                        </a:rPr>
                        <a:t>WHY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u="none" strike="noStrike" noProof="0" dirty="0">
                          <a:solidFill>
                            <a:srgbClr val="C00000"/>
                          </a:solidFill>
                          <a:latin typeface="Calibri"/>
                        </a:rPr>
                        <a:t>WHY has the writer done what they have done? Are they trying to explore a big idea? 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u="none" strike="noStrike" noProof="0" dirty="0">
                          <a:solidFill>
                            <a:srgbClr val="C00000"/>
                          </a:solidFill>
                          <a:latin typeface="Calibri"/>
                        </a:rPr>
                        <a:t>Explaining “why” the writer has included this quote and point (using inference) </a:t>
                      </a:r>
                      <a:r>
                        <a:rPr lang="en-US" sz="1200" b="0" i="0" u="none" strike="noStrike" noProof="0" dirty="0">
                          <a:solidFill>
                            <a:srgbClr val="C00000"/>
                          </a:solidFill>
                          <a:latin typeface="Calibri"/>
                        </a:rPr>
                        <a:t>…which suggests…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5706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+mn-lt"/>
                          <a:cs typeface="Calibri"/>
                        </a:rPr>
                        <a:t>Trova</a:t>
                      </a:r>
                      <a:r>
                        <a:rPr lang="en-US" sz="1400" dirty="0">
                          <a:latin typeface="+mn-lt"/>
                          <a:cs typeface="Calibri"/>
                        </a:rPr>
                        <a:t> - </a:t>
                      </a:r>
                      <a:r>
                        <a:rPr lang="en-GB" sz="1400" dirty="0">
                          <a:latin typeface="+mn-lt"/>
                          <a:cs typeface="Calibri"/>
                        </a:rPr>
                        <a:t>It is made up of four lines, each containing seven syllables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lvl="0">
                        <a:buNone/>
                      </a:pP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lvl="0">
                        <a:buNone/>
                      </a:pP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3977450"/>
                  </a:ext>
                </a:extLst>
              </a:tr>
              <a:tr h="423700">
                <a:tc gridSpan="3"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Vocabulary and terminology:</a:t>
                      </a:r>
                      <a:endParaRPr lang="en-GB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341783373"/>
                  </a:ext>
                </a:extLst>
              </a:tr>
              <a:tr h="3720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/>
                        <a:t>Form</a:t>
                      </a:r>
                      <a:r>
                        <a:rPr lang="en-GB" sz="1400" dirty="0"/>
                        <a:t>: The type of text written in. For example, the rhyming structure of a poem or a letter, newspaper or story.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/>
                        <a:t>Imagery</a:t>
                      </a:r>
                      <a:r>
                        <a:rPr lang="en-GB" sz="1400" dirty="0"/>
                        <a:t>: Creating an image or idea in the reader’s mind usually using figurative language (similes, metaphors, personification).</a:t>
                      </a:r>
                      <a:endParaRPr lang="en-US" sz="1400" dirty="0"/>
                    </a:p>
                    <a:p>
                      <a:pPr algn="ctr"/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vl="0">
                        <a:buNone/>
                      </a:pP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0977936"/>
                  </a:ext>
                </a:extLst>
              </a:tr>
              <a:tr h="310024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400" b="1" dirty="0"/>
                        <a:t>Simile</a:t>
                      </a:r>
                      <a:r>
                        <a:rPr lang="en-GB" sz="1400" dirty="0"/>
                        <a:t>: a comparison of two things using like or as.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400" b="1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Inference</a:t>
                      </a:r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: hidden meanings which are identified by reading the clues.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vl="0">
                        <a:buNone/>
                      </a:pP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9358065"/>
                  </a:ext>
                </a:extLst>
              </a:tr>
              <a:tr h="310024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400" b="1" dirty="0"/>
                        <a:t>Alliteration</a:t>
                      </a:r>
                      <a:r>
                        <a:rPr lang="en-GB" sz="1400" dirty="0"/>
                        <a:t>: repeated sounds at the beginning of closely connected words.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400" b="1" i="0" u="none" strike="noStrike" noProof="0" dirty="0">
                          <a:solidFill>
                            <a:srgbClr val="000000"/>
                          </a:solidFill>
                          <a:latin typeface="+mn-lt"/>
                        </a:rPr>
                        <a:t>Juxtaposition</a:t>
                      </a:r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latin typeface="+mn-lt"/>
                        </a:rPr>
                        <a:t>: two contrasting ideas placed near each other for effect</a:t>
                      </a:r>
                      <a:endParaRPr lang="en-US" sz="14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vl="0">
                        <a:buNone/>
                      </a:pP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4961917"/>
                  </a:ext>
                </a:extLst>
              </a:tr>
              <a:tr h="263357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400" b="1" dirty="0"/>
                        <a:t>Personification</a:t>
                      </a:r>
                      <a:r>
                        <a:rPr lang="en-US" sz="1400" dirty="0"/>
                        <a:t>: giving human characteristics</a:t>
                      </a:r>
                      <a:r>
                        <a:rPr lang="en-US" sz="1400" baseline="0" dirty="0"/>
                        <a:t> to something non-human.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Stanza: A paragraph in poetry.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vl="0">
                        <a:buNone/>
                      </a:pP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10443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94839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356</Words>
  <Application>Microsoft Office PowerPoint</Application>
  <PresentationFormat>Widescreen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Dixon,R</dc:creator>
  <cp:lastModifiedBy>Read,C</cp:lastModifiedBy>
  <cp:revision>224</cp:revision>
  <dcterms:created xsi:type="dcterms:W3CDTF">2024-07-05T12:30:40Z</dcterms:created>
  <dcterms:modified xsi:type="dcterms:W3CDTF">2025-01-20T10:05:00Z</dcterms:modified>
</cp:coreProperties>
</file>