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0" d="100"/>
          <a:sy n="60" d="100"/>
        </p:scale>
        <p:origin x="48" y="12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19T11:19:45.896"/>
    </inkml:context>
    <inkml:brush xml:id="br0">
      <inkml:brushProperty name="width" value="0.035" units="cm"/>
      <inkml:brushProperty name="height" value="0.035" units="cm"/>
      <inkml:brushProperty name="ignorePressure" value="1"/>
    </inkml:brush>
  </inkml:definitions>
  <inkml:trace contextRef="#ctx0" brushRef="#br0">76 44,'-72'-42,"69"40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75858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94392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7542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3943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13642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5/21/2025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26550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5/21/2025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0400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5/21/2025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76585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5/21/2025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13268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08552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32725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5/21/2025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9938118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0EAD060-3CE3-49CA-BB39-EBA0816EC23A}"/>
              </a:ext>
            </a:extLst>
          </p:cNvPr>
          <p:cNvGraphicFramePr>
            <a:graphicFrameLocks noGrp="1"/>
          </p:cNvGraphicFramePr>
          <p:nvPr>
            <p:extLst>
              <p:ext uri="{D42A27DB-BD31-4B8C-83A1-F6EECF244321}">
                <p14:modId xmlns:p14="http://schemas.microsoft.com/office/powerpoint/2010/main" val="1933723355"/>
              </p:ext>
            </p:extLst>
          </p:nvPr>
        </p:nvGraphicFramePr>
        <p:xfrm>
          <a:off x="0" y="0"/>
          <a:ext cx="12302531" cy="6920100"/>
        </p:xfrm>
        <a:graphic>
          <a:graphicData uri="http://schemas.openxmlformats.org/drawingml/2006/table">
            <a:tbl>
              <a:tblPr bandRow="1">
                <a:tableStyleId>{5C22544A-7EE6-4342-B048-85BDC9FD1C3A}</a:tableStyleId>
              </a:tblPr>
              <a:tblGrid>
                <a:gridCol w="6015789">
                  <a:extLst>
                    <a:ext uri="{9D8B030D-6E8A-4147-A177-3AD203B41FA5}">
                      <a16:colId xmlns:a16="http://schemas.microsoft.com/office/drawing/2014/main" val="2734151355"/>
                    </a:ext>
                  </a:extLst>
                </a:gridCol>
                <a:gridCol w="6286742">
                  <a:extLst>
                    <a:ext uri="{9D8B030D-6E8A-4147-A177-3AD203B41FA5}">
                      <a16:colId xmlns:a16="http://schemas.microsoft.com/office/drawing/2014/main" val="2183537053"/>
                    </a:ext>
                  </a:extLst>
                </a:gridCol>
              </a:tblGrid>
              <a:tr h="320842">
                <a:tc gridSpan="2">
                  <a:txBody>
                    <a:bodyPr/>
                    <a:lstStyle/>
                    <a:p>
                      <a:r>
                        <a:rPr lang="en-US" sz="1400" b="1" dirty="0"/>
                        <a:t>A Midsummer Night’s Dream - </a:t>
                      </a:r>
                      <a:r>
                        <a:rPr lang="en-US" sz="1400" b="0" i="0" u="none" strike="noStrike" noProof="0" dirty="0">
                          <a:solidFill>
                            <a:schemeClr val="tx1"/>
                          </a:solidFill>
                          <a:latin typeface="+mn-lt"/>
                        </a:rPr>
                        <a:t>A Shakespearian comedy about 4 young Athenians which ends with a happy ending.</a:t>
                      </a:r>
                      <a:endParaRPr lang="en-GB" sz="1400" b="0" dirty="0">
                        <a:solidFill>
                          <a:schemeClr val="tx1"/>
                        </a:solidFill>
                        <a:latin typeface="+mn-lt"/>
                      </a:endParaRPr>
                    </a:p>
                  </a:txBody>
                  <a:tcPr>
                    <a:lnL w="12700">
                      <a:solidFill>
                        <a:schemeClr val="tx1"/>
                      </a:solidFill>
                    </a:lnL>
                    <a:lnR w="12700">
                      <a:solidFill>
                        <a:schemeClr val="tx1"/>
                      </a:solidFill>
                    </a:lnR>
                    <a:lnT w="12700">
                      <a:solidFill>
                        <a:schemeClr val="tx1"/>
                      </a:solidFill>
                    </a:lnT>
                    <a:lnB w="12700">
                      <a:solidFill>
                        <a:schemeClr val="tx1"/>
                      </a:solidFill>
                    </a:lnB>
                    <a:noFill/>
                  </a:tcPr>
                </a:tc>
                <a:tc hMerge="1">
                  <a:txBody>
                    <a:bodyPr/>
                    <a:lstStyle/>
                    <a:p>
                      <a:endParaRPr 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6627594"/>
                  </a:ext>
                </a:extLst>
              </a:tr>
              <a:tr h="3438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Characters:</a:t>
                      </a:r>
                      <a:endParaRPr lang="en-GB" sz="1400" b="1"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lvl="0">
                        <a:buNone/>
                      </a:pPr>
                      <a:r>
                        <a:rPr lang="en-US" sz="1400" b="1" dirty="0">
                          <a:solidFill>
                            <a:schemeClr val="tx1"/>
                          </a:solidFill>
                        </a:rPr>
                        <a:t>Characters:</a:t>
                      </a:r>
                      <a:endParaRPr lang="en-GB" sz="1400" b="1"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62782621"/>
                  </a:ext>
                </a:extLst>
              </a:tr>
              <a:tr h="2848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cap="none" dirty="0">
                          <a:solidFill>
                            <a:schemeClr val="dk1"/>
                          </a:solidFill>
                          <a:latin typeface="Century Gothic"/>
                          <a:ea typeface="Century Gothic"/>
                          <a:cs typeface="Century Gothic"/>
                          <a:sym typeface="Century Gothic"/>
                        </a:rPr>
                        <a:t>Puck</a:t>
                      </a:r>
                      <a:r>
                        <a:rPr lang="en-US" sz="1200" b="0" i="0" u="none" strike="noStrike" cap="none" dirty="0">
                          <a:solidFill>
                            <a:schemeClr val="dk1"/>
                          </a:solidFill>
                          <a:latin typeface="Century Gothic"/>
                          <a:ea typeface="Century Gothic"/>
                          <a:cs typeface="Century Gothic"/>
                          <a:sym typeface="Century Gothic"/>
                        </a:rPr>
                        <a:t> – Also known as Robin Goodfellow, Puck is Oberon’s jester, a mischievous fairy who delights in playing pranks on mortals. </a:t>
                      </a:r>
                    </a:p>
                  </a:txBody>
                  <a:tcP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noFill/>
                  </a:tcPr>
                </a:tc>
                <a:tc>
                  <a:txBody>
                    <a:bodyPr/>
                    <a:lstStyle/>
                    <a:p>
                      <a:r>
                        <a:rPr lang="en-US" sz="1200" b="1" i="0" u="none" strike="noStrike" cap="none" dirty="0">
                          <a:solidFill>
                            <a:schemeClr val="dk1"/>
                          </a:solidFill>
                          <a:latin typeface="Century Gothic"/>
                          <a:ea typeface="Century Gothic"/>
                          <a:cs typeface="Century Gothic"/>
                          <a:sym typeface="Century Gothic"/>
                        </a:rPr>
                        <a:t>Bottom</a:t>
                      </a:r>
                      <a:r>
                        <a:rPr lang="en-US" sz="1200" b="0" i="0" u="none" strike="noStrike" cap="none" dirty="0">
                          <a:solidFill>
                            <a:schemeClr val="dk1"/>
                          </a:solidFill>
                          <a:latin typeface="Century Gothic"/>
                          <a:ea typeface="Century Gothic"/>
                          <a:cs typeface="Century Gothic"/>
                          <a:sym typeface="Century Gothic"/>
                        </a:rPr>
                        <a:t> - The overconfident weaver chosen to play Pyramus in the rude mechanical’s play for Theseus’s marriage celebration. </a:t>
                      </a:r>
                      <a:endParaRPr lang="en-GB" sz="1600" dirty="0"/>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472315"/>
                  </a:ext>
                </a:extLst>
              </a:tr>
              <a:tr h="3728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none" strike="noStrike" cap="none" dirty="0">
                          <a:solidFill>
                            <a:schemeClr val="dk1"/>
                          </a:solidFill>
                          <a:latin typeface="Century Gothic"/>
                          <a:ea typeface="Century Gothic"/>
                          <a:cs typeface="Century Gothic"/>
                          <a:sym typeface="Century Gothic"/>
                        </a:rPr>
                        <a:t>Egeus</a:t>
                      </a:r>
                      <a:r>
                        <a:rPr lang="en-GB" sz="1200" b="0" i="0" u="none" strike="noStrike" cap="none" dirty="0">
                          <a:solidFill>
                            <a:schemeClr val="dk1"/>
                          </a:solidFill>
                          <a:latin typeface="Century Gothic"/>
                          <a:ea typeface="Century Gothic"/>
                          <a:cs typeface="Century Gothic"/>
                          <a:sym typeface="Century Gothic"/>
                        </a:rPr>
                        <a:t> - Hermia’s father</a:t>
                      </a:r>
                    </a:p>
                  </a:txBody>
                  <a:tcP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noFill/>
                  </a:tcPr>
                </a:tc>
                <a:tc>
                  <a:txBody>
                    <a:bodyPr/>
                    <a:lstStyle/>
                    <a:p>
                      <a:r>
                        <a:rPr lang="en-US" sz="1200" b="1" i="0" u="none" strike="noStrike" cap="none" dirty="0">
                          <a:solidFill>
                            <a:schemeClr val="dk1"/>
                          </a:solidFill>
                          <a:latin typeface="Century Gothic"/>
                          <a:ea typeface="Century Gothic"/>
                          <a:cs typeface="Century Gothic"/>
                          <a:sym typeface="Century Gothic"/>
                        </a:rPr>
                        <a:t>Oberon</a:t>
                      </a:r>
                      <a:r>
                        <a:rPr lang="en-US" sz="1200" b="0" i="0" u="none" strike="noStrike" cap="none" dirty="0">
                          <a:solidFill>
                            <a:schemeClr val="dk1"/>
                          </a:solidFill>
                          <a:latin typeface="Century Gothic"/>
                          <a:ea typeface="Century Gothic"/>
                          <a:cs typeface="Century Gothic"/>
                          <a:sym typeface="Century Gothic"/>
                        </a:rPr>
                        <a:t> - The king of the fairies. </a:t>
                      </a:r>
                      <a:endParaRPr lang="en-GB" sz="1600" dirty="0"/>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0329917"/>
                  </a:ext>
                </a:extLst>
              </a:tr>
              <a:tr h="270710">
                <a:tc>
                  <a:txBody>
                    <a:bodyPr/>
                    <a:lstStyle/>
                    <a:p>
                      <a:pPr marL="0" marR="0" lvl="0" indent="0" algn="l" rtl="0">
                        <a:lnSpc>
                          <a:spcPct val="100000"/>
                        </a:lnSpc>
                        <a:spcBef>
                          <a:spcPts val="0"/>
                        </a:spcBef>
                        <a:spcAft>
                          <a:spcPts val="0"/>
                        </a:spcAft>
                        <a:buClr>
                          <a:schemeClr val="dk1"/>
                        </a:buClr>
                        <a:buSzPts val="1150"/>
                        <a:buFont typeface="Arial"/>
                        <a:buNone/>
                      </a:pPr>
                      <a:r>
                        <a:rPr lang="en-US" sz="1200" b="1" i="0" u="none" strike="noStrike" cap="none" dirty="0">
                          <a:solidFill>
                            <a:schemeClr val="dk1"/>
                          </a:solidFill>
                          <a:latin typeface="Century Gothic"/>
                          <a:ea typeface="Century Gothic"/>
                          <a:cs typeface="Century Gothic"/>
                          <a:sym typeface="Century Gothic"/>
                        </a:rPr>
                        <a:t>Hermia</a:t>
                      </a:r>
                      <a:r>
                        <a:rPr lang="en-US" sz="1200" b="0" i="0" u="none" strike="noStrike" cap="none" dirty="0">
                          <a:solidFill>
                            <a:schemeClr val="dk1"/>
                          </a:solidFill>
                          <a:latin typeface="Century Gothic"/>
                          <a:ea typeface="Century Gothic"/>
                          <a:cs typeface="Century Gothic"/>
                          <a:sym typeface="Century Gothic"/>
                        </a:rPr>
                        <a:t> - Egeus’s daughter, a young woman of Athens. Hermia is in love with Lysander. She is feisty and not afraid to stand up to the men who try to control her.</a:t>
                      </a:r>
                    </a:p>
                  </a:txBody>
                  <a:tcP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noFill/>
                  </a:tcPr>
                </a:tc>
                <a:tc>
                  <a:txBody>
                    <a:bodyPr/>
                    <a:lstStyle/>
                    <a:p>
                      <a:r>
                        <a:rPr lang="en-US" sz="1200" b="1" i="0" u="none" strike="noStrike" cap="none" dirty="0">
                          <a:solidFill>
                            <a:schemeClr val="dk1"/>
                          </a:solidFill>
                          <a:latin typeface="Century Gothic"/>
                          <a:ea typeface="Century Gothic"/>
                          <a:cs typeface="Century Gothic"/>
                          <a:sym typeface="Century Gothic"/>
                        </a:rPr>
                        <a:t>Titania</a:t>
                      </a:r>
                      <a:r>
                        <a:rPr lang="en-US" sz="1200" b="0" i="0" u="none" strike="noStrike" cap="none" dirty="0">
                          <a:solidFill>
                            <a:schemeClr val="dk1"/>
                          </a:solidFill>
                          <a:latin typeface="Century Gothic"/>
                          <a:ea typeface="Century Gothic"/>
                          <a:cs typeface="Century Gothic"/>
                          <a:sym typeface="Century Gothic"/>
                        </a:rPr>
                        <a:t> - The beautiful queen of the fairies. </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6295651"/>
                  </a:ext>
                </a:extLst>
              </a:tr>
              <a:tr h="354897">
                <a:tc>
                  <a:txBody>
                    <a:bodyPr/>
                    <a:lstStyle/>
                    <a:p>
                      <a:pPr marL="0" marR="0" lvl="0" indent="0" algn="l" rtl="0">
                        <a:lnSpc>
                          <a:spcPct val="100000"/>
                        </a:lnSpc>
                        <a:spcBef>
                          <a:spcPts val="0"/>
                        </a:spcBef>
                        <a:spcAft>
                          <a:spcPts val="0"/>
                        </a:spcAft>
                        <a:buClr>
                          <a:schemeClr val="dk1"/>
                        </a:buClr>
                        <a:buSzPts val="1150"/>
                        <a:buFont typeface="Arial"/>
                        <a:buNone/>
                      </a:pPr>
                      <a:r>
                        <a:rPr lang="en-US" sz="1200" b="1" i="0" u="none" strike="noStrike" cap="none" dirty="0">
                          <a:solidFill>
                            <a:schemeClr val="dk1"/>
                          </a:solidFill>
                          <a:latin typeface="Century Gothic"/>
                          <a:ea typeface="Century Gothic"/>
                          <a:cs typeface="Century Gothic"/>
                          <a:sym typeface="Century Gothic"/>
                        </a:rPr>
                        <a:t>Helena</a:t>
                      </a:r>
                      <a:r>
                        <a:rPr lang="en-US" sz="1200" b="0" i="0" u="none" strike="noStrike" cap="none" dirty="0">
                          <a:solidFill>
                            <a:schemeClr val="dk1"/>
                          </a:solidFill>
                          <a:latin typeface="Century Gothic"/>
                          <a:ea typeface="Century Gothic"/>
                          <a:cs typeface="Century Gothic"/>
                          <a:sym typeface="Century Gothic"/>
                        </a:rPr>
                        <a:t> - A young woman of Athens, in love with Demetrius. Helena is the opposite of Hermia and is often submissive to the men in her life.</a:t>
                      </a:r>
                    </a:p>
                  </a:txBody>
                  <a:tcP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no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50"/>
                        <a:buFont typeface="Arial"/>
                        <a:buNone/>
                        <a:tabLst/>
                        <a:defRPr/>
                      </a:pPr>
                      <a:r>
                        <a:rPr lang="en-US" sz="1200" b="1" i="0" u="none" strike="noStrike" cap="none" dirty="0">
                          <a:solidFill>
                            <a:schemeClr val="dk1"/>
                          </a:solidFill>
                          <a:latin typeface="Century Gothic"/>
                          <a:ea typeface="Century Gothic"/>
                          <a:cs typeface="Century Gothic"/>
                          <a:sym typeface="Century Gothic"/>
                        </a:rPr>
                        <a:t>The Rude Mechanicals-</a:t>
                      </a:r>
                      <a:r>
                        <a:rPr lang="en-US" sz="1200" b="0" i="0" u="none" strike="noStrike" cap="none" dirty="0">
                          <a:solidFill>
                            <a:schemeClr val="dk1"/>
                          </a:solidFill>
                          <a:latin typeface="Century Gothic"/>
                          <a:ea typeface="Century Gothic"/>
                          <a:cs typeface="Century Gothic"/>
                          <a:sym typeface="Century Gothic"/>
                        </a:rPr>
                        <a:t> Six craftsman of low social status who come together to put on a play for the royalty of Athens. The members of the group are Quince, the carpenter; Snug, the joiner; Bottom, the weaver; Flute, the bellows-mender; Snout, the tinker; and Starveling the tailor.</a:t>
                      </a:r>
                      <a:endParaRPr lang="en-US" sz="1200" b="1" i="0" u="none" strike="noStrike" cap="none" dirty="0">
                        <a:solidFill>
                          <a:schemeClr val="dk1"/>
                        </a:solidFill>
                        <a:latin typeface="Century Gothic"/>
                        <a:ea typeface="Century Gothic"/>
                        <a:cs typeface="Century Gothic"/>
                        <a:sym typeface="Century Gothic"/>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754219"/>
                  </a:ext>
                </a:extLst>
              </a:tr>
              <a:tr h="266763">
                <a:tc>
                  <a:txBody>
                    <a:bodyPr/>
                    <a:lstStyle/>
                    <a:p>
                      <a:pPr marL="0" marR="0" lvl="0" indent="0" algn="l" rtl="0">
                        <a:lnSpc>
                          <a:spcPct val="100000"/>
                        </a:lnSpc>
                        <a:spcBef>
                          <a:spcPts val="0"/>
                        </a:spcBef>
                        <a:spcAft>
                          <a:spcPts val="0"/>
                        </a:spcAft>
                        <a:buClr>
                          <a:schemeClr val="dk1"/>
                        </a:buClr>
                        <a:buSzPts val="1150"/>
                        <a:buFont typeface="Arial"/>
                        <a:buNone/>
                      </a:pPr>
                      <a:r>
                        <a:rPr lang="en-US" sz="1200" b="1" i="0" u="none" strike="noStrike" cap="none" dirty="0">
                          <a:solidFill>
                            <a:schemeClr val="dk1"/>
                          </a:solidFill>
                          <a:latin typeface="Century Gothic"/>
                          <a:ea typeface="Century Gothic"/>
                          <a:cs typeface="Century Gothic"/>
                          <a:sym typeface="Century Gothic"/>
                        </a:rPr>
                        <a:t>Lysander</a:t>
                      </a:r>
                      <a:r>
                        <a:rPr lang="en-US" sz="1200" b="0" i="0" u="none" strike="noStrike" cap="none" dirty="0">
                          <a:solidFill>
                            <a:schemeClr val="dk1"/>
                          </a:solidFill>
                          <a:latin typeface="Century Gothic"/>
                          <a:ea typeface="Century Gothic"/>
                          <a:cs typeface="Century Gothic"/>
                          <a:sym typeface="Century Gothic"/>
                        </a:rPr>
                        <a:t> - A young man of Athens, in love with Hermia. </a:t>
                      </a:r>
                    </a:p>
                  </a:txBody>
                  <a:tcP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noFill/>
                  </a:tcPr>
                </a:tc>
                <a:tc>
                  <a:txBody>
                    <a:bodyPr/>
                    <a:lstStyle/>
                    <a:p>
                      <a:pPr marL="0" lvl="0" algn="l" defTabSz="914400" rtl="0" eaLnBrk="1" latinLnBrk="0" hangingPunct="1">
                        <a:buNone/>
                      </a:pPr>
                      <a:r>
                        <a:rPr lang="en-US" sz="1400" b="1" kern="1200" dirty="0">
                          <a:solidFill>
                            <a:schemeClr val="tx1"/>
                          </a:solidFill>
                          <a:latin typeface="+mn-lt"/>
                          <a:ea typeface="+mn-ea"/>
                          <a:cs typeface="+mn-cs"/>
                        </a:rPr>
                        <a:t>Plot:</a:t>
                      </a:r>
                      <a:endParaRPr lang="en-GB" sz="14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249914392"/>
                  </a:ext>
                </a:extLst>
              </a:tr>
              <a:tr h="452456">
                <a:tc>
                  <a:txBody>
                    <a:bodyPr/>
                    <a:lstStyle/>
                    <a:p>
                      <a:pPr marL="0" marR="0" lvl="0" indent="0" algn="l" rtl="0">
                        <a:lnSpc>
                          <a:spcPct val="100000"/>
                        </a:lnSpc>
                        <a:spcBef>
                          <a:spcPts val="0"/>
                        </a:spcBef>
                        <a:spcAft>
                          <a:spcPts val="0"/>
                        </a:spcAft>
                        <a:buClr>
                          <a:schemeClr val="dk1"/>
                        </a:buClr>
                        <a:buSzPts val="1150"/>
                        <a:buFont typeface="Arial"/>
                        <a:buNone/>
                      </a:pPr>
                      <a:r>
                        <a:rPr lang="en-US" sz="1200" b="1" i="0" u="none" strike="noStrike" cap="none" dirty="0">
                          <a:solidFill>
                            <a:schemeClr val="dk1"/>
                          </a:solidFill>
                          <a:latin typeface="Century Gothic"/>
                          <a:ea typeface="Century Gothic"/>
                          <a:cs typeface="Century Gothic"/>
                          <a:sym typeface="Century Gothic"/>
                        </a:rPr>
                        <a:t>Demetrius</a:t>
                      </a:r>
                      <a:r>
                        <a:rPr lang="en-US" sz="1200" b="0" i="0" u="none" strike="noStrike" cap="none" dirty="0">
                          <a:solidFill>
                            <a:schemeClr val="dk1"/>
                          </a:solidFill>
                          <a:latin typeface="Century Gothic"/>
                          <a:ea typeface="Century Gothic"/>
                          <a:cs typeface="Century Gothic"/>
                          <a:sym typeface="Century Gothic"/>
                        </a:rPr>
                        <a:t> - A young man of Athens, initially in love with Hermia but who finishes the play in love with Helena. </a:t>
                      </a:r>
                    </a:p>
                  </a:txBody>
                  <a:tcP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noFill/>
                  </a:tcPr>
                </a:tc>
                <a:tc>
                  <a:txBody>
                    <a:bodyPr/>
                    <a:lstStyle/>
                    <a:p>
                      <a:r>
                        <a:rPr lang="en-US" sz="1200" b="0" u="none" strike="noStrike" cap="none" dirty="0">
                          <a:solidFill>
                            <a:schemeClr val="dk1"/>
                          </a:solidFill>
                          <a:latin typeface="Century Gothic"/>
                          <a:ea typeface="Century Gothic"/>
                          <a:cs typeface="Century Gothic"/>
                          <a:sym typeface="Century Gothic"/>
                        </a:rPr>
                        <a:t>Hermia and Lysander love each other but are not allowed to marry so decide to run away to the forest to get married in secret.  Demetrius wants to marry Hermia. Helena loves Demetrius.  They follow Hermia and Lysander into the forest.</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37265581"/>
                  </a:ext>
                </a:extLst>
              </a:tr>
              <a:tr h="0">
                <a:tc>
                  <a:txBody>
                    <a:bodyPr/>
                    <a:lstStyle/>
                    <a:p>
                      <a:pPr marL="0" marR="0" lvl="0" indent="0" algn="l" defTabSz="914400" rtl="0" eaLnBrk="1" fontAlgn="auto" latinLnBrk="0" hangingPunct="1">
                        <a:lnSpc>
                          <a:spcPct val="100000"/>
                        </a:lnSpc>
                        <a:spcBef>
                          <a:spcPts val="0"/>
                        </a:spcBef>
                        <a:spcAft>
                          <a:spcPts val="0"/>
                        </a:spcAft>
                        <a:buClr>
                          <a:schemeClr val="dk1"/>
                        </a:buClr>
                        <a:buSzPts val="1150"/>
                        <a:buFont typeface="Arial"/>
                        <a:buNone/>
                        <a:tabLst/>
                        <a:defRPr/>
                      </a:pPr>
                      <a:r>
                        <a:rPr lang="en-US" sz="1400" b="1" dirty="0">
                          <a:solidFill>
                            <a:schemeClr val="tx1"/>
                          </a:solidFill>
                        </a:rPr>
                        <a:t>Key terms and context:</a:t>
                      </a:r>
                      <a:endParaRPr lang="en-GB" sz="1400" b="1" dirty="0">
                        <a:solidFill>
                          <a:schemeClr val="tx1"/>
                        </a:solidFill>
                      </a:endParaRPr>
                    </a:p>
                  </a:txBody>
                  <a:tcP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a:t>
                      </a:r>
                      <a:r>
                        <a:rPr lang="en-US" sz="1200" b="0" u="none" strike="noStrike" cap="none" dirty="0">
                          <a:solidFill>
                            <a:schemeClr val="dk1"/>
                          </a:solidFill>
                          <a:latin typeface="Century Gothic"/>
                          <a:ea typeface="Century Gothic"/>
                          <a:cs typeface="Century Gothic"/>
                          <a:sym typeface="Century Gothic"/>
                        </a:rPr>
                        <a:t>In the forest, Oberon and Titania are arguing. Oberon sees Demetrius and Helena arguing and commands Puck to use the potion on the Athenian man to make him fall in love with Helena. However, the first Athenian man Puck sees is Lysander, so he puts the love potion on him.  Lysander falls madly in love with Helena.</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451647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dirty="0">
                          <a:solidFill>
                            <a:schemeClr val="dk1"/>
                          </a:solidFill>
                          <a:latin typeface="Century Gothic"/>
                          <a:ea typeface="Century Gothic"/>
                          <a:cs typeface="Century Gothic"/>
                          <a:sym typeface="Century Gothic"/>
                        </a:rPr>
                        <a:t>The most influential writer in all of English literature, William Shakespeare was born in 1564. He wrote A Midsummer Night’s Dream in the Elizabethan period. A Midsummer Night’s Dream is a Shakespearean comedy: Shakespeare wrote 3 genres of plays: comedies, tragedies and history plays.</a:t>
                      </a:r>
                    </a:p>
                  </a:txBody>
                  <a:tcP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u="none" strike="noStrike" kern="1200" cap="none" dirty="0">
                          <a:solidFill>
                            <a:schemeClr val="dk1"/>
                          </a:solidFill>
                          <a:latin typeface="Century Gothic"/>
                          <a:ea typeface="Century Gothic"/>
                          <a:cs typeface="Century Gothic"/>
                          <a:sym typeface="Century Gothic"/>
                        </a:rPr>
                        <a:t>Puck transforms Bottom’s  head into a donkey’s head.  He puts the love potion on Titania, who falls in love with Bottom. Puck puts the love potion on Demetrius so that he falls in love with Helena.  As a result, both men love Helena so there is chaos.  Puck then drops a herb in Lysander’s eyes making him back to normal.</a:t>
                      </a: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41783373"/>
                  </a:ext>
                </a:extLst>
              </a:tr>
              <a:tr h="0">
                <a:tc>
                  <a:txBody>
                    <a:bodyPr/>
                    <a:lstStyle/>
                    <a:p>
                      <a:pPr marL="0" marR="0" lvl="0" indent="0" algn="l" rtl="0">
                        <a:lnSpc>
                          <a:spcPct val="100000"/>
                        </a:lnSpc>
                        <a:spcBef>
                          <a:spcPts val="0"/>
                        </a:spcBef>
                        <a:spcAft>
                          <a:spcPts val="0"/>
                        </a:spcAft>
                        <a:buClr>
                          <a:srgbClr val="000000"/>
                        </a:buClr>
                        <a:buSzPts val="1200"/>
                        <a:buFont typeface="Arial"/>
                        <a:buNone/>
                      </a:pPr>
                      <a:r>
                        <a:rPr lang="en-US" sz="1200" b="1" i="0" u="sng" strike="noStrike" cap="none" dirty="0">
                          <a:solidFill>
                            <a:schemeClr val="dk1"/>
                          </a:solidFill>
                          <a:latin typeface="Century Gothic"/>
                          <a:ea typeface="Century Gothic"/>
                          <a:cs typeface="Century Gothic"/>
                          <a:sym typeface="Century Gothic"/>
                        </a:rPr>
                        <a:t>Playwright</a:t>
                      </a:r>
                      <a:r>
                        <a:rPr lang="en-US" sz="1200" b="1" i="0" u="none" strike="noStrike" cap="none" dirty="0">
                          <a:solidFill>
                            <a:schemeClr val="dk1"/>
                          </a:solidFill>
                          <a:latin typeface="Century Gothic"/>
                          <a:ea typeface="Century Gothic"/>
                          <a:cs typeface="Century Gothic"/>
                          <a:sym typeface="Century Gothic"/>
                        </a:rPr>
                        <a:t> – </a:t>
                      </a:r>
                      <a:r>
                        <a:rPr lang="en-US" sz="1200" b="0" i="0" u="none" strike="noStrike" cap="none" dirty="0">
                          <a:solidFill>
                            <a:schemeClr val="dk1"/>
                          </a:solidFill>
                          <a:latin typeface="Century Gothic"/>
                          <a:ea typeface="Century Gothic"/>
                          <a:cs typeface="Century Gothic"/>
                          <a:sym typeface="Century Gothic"/>
                        </a:rPr>
                        <a:t>The author of a play.</a:t>
                      </a:r>
                      <a:endParaRPr lang="en-US"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US" sz="1200" b="1" i="0" u="sng" strike="noStrike" cap="none" dirty="0">
                          <a:solidFill>
                            <a:schemeClr val="dk1"/>
                          </a:solidFill>
                          <a:latin typeface="Century Gothic"/>
                          <a:ea typeface="Century Gothic"/>
                          <a:cs typeface="Century Gothic"/>
                          <a:sym typeface="Century Gothic"/>
                        </a:rPr>
                        <a:t>Elizabethan audience </a:t>
                      </a:r>
                      <a:r>
                        <a:rPr lang="en-US" sz="1200" b="1" i="0" u="none" strike="noStrike" cap="none" dirty="0">
                          <a:solidFill>
                            <a:schemeClr val="dk1"/>
                          </a:solidFill>
                          <a:latin typeface="Century Gothic"/>
                          <a:ea typeface="Century Gothic"/>
                          <a:cs typeface="Century Gothic"/>
                          <a:sym typeface="Century Gothic"/>
                        </a:rPr>
                        <a:t>– </a:t>
                      </a:r>
                      <a:r>
                        <a:rPr lang="en-US" sz="1200" b="0" i="0" u="none" strike="noStrike" cap="none" dirty="0">
                          <a:solidFill>
                            <a:schemeClr val="dk1"/>
                          </a:solidFill>
                          <a:latin typeface="Century Gothic"/>
                          <a:ea typeface="Century Gothic"/>
                          <a:cs typeface="Century Gothic"/>
                          <a:sym typeface="Century Gothic"/>
                        </a:rPr>
                        <a:t>The audience who would have watched the play when it was first performed </a:t>
                      </a:r>
                      <a:endParaRPr lang="en-US" sz="1400" b="0" i="0" u="none" strike="noStrike" cap="none" dirty="0">
                        <a:solidFill>
                          <a:srgbClr val="000000"/>
                        </a:solidFill>
                        <a:latin typeface="Arial"/>
                        <a:ea typeface="Arial"/>
                        <a:cs typeface="Arial"/>
                        <a:sym typeface="Arial"/>
                      </a:endParaRPr>
                    </a:p>
                  </a:txBody>
                  <a:tcP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u="none" strike="noStrike" cap="none" dirty="0">
                          <a:solidFill>
                            <a:schemeClr val="dk1"/>
                          </a:solidFill>
                          <a:latin typeface="Century Gothic"/>
                          <a:ea typeface="Century Gothic"/>
                          <a:cs typeface="Century Gothic"/>
                          <a:sym typeface="Century Gothic"/>
                        </a:rPr>
                        <a:t>Oberon finds Titania and Bottom and decides that he has had enough fun.  Puck drops a herb in her eyes, she wakes and leaves with Oberon. </a:t>
                      </a:r>
                    </a:p>
                    <a:p>
                      <a:pPr>
                        <a:buNone/>
                      </a:pPr>
                      <a:endParaRPr lang="en-US" sz="1200" dirty="0"/>
                    </a:p>
                  </a:txBody>
                  <a:tcPr marL="0" marR="0" marT="0" marB="0" horzOverflow="overflow">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0977936"/>
                  </a:ext>
                </a:extLst>
              </a:tr>
              <a:tr h="284870">
                <a:tc>
                  <a:txBody>
                    <a:bodyPr/>
                    <a:lstStyle/>
                    <a:p>
                      <a:pPr marL="0" marR="0" lvl="0" indent="0" algn="l" rtl="0">
                        <a:lnSpc>
                          <a:spcPct val="100000"/>
                        </a:lnSpc>
                        <a:spcBef>
                          <a:spcPts val="0"/>
                        </a:spcBef>
                        <a:spcAft>
                          <a:spcPts val="0"/>
                        </a:spcAft>
                        <a:buClr>
                          <a:srgbClr val="000000"/>
                        </a:buClr>
                        <a:buSzPts val="1200"/>
                        <a:buFont typeface="Arial"/>
                        <a:buNone/>
                      </a:pPr>
                      <a:r>
                        <a:rPr lang="en-US" sz="1200" b="1" i="0" u="sng" strike="noStrike" cap="none" dirty="0">
                          <a:solidFill>
                            <a:schemeClr val="dk1"/>
                          </a:solidFill>
                          <a:latin typeface="Century Gothic"/>
                          <a:ea typeface="Century Gothic"/>
                          <a:cs typeface="Century Gothic"/>
                          <a:sym typeface="Century Gothic"/>
                        </a:rPr>
                        <a:t>Patriarchy – </a:t>
                      </a:r>
                      <a:r>
                        <a:rPr lang="en-US" sz="1200" b="0" i="0" u="none" strike="noStrike" cap="none" dirty="0">
                          <a:solidFill>
                            <a:schemeClr val="dk1"/>
                          </a:solidFill>
                          <a:latin typeface="Century Gothic"/>
                          <a:ea typeface="Century Gothic"/>
                          <a:cs typeface="Century Gothic"/>
                          <a:sym typeface="Century Gothic"/>
                        </a:rPr>
                        <a:t>A male-dominated society where women are treated as second class citizens. </a:t>
                      </a:r>
                      <a:endParaRPr lang="en-US" sz="1200" b="1" i="0" u="sng" strike="noStrike" cap="none" dirty="0">
                        <a:solidFill>
                          <a:schemeClr val="dk1"/>
                        </a:solidFill>
                        <a:latin typeface="Century Gothic"/>
                        <a:ea typeface="Century Gothic"/>
                        <a:cs typeface="Century Gothic"/>
                        <a:sym typeface="Century Gothic"/>
                      </a:endParaRPr>
                    </a:p>
                    <a:p>
                      <a:pPr marL="0" marR="0" lvl="0" indent="0" algn="l" rtl="0">
                        <a:lnSpc>
                          <a:spcPct val="100000"/>
                        </a:lnSpc>
                        <a:spcBef>
                          <a:spcPts val="0"/>
                        </a:spcBef>
                        <a:spcAft>
                          <a:spcPts val="0"/>
                        </a:spcAft>
                        <a:buClr>
                          <a:srgbClr val="000000"/>
                        </a:buClr>
                        <a:buSzPts val="1200"/>
                        <a:buFont typeface="Arial"/>
                        <a:buNone/>
                      </a:pPr>
                      <a:r>
                        <a:rPr lang="en-US" sz="1200" b="1" i="0" u="sng" strike="noStrike" cap="none" dirty="0">
                          <a:solidFill>
                            <a:schemeClr val="dk1"/>
                          </a:solidFill>
                          <a:latin typeface="Century Gothic"/>
                          <a:ea typeface="Century Gothic"/>
                          <a:cs typeface="Century Gothic"/>
                          <a:sym typeface="Century Gothic"/>
                        </a:rPr>
                        <a:t>Comedy Genre </a:t>
                      </a:r>
                      <a:r>
                        <a:rPr lang="en-US" sz="1200" b="1" i="0" u="none" strike="noStrike" cap="none" dirty="0">
                          <a:solidFill>
                            <a:schemeClr val="dk1"/>
                          </a:solidFill>
                          <a:latin typeface="Century Gothic"/>
                          <a:ea typeface="Century Gothic"/>
                          <a:cs typeface="Century Gothic"/>
                          <a:sym typeface="Century Gothic"/>
                        </a:rPr>
                        <a:t>– </a:t>
                      </a:r>
                      <a:r>
                        <a:rPr lang="en-US" sz="1200" b="0" i="0" u="none" strike="noStrike" cap="none" dirty="0">
                          <a:solidFill>
                            <a:schemeClr val="dk1"/>
                          </a:solidFill>
                          <a:latin typeface="Century Gothic"/>
                          <a:ea typeface="Century Gothic"/>
                          <a:cs typeface="Century Gothic"/>
                          <a:sym typeface="Century Gothic"/>
                        </a:rPr>
                        <a:t>A style of Shakespeare’s plays. A comedy is not necessarily ‘funny’. It involves some sort of chaos or disorder and end with  marriages </a:t>
                      </a:r>
                      <a:endParaRPr lang="en-US" sz="1200" b="0" dirty="0"/>
                    </a:p>
                  </a:txBody>
                  <a:tcPr>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noFill/>
                  </a:tcPr>
                </a:tc>
                <a:tc>
                  <a:txBody>
                    <a:bodyPr/>
                    <a:lstStyle/>
                    <a:p>
                      <a:pPr marL="0" marR="0" lvl="0" indent="0" algn="l" rtl="0">
                        <a:lnSpc>
                          <a:spcPct val="100000"/>
                        </a:lnSpc>
                        <a:spcBef>
                          <a:spcPts val="0"/>
                        </a:spcBef>
                        <a:spcAft>
                          <a:spcPts val="0"/>
                        </a:spcAft>
                        <a:buClr>
                          <a:srgbClr val="000000"/>
                        </a:buClr>
                        <a:buSzPts val="1150"/>
                        <a:buFont typeface="Arial"/>
                        <a:buNone/>
                      </a:pPr>
                      <a:r>
                        <a:rPr lang="en-US" sz="1200" b="0" u="none" strike="noStrike" cap="none" dirty="0">
                          <a:solidFill>
                            <a:schemeClr val="dk1"/>
                          </a:solidFill>
                          <a:latin typeface="Century Gothic"/>
                          <a:ea typeface="Century Gothic"/>
                          <a:cs typeface="Century Gothic"/>
                          <a:sym typeface="Century Gothic"/>
                        </a:rPr>
                        <a:t>The lovers return to Athens where Bottom and the other actors perform their play at the wedding of the three happy couples: Theseus and Hippolyta, Lysander and Hermia and Demetrius and Helena.</a:t>
                      </a: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39358065"/>
                  </a:ext>
                </a:extLst>
              </a:tr>
            </a:tbl>
          </a:graphicData>
        </a:graphic>
      </p:graphicFrame>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318FB79F-279C-BFBD-0139-6097EE4C8DE7}"/>
                  </a:ext>
                </a:extLst>
              </p14:cNvPr>
              <p14:cNvContentPartPr/>
              <p14:nvPr/>
            </p14:nvContentPartPr>
            <p14:xfrm>
              <a:off x="10858731" y="6356375"/>
              <a:ext cx="27720" cy="16200"/>
            </p14:xfrm>
          </p:contentPart>
        </mc:Choice>
        <mc:Fallback xmlns="">
          <p:pic>
            <p:nvPicPr>
              <p:cNvPr id="2" name="Ink 1">
                <a:extLst>
                  <a:ext uri="{FF2B5EF4-FFF2-40B4-BE49-F238E27FC236}">
                    <a16:creationId xmlns:a16="http://schemas.microsoft.com/office/drawing/2014/main" id="{318FB79F-279C-BFBD-0139-6097EE4C8DE7}"/>
                  </a:ext>
                </a:extLst>
              </p:cNvPr>
              <p:cNvPicPr/>
              <p:nvPr/>
            </p:nvPicPr>
            <p:blipFill>
              <a:blip r:embed="rId3"/>
              <a:stretch>
                <a:fillRect/>
              </a:stretch>
            </p:blipFill>
            <p:spPr>
              <a:xfrm>
                <a:off x="10852611" y="6350255"/>
                <a:ext cx="39960" cy="28440"/>
              </a:xfrm>
              <a:prstGeom prst="rect">
                <a:avLst/>
              </a:prstGeom>
            </p:spPr>
          </p:pic>
        </mc:Fallback>
      </mc:AlternateContent>
    </p:spTree>
    <p:extLst>
      <p:ext uri="{BB962C8B-B14F-4D97-AF65-F5344CB8AC3E}">
        <p14:creationId xmlns:p14="http://schemas.microsoft.com/office/powerpoint/2010/main" val="7294839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614</Words>
  <Application>Microsoft Office PowerPoint</Application>
  <PresentationFormat>Widescreen</PresentationFormat>
  <Paragraphs>25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Dixon,R</dc:creator>
  <cp:lastModifiedBy>Read,C</cp:lastModifiedBy>
  <cp:revision>251</cp:revision>
  <dcterms:created xsi:type="dcterms:W3CDTF">2024-07-05T12:30:40Z</dcterms:created>
  <dcterms:modified xsi:type="dcterms:W3CDTF">2025-05-21T10:11:14Z</dcterms:modified>
</cp:coreProperties>
</file>